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6">
  <p:sldMasterIdLst>
    <p:sldMasterId id="2147483684" r:id="rId1"/>
  </p:sldMasterIdLst>
  <p:notesMasterIdLst>
    <p:notesMasterId r:id="rId112"/>
  </p:notesMasterIdLst>
  <p:sldIdLst>
    <p:sldId id="498" r:id="rId2"/>
    <p:sldId id="266" r:id="rId3"/>
    <p:sldId id="506" r:id="rId4"/>
    <p:sldId id="265" r:id="rId5"/>
    <p:sldId id="264" r:id="rId6"/>
    <p:sldId id="262" r:id="rId7"/>
    <p:sldId id="261" r:id="rId8"/>
    <p:sldId id="271" r:id="rId9"/>
    <p:sldId id="404" r:id="rId10"/>
    <p:sldId id="270" r:id="rId11"/>
    <p:sldId id="269" r:id="rId12"/>
    <p:sldId id="260" r:id="rId13"/>
    <p:sldId id="259" r:id="rId14"/>
    <p:sldId id="257" r:id="rId15"/>
    <p:sldId id="405" r:id="rId16"/>
    <p:sldId id="406" r:id="rId17"/>
    <p:sldId id="408" r:id="rId18"/>
    <p:sldId id="272" r:id="rId19"/>
    <p:sldId id="284" r:id="rId20"/>
    <p:sldId id="283" r:id="rId21"/>
    <p:sldId id="282" r:id="rId22"/>
    <p:sldId id="281" r:id="rId23"/>
    <p:sldId id="280" r:id="rId24"/>
    <p:sldId id="279" r:id="rId25"/>
    <p:sldId id="291" r:id="rId26"/>
    <p:sldId id="290" r:id="rId27"/>
    <p:sldId id="289" r:id="rId28"/>
    <p:sldId id="287" r:id="rId29"/>
    <p:sldId id="415" r:id="rId30"/>
    <p:sldId id="412" r:id="rId31"/>
    <p:sldId id="319" r:id="rId32"/>
    <p:sldId id="413" r:id="rId33"/>
    <p:sldId id="418" r:id="rId34"/>
    <p:sldId id="417" r:id="rId35"/>
    <p:sldId id="416" r:id="rId36"/>
    <p:sldId id="414" r:id="rId37"/>
    <p:sldId id="499" r:id="rId38"/>
    <p:sldId id="463" r:id="rId39"/>
    <p:sldId id="502" r:id="rId40"/>
    <p:sldId id="464" r:id="rId41"/>
    <p:sldId id="501" r:id="rId42"/>
    <p:sldId id="503" r:id="rId43"/>
    <p:sldId id="462" r:id="rId44"/>
    <p:sldId id="461" r:id="rId45"/>
    <p:sldId id="329" r:id="rId46"/>
    <p:sldId id="313" r:id="rId47"/>
    <p:sldId id="449" r:id="rId48"/>
    <p:sldId id="448" r:id="rId49"/>
    <p:sldId id="497" r:id="rId50"/>
    <p:sldId id="445" r:id="rId51"/>
    <p:sldId id="311" r:id="rId52"/>
    <p:sldId id="434" r:id="rId53"/>
    <p:sldId id="433" r:id="rId54"/>
    <p:sldId id="432" r:id="rId55"/>
    <p:sldId id="437" r:id="rId56"/>
    <p:sldId id="436" r:id="rId57"/>
    <p:sldId id="435" r:id="rId58"/>
    <p:sldId id="431" r:id="rId59"/>
    <p:sldId id="430" r:id="rId60"/>
    <p:sldId id="440" r:id="rId61"/>
    <p:sldId id="444" r:id="rId62"/>
    <p:sldId id="443" r:id="rId63"/>
    <p:sldId id="442" r:id="rId64"/>
    <p:sldId id="429" r:id="rId65"/>
    <p:sldId id="438" r:id="rId66"/>
    <p:sldId id="439" r:id="rId67"/>
    <p:sldId id="428" r:id="rId68"/>
    <p:sldId id="452" r:id="rId69"/>
    <p:sldId id="451" r:id="rId70"/>
    <p:sldId id="453" r:id="rId71"/>
    <p:sldId id="427" r:id="rId72"/>
    <p:sldId id="481" r:id="rId73"/>
    <p:sldId id="483" r:id="rId74"/>
    <p:sldId id="490" r:id="rId75"/>
    <p:sldId id="487" r:id="rId76"/>
    <p:sldId id="486" r:id="rId77"/>
    <p:sldId id="492" r:id="rId78"/>
    <p:sldId id="493" r:id="rId79"/>
    <p:sldId id="488" r:id="rId80"/>
    <p:sldId id="426" r:id="rId81"/>
    <p:sldId id="454" r:id="rId82"/>
    <p:sldId id="425" r:id="rId83"/>
    <p:sldId id="424" r:id="rId84"/>
    <p:sldId id="423" r:id="rId85"/>
    <p:sldId id="458" r:id="rId86"/>
    <p:sldId id="348" r:id="rId87"/>
    <p:sldId id="349" r:id="rId88"/>
    <p:sldId id="479" r:id="rId89"/>
    <p:sldId id="308" r:id="rId90"/>
    <p:sldId id="466" r:id="rId91"/>
    <p:sldId id="465" r:id="rId92"/>
    <p:sldId id="467" r:id="rId93"/>
    <p:sldId id="470" r:id="rId94"/>
    <p:sldId id="469" r:id="rId95"/>
    <p:sldId id="478" r:id="rId96"/>
    <p:sldId id="504" r:id="rId97"/>
    <p:sldId id="477" r:id="rId98"/>
    <p:sldId id="476" r:id="rId99"/>
    <p:sldId id="475" r:id="rId100"/>
    <p:sldId id="474" r:id="rId101"/>
    <p:sldId id="505" r:id="rId102"/>
    <p:sldId id="303" r:id="rId103"/>
    <p:sldId id="302" r:id="rId104"/>
    <p:sldId id="392" r:id="rId105"/>
    <p:sldId id="275" r:id="rId106"/>
    <p:sldId id="301" r:id="rId107"/>
    <p:sldId id="395" r:id="rId108"/>
    <p:sldId id="396" r:id="rId109"/>
    <p:sldId id="397" r:id="rId110"/>
    <p:sldId id="267" r:id="rId1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90" autoAdjust="0"/>
    <p:restoredTop sz="95036" autoAdjust="0"/>
  </p:normalViewPr>
  <p:slideViewPr>
    <p:cSldViewPr>
      <p:cViewPr>
        <p:scale>
          <a:sx n="100" d="100"/>
          <a:sy n="100" d="100"/>
        </p:scale>
        <p:origin x="-97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asper\Desktop\ANKET.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al__ma_Sayfas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al__ma_Sayfas_3.xlsx"/></Relationships>
</file>

<file path=ppt/charts/chart1.xml><?xml version="1.0" encoding="utf-8"?>
<c:chartSpace xmlns:c="http://schemas.openxmlformats.org/drawingml/2006/chart" xmlns:a="http://schemas.openxmlformats.org/drawingml/2006/main" xmlns:r="http://schemas.openxmlformats.org/officeDocument/2006/relationships">
  <c:lang val="tr-TR"/>
  <c:chart>
    <c:title>
      <c:tx>
        <c:rich>
          <a:bodyPr/>
          <a:lstStyle/>
          <a:p>
            <a:pPr>
              <a:defRPr/>
            </a:pPr>
            <a:r>
              <a:rPr lang="tr-TR"/>
              <a:t>İÇ VE DIŞ PAYDAŞ ANKETİNE</a:t>
            </a:r>
            <a:r>
              <a:rPr lang="tr-TR" baseline="0"/>
              <a:t> KATILIM ORANLARI</a:t>
            </a:r>
            <a:endParaRPr lang="tr-TR"/>
          </a:p>
        </c:rich>
      </c:tx>
      <c:layout/>
    </c:title>
    <c:plotArea>
      <c:layout/>
      <c:pieChart>
        <c:varyColors val="1"/>
        <c:ser>
          <c:idx val="0"/>
          <c:order val="0"/>
          <c:dLbls>
            <c:showPercent val="1"/>
          </c:dLbls>
          <c:cat>
            <c:strRef>
              <c:f>Sayfa1!$B$27:$B$29</c:f>
              <c:strCache>
                <c:ptCount val="3"/>
                <c:pt idx="0">
                  <c:v>ÖĞRENCİ</c:v>
                </c:pt>
                <c:pt idx="1">
                  <c:v>VELİ</c:v>
                </c:pt>
                <c:pt idx="2">
                  <c:v>ÖĞRETMEN</c:v>
                </c:pt>
              </c:strCache>
            </c:strRef>
          </c:cat>
          <c:val>
            <c:numRef>
              <c:f>Sayfa1!$C$27:$C$29</c:f>
              <c:numCache>
                <c:formatCode>General</c:formatCode>
                <c:ptCount val="3"/>
                <c:pt idx="0">
                  <c:v>50</c:v>
                </c:pt>
                <c:pt idx="1">
                  <c:v>20</c:v>
                </c:pt>
                <c:pt idx="2">
                  <c:v>15</c:v>
                </c:pt>
              </c:numCache>
            </c:numRef>
          </c:val>
        </c:ser>
        <c:dLbls>
          <c:showPercent val="1"/>
        </c:dLbls>
        <c:firstSliceAng val="0"/>
      </c:pieChart>
    </c:plotArea>
    <c:legend>
      <c:legendPos val="t"/>
      <c:layout/>
    </c:legend>
    <c:plotVisOnly val="1"/>
    <c:dispBlanksAs val="zero"/>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tr-TR"/>
  <c:chart>
    <c:title>
      <c:layout/>
    </c:title>
    <c:plotArea>
      <c:layout/>
      <c:pieChart>
        <c:varyColors val="1"/>
        <c:ser>
          <c:idx val="0"/>
          <c:order val="0"/>
          <c:tx>
            <c:strRef>
              <c:f>Sayfa1!$B$1</c:f>
              <c:strCache>
                <c:ptCount val="1"/>
                <c:pt idx="0">
                  <c:v>   </c:v>
                </c:pt>
              </c:strCache>
            </c:strRef>
          </c:tx>
          <c:dLbls>
            <c:txPr>
              <a:bodyPr/>
              <a:lstStyle/>
              <a:p>
                <a:pPr>
                  <a:defRPr sz="1200"/>
                </a:pPr>
                <a:endParaRPr lang="tr-TR"/>
              </a:p>
            </c:txPr>
            <c:dLblPos val="bestFit"/>
            <c:showPercent val="1"/>
            <c:showLeaderLines val="1"/>
          </c:dLbls>
          <c:cat>
            <c:strRef>
              <c:f>Sayfa1!$A$2:$A$4</c:f>
              <c:strCache>
                <c:ptCount val="3"/>
                <c:pt idx="0">
                  <c:v>ÖĞRENCİ</c:v>
                </c:pt>
                <c:pt idx="1">
                  <c:v>VELİ</c:v>
                </c:pt>
                <c:pt idx="2">
                  <c:v>ÖĞRETMEN</c:v>
                </c:pt>
              </c:strCache>
            </c:strRef>
          </c:cat>
          <c:val>
            <c:numRef>
              <c:f>Sayfa1!$B$2:$B$4</c:f>
              <c:numCache>
                <c:formatCode>General</c:formatCode>
                <c:ptCount val="3"/>
                <c:pt idx="0">
                  <c:v>90</c:v>
                </c:pt>
                <c:pt idx="1">
                  <c:v>25</c:v>
                </c:pt>
                <c:pt idx="2">
                  <c:v>1.4</c:v>
                </c:pt>
              </c:numCache>
            </c:numRef>
          </c:val>
        </c:ser>
        <c:dLbls/>
        <c:firstSliceAng val="0"/>
      </c:pieChart>
    </c:plotArea>
    <c:plotVisOnly val="1"/>
    <c:dispBlanksAs val="zero"/>
  </c:chart>
  <c:spPr>
    <a:noFill/>
    <a:ln w="0">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tr-TR"/>
  <c:chart>
    <c:title>
      <c:layout/>
    </c:title>
    <c:plotArea>
      <c:layout/>
      <c:pieChart>
        <c:varyColors val="1"/>
        <c:ser>
          <c:idx val="0"/>
          <c:order val="0"/>
          <c:tx>
            <c:strRef>
              <c:f>Sayfa1!$B$1</c:f>
              <c:strCache>
                <c:ptCount val="1"/>
                <c:pt idx="0">
                  <c:v>   </c:v>
                </c:pt>
              </c:strCache>
            </c:strRef>
          </c:tx>
          <c:dLbls>
            <c:txPr>
              <a:bodyPr/>
              <a:lstStyle/>
              <a:p>
                <a:pPr>
                  <a:defRPr sz="1200"/>
                </a:pPr>
                <a:endParaRPr lang="tr-TR"/>
              </a:p>
            </c:txPr>
            <c:dLblPos val="bestFit"/>
            <c:showPercent val="1"/>
            <c:showLeaderLines val="1"/>
          </c:dLbls>
          <c:cat>
            <c:strRef>
              <c:f>Sayfa1!$A$2:$A$4</c:f>
              <c:strCache>
                <c:ptCount val="3"/>
                <c:pt idx="0">
                  <c:v>ÖĞRENCİ</c:v>
                </c:pt>
                <c:pt idx="1">
                  <c:v>VELİ</c:v>
                </c:pt>
                <c:pt idx="2">
                  <c:v>ÖĞRETMEN</c:v>
                </c:pt>
              </c:strCache>
            </c:strRef>
          </c:cat>
          <c:val>
            <c:numRef>
              <c:f>Sayfa1!$B$2:$B$4</c:f>
              <c:numCache>
                <c:formatCode>General</c:formatCode>
                <c:ptCount val="3"/>
                <c:pt idx="0">
                  <c:v>90</c:v>
                </c:pt>
                <c:pt idx="1">
                  <c:v>25</c:v>
                </c:pt>
                <c:pt idx="2">
                  <c:v>17</c:v>
                </c:pt>
              </c:numCache>
            </c:numRef>
          </c:val>
        </c:ser>
        <c:dLbls/>
        <c:firstSliceAng val="0"/>
      </c:pieChart>
    </c:plotArea>
    <c:plotVisOnly val="1"/>
    <c:dispBlanksAs val="zero"/>
  </c:chart>
  <c:spPr>
    <a:noFill/>
    <a:ln w="0">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tr-TR"/>
  <c:chart>
    <c:title>
      <c:layout/>
    </c:title>
    <c:plotArea>
      <c:layout/>
      <c:pieChart>
        <c:varyColors val="1"/>
        <c:ser>
          <c:idx val="0"/>
          <c:order val="0"/>
          <c:tx>
            <c:strRef>
              <c:f>Sayfa1!$B$1</c:f>
              <c:strCache>
                <c:ptCount val="1"/>
                <c:pt idx="0">
                  <c:v>İÇ VE DIŞ PAYDAŞ MEMNUNİYET ANKETİ SONUÇLARI</c:v>
                </c:pt>
              </c:strCache>
            </c:strRef>
          </c:tx>
          <c:cat>
            <c:strRef>
              <c:f>Sayfa1!$A$2:$A$6</c:f>
              <c:strCache>
                <c:ptCount val="5"/>
                <c:pt idx="0">
                  <c:v>KATILIYORUM</c:v>
                </c:pt>
                <c:pt idx="1">
                  <c:v>KATILMIYORUM</c:v>
                </c:pt>
                <c:pt idx="2">
                  <c:v>KARARSIZIM</c:v>
                </c:pt>
                <c:pt idx="3">
                  <c:v>KESİNLİKLE KATILMIYORUM</c:v>
                </c:pt>
                <c:pt idx="4">
                  <c:v>KESİNLİKLE KATILIYORUM</c:v>
                </c:pt>
              </c:strCache>
            </c:strRef>
          </c:cat>
          <c:val>
            <c:numRef>
              <c:f>Sayfa1!$B$2:$B$6</c:f>
              <c:numCache>
                <c:formatCode>General</c:formatCode>
                <c:ptCount val="5"/>
                <c:pt idx="0">
                  <c:v>58</c:v>
                </c:pt>
                <c:pt idx="1">
                  <c:v>32</c:v>
                </c:pt>
                <c:pt idx="2">
                  <c:v>5</c:v>
                </c:pt>
                <c:pt idx="3">
                  <c:v>3</c:v>
                </c:pt>
                <c:pt idx="4">
                  <c:v>2</c:v>
                </c:pt>
              </c:numCache>
            </c:numRef>
          </c:val>
        </c:ser>
        <c:dLbls>
          <c:showPercent val="1"/>
        </c:dLbls>
        <c:firstSliceAng val="0"/>
      </c:pieChart>
    </c:plotArea>
    <c:legend>
      <c:legendPos val="t"/>
      <c:layout/>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A7798-94F1-4CE6-8312-25DE8E31BDFF}"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tr-TR"/>
        </a:p>
      </dgm:t>
    </dgm:pt>
    <dgm:pt modelId="{38253814-81F9-4F8A-A25D-313FCA745419}">
      <dgm:prSet phldrT="[Metin]" custT="1"/>
      <dgm:spPr>
        <a:solidFill>
          <a:schemeClr val="bg1"/>
        </a:solidFill>
        <a:ln w="76200">
          <a:solidFill>
            <a:schemeClr val="bg2">
              <a:lumMod val="75000"/>
            </a:schemeClr>
          </a:solidFill>
        </a:ln>
        <a:scene3d>
          <a:camera prst="orthographicFront"/>
          <a:lightRig rig="threePt" dir="t"/>
        </a:scene3d>
        <a:sp3d>
          <a:bevelT prst="relaxedInset"/>
        </a:sp3d>
      </dgm:spPr>
      <dgm:t>
        <a:bodyPr lIns="0" tIns="0" rIns="0" bIns="0"/>
        <a:lstStyle/>
        <a:p>
          <a:r>
            <a:rPr lang="tr-TR" sz="1100" b="1" dirty="0" smtClean="0">
              <a:solidFill>
                <a:sysClr val="windowText" lastClr="000000"/>
              </a:solidFill>
              <a:latin typeface="Cambria" panose="02040503050406030204" pitchFamily="18" charset="0"/>
              <a:ea typeface="Cambria" panose="02040503050406030204" pitchFamily="18" charset="0"/>
              <a:cs typeface="Segoe UI" panose="020B0502040204020203" pitchFamily="34" charset="0"/>
            </a:rPr>
            <a:t>HİZAN MESLEKİ VE TEKNİK  ANADOLU LİSESİ MÜDÜRLÜĞÜ 2024-2028 STRATEJİK PLANI</a:t>
          </a:r>
          <a:endParaRPr lang="tr-TR" sz="1100" b="1" dirty="0">
            <a:latin typeface="Cambria" panose="02040503050406030204" pitchFamily="18" charset="0"/>
            <a:ea typeface="Cambria" panose="02040503050406030204" pitchFamily="18" charset="0"/>
          </a:endParaRPr>
        </a:p>
      </dgm:t>
    </dgm:pt>
    <dgm:pt modelId="{AB770EB1-FA4C-48D1-82DF-B4293934E7B8}" type="parTrans" cxnId="{C942787C-6F1F-4E14-A2C5-83E1CAB90F9E}">
      <dgm:prSet/>
      <dgm:spPr/>
      <dgm:t>
        <a:bodyPr/>
        <a:lstStyle/>
        <a:p>
          <a:endParaRPr lang="tr-TR" sz="1100" b="0">
            <a:latin typeface="Cambria" panose="02040503050406030204" pitchFamily="18" charset="0"/>
            <a:ea typeface="Cambria" panose="02040503050406030204" pitchFamily="18" charset="0"/>
          </a:endParaRPr>
        </a:p>
      </dgm:t>
    </dgm:pt>
    <dgm:pt modelId="{ED9232A1-9604-432E-A7A2-358307492D76}" type="sibTrans" cxnId="{C942787C-6F1F-4E14-A2C5-83E1CAB90F9E}">
      <dgm:prSet/>
      <dgm:spPr/>
      <dgm:t>
        <a:bodyPr/>
        <a:lstStyle/>
        <a:p>
          <a:endParaRPr lang="tr-TR" sz="1100" b="0">
            <a:latin typeface="Cambria" panose="02040503050406030204" pitchFamily="18" charset="0"/>
            <a:ea typeface="Cambria" panose="02040503050406030204" pitchFamily="18" charset="0"/>
          </a:endParaRPr>
        </a:p>
      </dgm:t>
    </dgm:pt>
    <dgm:pt modelId="{8B716FDF-FA9E-412D-A499-9EA1DD6C079D}">
      <dgm:prSet phldrT="[Metin]" custT="1"/>
      <dgm:spPr>
        <a:solidFill>
          <a:schemeClr val="bg1"/>
        </a:solidFill>
        <a:ln w="76200">
          <a:solidFill>
            <a:schemeClr val="accent4"/>
          </a:solidFill>
        </a:ln>
        <a:scene3d>
          <a:camera prst="orthographicFront"/>
          <a:lightRig rig="threePt" dir="t"/>
        </a:scene3d>
        <a:sp3d>
          <a:bevelT prst="relaxedInset"/>
        </a:sp3d>
      </dgm:spPr>
      <dgm:t>
        <a:bodyPr/>
        <a:lstStyle/>
        <a:p>
          <a:r>
            <a:rPr lang="tr-TR" sz="1100" b="0" dirty="0">
              <a:solidFill>
                <a:sysClr val="windowText" lastClr="000000"/>
              </a:solidFill>
              <a:latin typeface="Cambria" panose="02040503050406030204" pitchFamily="18" charset="0"/>
              <a:ea typeface="Cambria" panose="02040503050406030204" pitchFamily="18" charset="0"/>
              <a:cs typeface="Segoe UI" panose="020B0502040204020203" pitchFamily="34" charset="0"/>
            </a:rPr>
            <a:t>Toplantılar</a:t>
          </a:r>
          <a:endParaRPr lang="tr-TR" sz="1100" b="0" dirty="0">
            <a:latin typeface="Cambria" panose="02040503050406030204" pitchFamily="18" charset="0"/>
            <a:ea typeface="Cambria" panose="02040503050406030204" pitchFamily="18" charset="0"/>
          </a:endParaRPr>
        </a:p>
      </dgm:t>
    </dgm:pt>
    <dgm:pt modelId="{5F5B1697-9EEB-45E9-8912-61FEAF5164A2}" type="parTrans" cxnId="{706AA715-A703-4849-83B6-5ECF86AE3455}">
      <dgm:prSet custT="1"/>
      <dgm:spPr>
        <a:solidFill>
          <a:schemeClr val="accent4"/>
        </a:solidFill>
        <a:scene3d>
          <a:camera prst="orthographicFront"/>
          <a:lightRig rig="threePt" dir="t"/>
        </a:scene3d>
        <a:sp3d>
          <a:bevelT prst="slope"/>
        </a:sp3d>
      </dgm:spPr>
      <dgm:t>
        <a:bodyPr/>
        <a:lstStyle/>
        <a:p>
          <a:endParaRPr lang="tr-TR" sz="1100" b="0" dirty="0">
            <a:latin typeface="Cambria" panose="02040503050406030204" pitchFamily="18" charset="0"/>
            <a:ea typeface="Cambria" panose="02040503050406030204" pitchFamily="18" charset="0"/>
          </a:endParaRPr>
        </a:p>
      </dgm:t>
    </dgm:pt>
    <dgm:pt modelId="{D755D8A3-081A-4D7A-BA9D-097C4B6173EA}" type="sibTrans" cxnId="{706AA715-A703-4849-83B6-5ECF86AE3455}">
      <dgm:prSet/>
      <dgm:spPr/>
      <dgm:t>
        <a:bodyPr/>
        <a:lstStyle/>
        <a:p>
          <a:endParaRPr lang="tr-TR" sz="1100" b="0">
            <a:latin typeface="Cambria" panose="02040503050406030204" pitchFamily="18" charset="0"/>
            <a:ea typeface="Cambria" panose="02040503050406030204" pitchFamily="18" charset="0"/>
          </a:endParaRPr>
        </a:p>
      </dgm:t>
    </dgm:pt>
    <dgm:pt modelId="{ED0FA947-35E8-494B-89D2-4B96967A6EF6}">
      <dgm:prSet phldrT="[Metin]" custT="1"/>
      <dgm:spPr>
        <a:solidFill>
          <a:schemeClr val="bg1"/>
        </a:solidFill>
        <a:ln w="76200">
          <a:solidFill>
            <a:schemeClr val="accent5"/>
          </a:solidFill>
        </a:ln>
        <a:scene3d>
          <a:camera prst="orthographicFront"/>
          <a:lightRig rig="threePt" dir="t"/>
        </a:scene3d>
        <a:sp3d>
          <a:bevelT prst="relaxedInset"/>
        </a:sp3d>
      </dgm:spPr>
      <dgm:t>
        <a:bodyPr/>
        <a:lstStyle/>
        <a:p>
          <a:r>
            <a:rPr lang="tr-TR" sz="1100" b="0" dirty="0">
              <a:solidFill>
                <a:sysClr val="windowText" lastClr="000000"/>
              </a:solidFill>
              <a:latin typeface="Cambria" panose="02040503050406030204" pitchFamily="18" charset="0"/>
              <a:ea typeface="Cambria" panose="02040503050406030204" pitchFamily="18" charset="0"/>
              <a:cs typeface="Segoe UI" panose="020B0502040204020203" pitchFamily="34" charset="0"/>
            </a:rPr>
            <a:t>Durum analizi</a:t>
          </a:r>
          <a:endParaRPr lang="tr-TR" sz="1100" b="0" dirty="0">
            <a:latin typeface="Cambria" panose="02040503050406030204" pitchFamily="18" charset="0"/>
            <a:ea typeface="Cambria" panose="02040503050406030204" pitchFamily="18" charset="0"/>
          </a:endParaRPr>
        </a:p>
      </dgm:t>
    </dgm:pt>
    <dgm:pt modelId="{B1771018-4D6C-49EB-9257-CF38D161D204}" type="parTrans" cxnId="{50F246B9-52DE-4734-802C-0ADA6AF31177}">
      <dgm:prSet custT="1"/>
      <dgm:spPr>
        <a:solidFill>
          <a:schemeClr val="accent5"/>
        </a:solidFill>
        <a:ln>
          <a:solidFill>
            <a:schemeClr val="accent5"/>
          </a:solidFill>
        </a:ln>
        <a:scene3d>
          <a:camera prst="orthographicFront"/>
          <a:lightRig rig="threePt" dir="t"/>
        </a:scene3d>
        <a:sp3d>
          <a:bevelT prst="slope"/>
        </a:sp3d>
      </dgm:spPr>
      <dgm:t>
        <a:bodyPr/>
        <a:lstStyle/>
        <a:p>
          <a:endParaRPr lang="tr-TR" sz="1100" b="0" dirty="0">
            <a:latin typeface="Cambria" panose="02040503050406030204" pitchFamily="18" charset="0"/>
            <a:ea typeface="Cambria" panose="02040503050406030204" pitchFamily="18" charset="0"/>
          </a:endParaRPr>
        </a:p>
      </dgm:t>
    </dgm:pt>
    <dgm:pt modelId="{8CF85CF2-08D3-4D0D-BBCA-49FF905098FD}" type="sibTrans" cxnId="{50F246B9-52DE-4734-802C-0ADA6AF31177}">
      <dgm:prSet/>
      <dgm:spPr/>
      <dgm:t>
        <a:bodyPr/>
        <a:lstStyle/>
        <a:p>
          <a:endParaRPr lang="tr-TR" sz="1100" b="0">
            <a:latin typeface="Cambria" panose="02040503050406030204" pitchFamily="18" charset="0"/>
            <a:ea typeface="Cambria" panose="02040503050406030204" pitchFamily="18" charset="0"/>
          </a:endParaRPr>
        </a:p>
      </dgm:t>
    </dgm:pt>
    <dgm:pt modelId="{E2522B70-239C-4021-934D-641DA1D8BA98}">
      <dgm:prSet phldrT="[Metin]" custT="1"/>
      <dgm:spPr>
        <a:solidFill>
          <a:schemeClr val="bg1"/>
        </a:solidFill>
        <a:ln w="76200">
          <a:solidFill>
            <a:schemeClr val="accent6">
              <a:lumMod val="75000"/>
            </a:schemeClr>
          </a:solidFill>
        </a:ln>
        <a:scene3d>
          <a:camera prst="orthographicFront"/>
          <a:lightRig rig="threePt" dir="t"/>
        </a:scene3d>
        <a:sp3d>
          <a:bevelT prst="relaxedInset"/>
        </a:sp3d>
      </dgm:spPr>
      <dgm:t>
        <a:bodyPr/>
        <a:lstStyle/>
        <a:p>
          <a:r>
            <a:rPr lang="tr-TR" sz="1100" b="0" dirty="0">
              <a:solidFill>
                <a:sysClr val="windowText" lastClr="000000"/>
              </a:solidFill>
              <a:latin typeface="Cambria" panose="02040503050406030204" pitchFamily="18" charset="0"/>
              <a:ea typeface="Cambria" panose="02040503050406030204" pitchFamily="18" charset="0"/>
              <a:cs typeface="Segoe UI" panose="020B0502040204020203" pitchFamily="34" charset="0"/>
            </a:rPr>
            <a:t>İç ve dış paydaşların görüşleri</a:t>
          </a:r>
          <a:endParaRPr lang="tr-TR" sz="1100" b="0" dirty="0">
            <a:latin typeface="Cambria" panose="02040503050406030204" pitchFamily="18" charset="0"/>
            <a:ea typeface="Cambria" panose="02040503050406030204" pitchFamily="18" charset="0"/>
          </a:endParaRPr>
        </a:p>
      </dgm:t>
    </dgm:pt>
    <dgm:pt modelId="{9EA9E370-AF85-4A5F-922E-35C868313DF1}" type="parTrans" cxnId="{09167B40-028C-4419-BFF3-01F47DD553DD}">
      <dgm:prSet custT="1"/>
      <dgm:spPr>
        <a:solidFill>
          <a:schemeClr val="accent6">
            <a:lumMod val="75000"/>
          </a:schemeClr>
        </a:solidFill>
        <a:scene3d>
          <a:camera prst="orthographicFront"/>
          <a:lightRig rig="threePt" dir="t"/>
        </a:scene3d>
        <a:sp3d>
          <a:bevelT prst="slope"/>
        </a:sp3d>
      </dgm:spPr>
      <dgm:t>
        <a:bodyPr/>
        <a:lstStyle/>
        <a:p>
          <a:endParaRPr lang="tr-TR" sz="1100" b="0" dirty="0">
            <a:latin typeface="Cambria" panose="02040503050406030204" pitchFamily="18" charset="0"/>
            <a:ea typeface="Cambria" panose="02040503050406030204" pitchFamily="18" charset="0"/>
          </a:endParaRPr>
        </a:p>
      </dgm:t>
    </dgm:pt>
    <dgm:pt modelId="{1F33AD9C-6B30-4B20-9695-3D450D3D9E18}" type="sibTrans" cxnId="{09167B40-028C-4419-BFF3-01F47DD553DD}">
      <dgm:prSet/>
      <dgm:spPr/>
      <dgm:t>
        <a:bodyPr/>
        <a:lstStyle/>
        <a:p>
          <a:endParaRPr lang="tr-TR" sz="1100" b="0">
            <a:latin typeface="Cambria" panose="02040503050406030204" pitchFamily="18" charset="0"/>
            <a:ea typeface="Cambria" panose="02040503050406030204" pitchFamily="18" charset="0"/>
          </a:endParaRPr>
        </a:p>
      </dgm:t>
    </dgm:pt>
    <dgm:pt modelId="{039FEC88-DAB7-4DF0-9541-54E885EC4E74}">
      <dgm:prSet phldrT="[Metin]" custT="1"/>
      <dgm:spPr>
        <a:solidFill>
          <a:schemeClr val="bg1"/>
        </a:solidFill>
        <a:ln w="76200">
          <a:solidFill>
            <a:srgbClr val="00B050"/>
          </a:solidFill>
        </a:ln>
        <a:scene3d>
          <a:camera prst="orthographicFront"/>
          <a:lightRig rig="threePt" dir="t"/>
        </a:scene3d>
        <a:sp3d>
          <a:bevelT prst="relaxedInset"/>
        </a:sp3d>
      </dgm:spPr>
      <dgm:t>
        <a:bodyPr/>
        <a:lstStyle/>
        <a:p>
          <a:r>
            <a:rPr lang="tr-TR" sz="1100" b="0" dirty="0">
              <a:solidFill>
                <a:sysClr val="windowText" lastClr="000000"/>
              </a:solidFill>
              <a:latin typeface="Cambria" panose="02040503050406030204" pitchFamily="18" charset="0"/>
              <a:ea typeface="Cambria" panose="02040503050406030204" pitchFamily="18" charset="0"/>
              <a:cs typeface="Segoe UI" panose="020B0502040204020203" pitchFamily="34" charset="0"/>
            </a:rPr>
            <a:t>Literatür taraması</a:t>
          </a:r>
          <a:endParaRPr lang="tr-TR" sz="1100" b="0" dirty="0">
            <a:latin typeface="Cambria" panose="02040503050406030204" pitchFamily="18" charset="0"/>
            <a:ea typeface="Cambria" panose="02040503050406030204" pitchFamily="18" charset="0"/>
          </a:endParaRPr>
        </a:p>
      </dgm:t>
    </dgm:pt>
    <dgm:pt modelId="{086D5BB3-4D84-4AFD-9E20-112246670146}" type="parTrans" cxnId="{6B94C096-2F3B-4F92-9110-93AEAB932DE7}">
      <dgm:prSet custT="1"/>
      <dgm:spPr>
        <a:solidFill>
          <a:srgbClr val="00B050"/>
        </a:solidFill>
        <a:scene3d>
          <a:camera prst="orthographicFront"/>
          <a:lightRig rig="threePt" dir="t"/>
        </a:scene3d>
        <a:sp3d>
          <a:bevelT prst="slope"/>
        </a:sp3d>
      </dgm:spPr>
      <dgm:t>
        <a:bodyPr/>
        <a:lstStyle/>
        <a:p>
          <a:endParaRPr lang="tr-TR" sz="1100" b="0" dirty="0">
            <a:latin typeface="Cambria" panose="02040503050406030204" pitchFamily="18" charset="0"/>
            <a:ea typeface="Cambria" panose="02040503050406030204" pitchFamily="18" charset="0"/>
          </a:endParaRPr>
        </a:p>
      </dgm:t>
    </dgm:pt>
    <dgm:pt modelId="{218A0F02-7EC0-487D-A93D-2EDF115DA6FB}" type="sibTrans" cxnId="{6B94C096-2F3B-4F92-9110-93AEAB932DE7}">
      <dgm:prSet/>
      <dgm:spPr/>
      <dgm:t>
        <a:bodyPr/>
        <a:lstStyle/>
        <a:p>
          <a:endParaRPr lang="tr-TR" sz="1100" b="0">
            <a:latin typeface="Cambria" panose="02040503050406030204" pitchFamily="18" charset="0"/>
            <a:ea typeface="Cambria" panose="02040503050406030204" pitchFamily="18" charset="0"/>
          </a:endParaRPr>
        </a:p>
      </dgm:t>
    </dgm:pt>
    <dgm:pt modelId="{868F080F-BB5C-4760-8A61-E416A8583374}">
      <dgm:prSet phldrT="[Metin]" custT="1"/>
      <dgm:spPr>
        <a:solidFill>
          <a:schemeClr val="bg1"/>
        </a:solidFill>
        <a:ln w="76200">
          <a:solidFill>
            <a:srgbClr val="C00000"/>
          </a:solidFill>
        </a:ln>
        <a:scene3d>
          <a:camera prst="orthographicFront"/>
          <a:lightRig rig="threePt" dir="t"/>
        </a:scene3d>
        <a:sp3d>
          <a:bevelT prst="relaxedInset"/>
        </a:sp3d>
      </dgm:spPr>
      <dgm:t>
        <a:bodyPr/>
        <a:lstStyle/>
        <a:p>
          <a:r>
            <a:rPr lang="tr-TR" sz="1100" b="0" dirty="0">
              <a:solidFill>
                <a:sysClr val="windowText" lastClr="000000"/>
              </a:solidFill>
              <a:latin typeface="Cambria" panose="02040503050406030204" pitchFamily="18" charset="0"/>
              <a:ea typeface="Cambria" panose="02040503050406030204" pitchFamily="18" charset="0"/>
              <a:cs typeface="Segoe UI" panose="020B0502040204020203" pitchFamily="34" charset="0"/>
            </a:rPr>
            <a:t>Üst politika belgelerinin analizi</a:t>
          </a:r>
          <a:endParaRPr lang="tr-TR" sz="1100" b="0" dirty="0">
            <a:latin typeface="Cambria" panose="02040503050406030204" pitchFamily="18" charset="0"/>
            <a:ea typeface="Cambria" panose="02040503050406030204" pitchFamily="18" charset="0"/>
          </a:endParaRPr>
        </a:p>
      </dgm:t>
    </dgm:pt>
    <dgm:pt modelId="{1FD5BE33-CA3A-4D89-9364-0556ADA3A4EF}" type="sibTrans" cxnId="{E8CB58FC-70FF-484F-B316-7E71E45F1FBF}">
      <dgm:prSet/>
      <dgm:spPr/>
      <dgm:t>
        <a:bodyPr/>
        <a:lstStyle/>
        <a:p>
          <a:endParaRPr lang="tr-TR" sz="1100" b="0">
            <a:latin typeface="Cambria" panose="02040503050406030204" pitchFamily="18" charset="0"/>
            <a:ea typeface="Cambria" panose="02040503050406030204" pitchFamily="18" charset="0"/>
          </a:endParaRPr>
        </a:p>
      </dgm:t>
    </dgm:pt>
    <dgm:pt modelId="{5E0887F1-00D0-4A35-9BC9-801247F7660D}" type="parTrans" cxnId="{E8CB58FC-70FF-484F-B316-7E71E45F1FBF}">
      <dgm:prSet custT="1"/>
      <dgm:spPr>
        <a:solidFill>
          <a:srgbClr val="C00000"/>
        </a:solidFill>
        <a:scene3d>
          <a:camera prst="orthographicFront"/>
          <a:lightRig rig="threePt" dir="t"/>
        </a:scene3d>
        <a:sp3d>
          <a:bevelT prst="slope"/>
        </a:sp3d>
      </dgm:spPr>
      <dgm:t>
        <a:bodyPr/>
        <a:lstStyle/>
        <a:p>
          <a:endParaRPr lang="tr-TR" sz="1100" b="0" dirty="0">
            <a:latin typeface="Cambria" panose="02040503050406030204" pitchFamily="18" charset="0"/>
            <a:ea typeface="Cambria" panose="02040503050406030204" pitchFamily="18" charset="0"/>
          </a:endParaRPr>
        </a:p>
      </dgm:t>
    </dgm:pt>
    <dgm:pt modelId="{33671526-BB43-414C-A9FB-3E1E68561980}" type="pres">
      <dgm:prSet presAssocID="{66BA7798-94F1-4CE6-8312-25DE8E31BDFF}" presName="Name0" presStyleCnt="0">
        <dgm:presLayoutVars>
          <dgm:chMax val="1"/>
          <dgm:dir/>
          <dgm:animLvl val="ctr"/>
          <dgm:resizeHandles val="exact"/>
        </dgm:presLayoutVars>
      </dgm:prSet>
      <dgm:spPr/>
      <dgm:t>
        <a:bodyPr/>
        <a:lstStyle/>
        <a:p>
          <a:endParaRPr lang="tr-TR"/>
        </a:p>
      </dgm:t>
    </dgm:pt>
    <dgm:pt modelId="{C416E845-5C02-4985-A1DB-C894BE7CB8F5}" type="pres">
      <dgm:prSet presAssocID="{38253814-81F9-4F8A-A25D-313FCA745419}" presName="centerShape" presStyleLbl="node0" presStyleIdx="0" presStyleCnt="1" custScaleX="227059" custScaleY="158519" custLinFactNeighborX="-1472" custLinFactNeighborY="-2194"/>
      <dgm:spPr/>
      <dgm:t>
        <a:bodyPr/>
        <a:lstStyle/>
        <a:p>
          <a:endParaRPr lang="tr-TR"/>
        </a:p>
      </dgm:t>
    </dgm:pt>
    <dgm:pt modelId="{66FF677A-5824-43EE-AB08-97334FD29C3F}" type="pres">
      <dgm:prSet presAssocID="{5F5B1697-9EEB-45E9-8912-61FEAF5164A2}" presName="parTrans" presStyleLbl="sibTrans2D1" presStyleIdx="0" presStyleCnt="5" custScaleX="129740" custScaleY="75028"/>
      <dgm:spPr/>
      <dgm:t>
        <a:bodyPr/>
        <a:lstStyle/>
        <a:p>
          <a:endParaRPr lang="tr-TR"/>
        </a:p>
      </dgm:t>
    </dgm:pt>
    <dgm:pt modelId="{08E2AE28-0661-4445-9123-C883271AEA5A}" type="pres">
      <dgm:prSet presAssocID="{5F5B1697-9EEB-45E9-8912-61FEAF5164A2}" presName="connectorText" presStyleLbl="sibTrans2D1" presStyleIdx="0" presStyleCnt="5"/>
      <dgm:spPr/>
      <dgm:t>
        <a:bodyPr/>
        <a:lstStyle/>
        <a:p>
          <a:endParaRPr lang="tr-TR"/>
        </a:p>
      </dgm:t>
    </dgm:pt>
    <dgm:pt modelId="{75263FD5-160E-44E4-B013-150DA8D34539}" type="pres">
      <dgm:prSet presAssocID="{8B716FDF-FA9E-412D-A499-9EA1DD6C079D}" presName="node" presStyleLbl="node1" presStyleIdx="0" presStyleCnt="5" custScaleX="113290" custScaleY="70806" custRadScaleRad="105227">
        <dgm:presLayoutVars>
          <dgm:bulletEnabled val="1"/>
        </dgm:presLayoutVars>
      </dgm:prSet>
      <dgm:spPr>
        <a:prstGeom prst="roundRect">
          <a:avLst/>
        </a:prstGeom>
      </dgm:spPr>
      <dgm:t>
        <a:bodyPr/>
        <a:lstStyle/>
        <a:p>
          <a:endParaRPr lang="tr-TR"/>
        </a:p>
      </dgm:t>
    </dgm:pt>
    <dgm:pt modelId="{D3998C8C-443F-4066-A3F6-BF3C5F304FBC}" type="pres">
      <dgm:prSet presAssocID="{B1771018-4D6C-49EB-9257-CF38D161D204}" presName="parTrans" presStyleLbl="sibTrans2D1" presStyleIdx="1" presStyleCnt="5" custScaleX="125301" custScaleY="75028"/>
      <dgm:spPr/>
      <dgm:t>
        <a:bodyPr/>
        <a:lstStyle/>
        <a:p>
          <a:endParaRPr lang="tr-TR"/>
        </a:p>
      </dgm:t>
    </dgm:pt>
    <dgm:pt modelId="{0A5A920C-2670-4710-A55C-607FA015B4ED}" type="pres">
      <dgm:prSet presAssocID="{B1771018-4D6C-49EB-9257-CF38D161D204}" presName="connectorText" presStyleLbl="sibTrans2D1" presStyleIdx="1" presStyleCnt="5"/>
      <dgm:spPr/>
      <dgm:t>
        <a:bodyPr/>
        <a:lstStyle/>
        <a:p>
          <a:endParaRPr lang="tr-TR"/>
        </a:p>
      </dgm:t>
    </dgm:pt>
    <dgm:pt modelId="{8171E7D7-3A2C-4BF5-815B-6BC1EB135B72}" type="pres">
      <dgm:prSet presAssocID="{ED0FA947-35E8-494B-89D2-4B96967A6EF6}" presName="node" presStyleLbl="node1" presStyleIdx="1" presStyleCnt="5" custScaleX="113290" custScaleY="70806" custRadScaleRad="144401" custRadScaleInc="-2047">
        <dgm:presLayoutVars>
          <dgm:bulletEnabled val="1"/>
        </dgm:presLayoutVars>
      </dgm:prSet>
      <dgm:spPr>
        <a:prstGeom prst="roundRect">
          <a:avLst/>
        </a:prstGeom>
      </dgm:spPr>
      <dgm:t>
        <a:bodyPr/>
        <a:lstStyle/>
        <a:p>
          <a:endParaRPr lang="tr-TR"/>
        </a:p>
      </dgm:t>
    </dgm:pt>
    <dgm:pt modelId="{2413CD9E-FE41-4221-ADD6-CF4725E1ACF0}" type="pres">
      <dgm:prSet presAssocID="{9EA9E370-AF85-4A5F-922E-35C868313DF1}" presName="parTrans" presStyleLbl="sibTrans2D1" presStyleIdx="2" presStyleCnt="5" custScaleX="113561" custScaleY="75028"/>
      <dgm:spPr/>
      <dgm:t>
        <a:bodyPr/>
        <a:lstStyle/>
        <a:p>
          <a:endParaRPr lang="tr-TR"/>
        </a:p>
      </dgm:t>
    </dgm:pt>
    <dgm:pt modelId="{2F3DE5EF-22C9-462B-B82D-25E4909A243B}" type="pres">
      <dgm:prSet presAssocID="{9EA9E370-AF85-4A5F-922E-35C868313DF1}" presName="connectorText" presStyleLbl="sibTrans2D1" presStyleIdx="2" presStyleCnt="5"/>
      <dgm:spPr/>
      <dgm:t>
        <a:bodyPr/>
        <a:lstStyle/>
        <a:p>
          <a:endParaRPr lang="tr-TR"/>
        </a:p>
      </dgm:t>
    </dgm:pt>
    <dgm:pt modelId="{4A98A22A-B38D-42DB-A47F-02550BA01CAA}" type="pres">
      <dgm:prSet presAssocID="{E2522B70-239C-4021-934D-641DA1D8BA98}" presName="node" presStyleLbl="node1" presStyleIdx="2" presStyleCnt="5" custScaleX="113290" custScaleY="70806" custRadScaleRad="110071" custRadScaleInc="6209">
        <dgm:presLayoutVars>
          <dgm:bulletEnabled val="1"/>
        </dgm:presLayoutVars>
      </dgm:prSet>
      <dgm:spPr>
        <a:prstGeom prst="roundRect">
          <a:avLst/>
        </a:prstGeom>
      </dgm:spPr>
      <dgm:t>
        <a:bodyPr/>
        <a:lstStyle/>
        <a:p>
          <a:endParaRPr lang="tr-TR"/>
        </a:p>
      </dgm:t>
    </dgm:pt>
    <dgm:pt modelId="{44A2A4EA-4957-4479-967C-BCD41D41983F}" type="pres">
      <dgm:prSet presAssocID="{086D5BB3-4D84-4AFD-9E20-112246670146}" presName="parTrans" presStyleLbl="sibTrans2D1" presStyleIdx="3" presStyleCnt="5" custScaleX="113563" custScaleY="75028"/>
      <dgm:spPr/>
      <dgm:t>
        <a:bodyPr/>
        <a:lstStyle/>
        <a:p>
          <a:endParaRPr lang="tr-TR"/>
        </a:p>
      </dgm:t>
    </dgm:pt>
    <dgm:pt modelId="{26656895-F02F-4899-9905-441A79B69CE0}" type="pres">
      <dgm:prSet presAssocID="{086D5BB3-4D84-4AFD-9E20-112246670146}" presName="connectorText" presStyleLbl="sibTrans2D1" presStyleIdx="3" presStyleCnt="5"/>
      <dgm:spPr/>
      <dgm:t>
        <a:bodyPr/>
        <a:lstStyle/>
        <a:p>
          <a:endParaRPr lang="tr-TR"/>
        </a:p>
      </dgm:t>
    </dgm:pt>
    <dgm:pt modelId="{F838BE8E-9612-4D87-A75F-BD5DCC767D7A}" type="pres">
      <dgm:prSet presAssocID="{039FEC88-DAB7-4DF0-9541-54E885EC4E74}" presName="node" presStyleLbl="node1" presStyleIdx="3" presStyleCnt="5" custScaleX="113290" custScaleY="70806" custRadScaleRad="108887" custRadScaleInc="3541">
        <dgm:presLayoutVars>
          <dgm:bulletEnabled val="1"/>
        </dgm:presLayoutVars>
      </dgm:prSet>
      <dgm:spPr>
        <a:prstGeom prst="roundRect">
          <a:avLst/>
        </a:prstGeom>
      </dgm:spPr>
      <dgm:t>
        <a:bodyPr/>
        <a:lstStyle/>
        <a:p>
          <a:endParaRPr lang="tr-TR"/>
        </a:p>
      </dgm:t>
    </dgm:pt>
    <dgm:pt modelId="{A7948D90-8FA4-4D80-B787-B041609F9315}" type="pres">
      <dgm:prSet presAssocID="{5E0887F1-00D0-4A35-9BC9-801247F7660D}" presName="parTrans" presStyleLbl="sibTrans2D1" presStyleIdx="4" presStyleCnt="5" custScaleX="125301" custScaleY="75028"/>
      <dgm:spPr/>
      <dgm:t>
        <a:bodyPr/>
        <a:lstStyle/>
        <a:p>
          <a:endParaRPr lang="tr-TR"/>
        </a:p>
      </dgm:t>
    </dgm:pt>
    <dgm:pt modelId="{4C42D7E1-E6FD-4B81-B893-FD880CD131A8}" type="pres">
      <dgm:prSet presAssocID="{5E0887F1-00D0-4A35-9BC9-801247F7660D}" presName="connectorText" presStyleLbl="sibTrans2D1" presStyleIdx="4" presStyleCnt="5"/>
      <dgm:spPr/>
      <dgm:t>
        <a:bodyPr/>
        <a:lstStyle/>
        <a:p>
          <a:endParaRPr lang="tr-TR"/>
        </a:p>
      </dgm:t>
    </dgm:pt>
    <dgm:pt modelId="{783091BD-3940-406A-BCF9-00F9D4D613B6}" type="pres">
      <dgm:prSet presAssocID="{868F080F-BB5C-4760-8A61-E416A8583374}" presName="node" presStyleLbl="node1" presStyleIdx="4" presStyleCnt="5" custScaleX="113290" custScaleY="70806" custRadScaleRad="144151" custRadScaleInc="-4360">
        <dgm:presLayoutVars>
          <dgm:bulletEnabled val="1"/>
        </dgm:presLayoutVars>
      </dgm:prSet>
      <dgm:spPr>
        <a:prstGeom prst="roundRect">
          <a:avLst/>
        </a:prstGeom>
      </dgm:spPr>
      <dgm:t>
        <a:bodyPr/>
        <a:lstStyle/>
        <a:p>
          <a:endParaRPr lang="tr-TR"/>
        </a:p>
      </dgm:t>
    </dgm:pt>
  </dgm:ptLst>
  <dgm:cxnLst>
    <dgm:cxn modelId="{46E67108-37FC-4A7E-A81F-7D532D0EED9F}" type="presOf" srcId="{9EA9E370-AF85-4A5F-922E-35C868313DF1}" destId="{2413CD9E-FE41-4221-ADD6-CF4725E1ACF0}" srcOrd="0" destOrd="0" presId="urn:microsoft.com/office/officeart/2005/8/layout/radial5"/>
    <dgm:cxn modelId="{50F246B9-52DE-4734-802C-0ADA6AF31177}" srcId="{38253814-81F9-4F8A-A25D-313FCA745419}" destId="{ED0FA947-35E8-494B-89D2-4B96967A6EF6}" srcOrd="1" destOrd="0" parTransId="{B1771018-4D6C-49EB-9257-CF38D161D204}" sibTransId="{8CF85CF2-08D3-4D0D-BBCA-49FF905098FD}"/>
    <dgm:cxn modelId="{98D8C8FD-F559-4449-92B2-7AA7FBC4C3F3}" type="presOf" srcId="{ED0FA947-35E8-494B-89D2-4B96967A6EF6}" destId="{8171E7D7-3A2C-4BF5-815B-6BC1EB135B72}" srcOrd="0" destOrd="0" presId="urn:microsoft.com/office/officeart/2005/8/layout/radial5"/>
    <dgm:cxn modelId="{57639C1A-D82E-4AE4-9905-F4994C027574}" type="presOf" srcId="{38253814-81F9-4F8A-A25D-313FCA745419}" destId="{C416E845-5C02-4985-A1DB-C894BE7CB8F5}" srcOrd="0" destOrd="0" presId="urn:microsoft.com/office/officeart/2005/8/layout/radial5"/>
    <dgm:cxn modelId="{27C0FCFC-5349-410E-B067-1B20FE903F5C}" type="presOf" srcId="{5E0887F1-00D0-4A35-9BC9-801247F7660D}" destId="{A7948D90-8FA4-4D80-B787-B041609F9315}" srcOrd="0" destOrd="0" presId="urn:microsoft.com/office/officeart/2005/8/layout/radial5"/>
    <dgm:cxn modelId="{6B94C096-2F3B-4F92-9110-93AEAB932DE7}" srcId="{38253814-81F9-4F8A-A25D-313FCA745419}" destId="{039FEC88-DAB7-4DF0-9541-54E885EC4E74}" srcOrd="3" destOrd="0" parTransId="{086D5BB3-4D84-4AFD-9E20-112246670146}" sibTransId="{218A0F02-7EC0-487D-A93D-2EDF115DA6FB}"/>
    <dgm:cxn modelId="{E8CB58FC-70FF-484F-B316-7E71E45F1FBF}" srcId="{38253814-81F9-4F8A-A25D-313FCA745419}" destId="{868F080F-BB5C-4760-8A61-E416A8583374}" srcOrd="4" destOrd="0" parTransId="{5E0887F1-00D0-4A35-9BC9-801247F7660D}" sibTransId="{1FD5BE33-CA3A-4D89-9364-0556ADA3A4EF}"/>
    <dgm:cxn modelId="{AA48318B-17F4-4D85-8191-E455D6C58CD6}" type="presOf" srcId="{086D5BB3-4D84-4AFD-9E20-112246670146}" destId="{26656895-F02F-4899-9905-441A79B69CE0}" srcOrd="1" destOrd="0" presId="urn:microsoft.com/office/officeart/2005/8/layout/radial5"/>
    <dgm:cxn modelId="{BC0EE85E-B88B-43B1-AD4F-7317170A2158}" type="presOf" srcId="{E2522B70-239C-4021-934D-641DA1D8BA98}" destId="{4A98A22A-B38D-42DB-A47F-02550BA01CAA}" srcOrd="0" destOrd="0" presId="urn:microsoft.com/office/officeart/2005/8/layout/radial5"/>
    <dgm:cxn modelId="{B1C10AD7-F20D-48E0-80CC-59C4D3D8E609}" type="presOf" srcId="{B1771018-4D6C-49EB-9257-CF38D161D204}" destId="{0A5A920C-2670-4710-A55C-607FA015B4ED}" srcOrd="1" destOrd="0" presId="urn:microsoft.com/office/officeart/2005/8/layout/radial5"/>
    <dgm:cxn modelId="{706AA715-A703-4849-83B6-5ECF86AE3455}" srcId="{38253814-81F9-4F8A-A25D-313FCA745419}" destId="{8B716FDF-FA9E-412D-A499-9EA1DD6C079D}" srcOrd="0" destOrd="0" parTransId="{5F5B1697-9EEB-45E9-8912-61FEAF5164A2}" sibTransId="{D755D8A3-081A-4D7A-BA9D-097C4B6173EA}"/>
    <dgm:cxn modelId="{C8EAE1CA-2F5B-4295-AE46-27D3FA14F456}" type="presOf" srcId="{5F5B1697-9EEB-45E9-8912-61FEAF5164A2}" destId="{08E2AE28-0661-4445-9123-C883271AEA5A}" srcOrd="1" destOrd="0" presId="urn:microsoft.com/office/officeart/2005/8/layout/radial5"/>
    <dgm:cxn modelId="{CDAA5D87-518E-46F4-B15F-0559C891892F}" type="presOf" srcId="{5E0887F1-00D0-4A35-9BC9-801247F7660D}" destId="{4C42D7E1-E6FD-4B81-B893-FD880CD131A8}" srcOrd="1" destOrd="0" presId="urn:microsoft.com/office/officeart/2005/8/layout/radial5"/>
    <dgm:cxn modelId="{54F2C1E6-B197-491D-89DA-544E4798E8AC}" type="presOf" srcId="{086D5BB3-4D84-4AFD-9E20-112246670146}" destId="{44A2A4EA-4957-4479-967C-BCD41D41983F}" srcOrd="0" destOrd="0" presId="urn:microsoft.com/office/officeart/2005/8/layout/radial5"/>
    <dgm:cxn modelId="{C942787C-6F1F-4E14-A2C5-83E1CAB90F9E}" srcId="{66BA7798-94F1-4CE6-8312-25DE8E31BDFF}" destId="{38253814-81F9-4F8A-A25D-313FCA745419}" srcOrd="0" destOrd="0" parTransId="{AB770EB1-FA4C-48D1-82DF-B4293934E7B8}" sibTransId="{ED9232A1-9604-432E-A7A2-358307492D76}"/>
    <dgm:cxn modelId="{09167B40-028C-4419-BFF3-01F47DD553DD}" srcId="{38253814-81F9-4F8A-A25D-313FCA745419}" destId="{E2522B70-239C-4021-934D-641DA1D8BA98}" srcOrd="2" destOrd="0" parTransId="{9EA9E370-AF85-4A5F-922E-35C868313DF1}" sibTransId="{1F33AD9C-6B30-4B20-9695-3D450D3D9E18}"/>
    <dgm:cxn modelId="{D5C18CEB-D328-430A-B69F-991C3F7ED417}" type="presOf" srcId="{B1771018-4D6C-49EB-9257-CF38D161D204}" destId="{D3998C8C-443F-4066-A3F6-BF3C5F304FBC}" srcOrd="0" destOrd="0" presId="urn:microsoft.com/office/officeart/2005/8/layout/radial5"/>
    <dgm:cxn modelId="{56864EB4-C0E2-4585-AECE-C96F690BB2EC}" type="presOf" srcId="{9EA9E370-AF85-4A5F-922E-35C868313DF1}" destId="{2F3DE5EF-22C9-462B-B82D-25E4909A243B}" srcOrd="1" destOrd="0" presId="urn:microsoft.com/office/officeart/2005/8/layout/radial5"/>
    <dgm:cxn modelId="{7EF8AE10-7767-4A1F-8BE8-98AA3D08889B}" type="presOf" srcId="{5F5B1697-9EEB-45E9-8912-61FEAF5164A2}" destId="{66FF677A-5824-43EE-AB08-97334FD29C3F}" srcOrd="0" destOrd="0" presId="urn:microsoft.com/office/officeart/2005/8/layout/radial5"/>
    <dgm:cxn modelId="{B7A45D20-AB90-4C1C-826E-1522ACE5ED18}" type="presOf" srcId="{039FEC88-DAB7-4DF0-9541-54E885EC4E74}" destId="{F838BE8E-9612-4D87-A75F-BD5DCC767D7A}" srcOrd="0" destOrd="0" presId="urn:microsoft.com/office/officeart/2005/8/layout/radial5"/>
    <dgm:cxn modelId="{78698EB2-3B96-4071-95F7-04239182B868}" type="presOf" srcId="{8B716FDF-FA9E-412D-A499-9EA1DD6C079D}" destId="{75263FD5-160E-44E4-B013-150DA8D34539}" srcOrd="0" destOrd="0" presId="urn:microsoft.com/office/officeart/2005/8/layout/radial5"/>
    <dgm:cxn modelId="{236F351A-1202-48B6-A582-0A078E1E32F4}" type="presOf" srcId="{66BA7798-94F1-4CE6-8312-25DE8E31BDFF}" destId="{33671526-BB43-414C-A9FB-3E1E68561980}" srcOrd="0" destOrd="0" presId="urn:microsoft.com/office/officeart/2005/8/layout/radial5"/>
    <dgm:cxn modelId="{EC0084C0-EA56-4E6F-9557-406D78680947}" type="presOf" srcId="{868F080F-BB5C-4760-8A61-E416A8583374}" destId="{783091BD-3940-406A-BCF9-00F9D4D613B6}" srcOrd="0" destOrd="0" presId="urn:microsoft.com/office/officeart/2005/8/layout/radial5"/>
    <dgm:cxn modelId="{49EC3CF1-8B4F-430A-A143-8EAC7672FFFC}" type="presParOf" srcId="{33671526-BB43-414C-A9FB-3E1E68561980}" destId="{C416E845-5C02-4985-A1DB-C894BE7CB8F5}" srcOrd="0" destOrd="0" presId="urn:microsoft.com/office/officeart/2005/8/layout/radial5"/>
    <dgm:cxn modelId="{FA506DD8-6864-4077-BB08-A8A32D6DA614}" type="presParOf" srcId="{33671526-BB43-414C-A9FB-3E1E68561980}" destId="{66FF677A-5824-43EE-AB08-97334FD29C3F}" srcOrd="1" destOrd="0" presId="urn:microsoft.com/office/officeart/2005/8/layout/radial5"/>
    <dgm:cxn modelId="{71A85E00-82D4-49A2-8E86-BDD000D05C6A}" type="presParOf" srcId="{66FF677A-5824-43EE-AB08-97334FD29C3F}" destId="{08E2AE28-0661-4445-9123-C883271AEA5A}" srcOrd="0" destOrd="0" presId="urn:microsoft.com/office/officeart/2005/8/layout/radial5"/>
    <dgm:cxn modelId="{31A07734-0223-477F-A0FB-FD538FFDDC5B}" type="presParOf" srcId="{33671526-BB43-414C-A9FB-3E1E68561980}" destId="{75263FD5-160E-44E4-B013-150DA8D34539}" srcOrd="2" destOrd="0" presId="urn:microsoft.com/office/officeart/2005/8/layout/radial5"/>
    <dgm:cxn modelId="{FD97CC6F-3826-4BD1-8C25-8D9266CC1E3D}" type="presParOf" srcId="{33671526-BB43-414C-A9FB-3E1E68561980}" destId="{D3998C8C-443F-4066-A3F6-BF3C5F304FBC}" srcOrd="3" destOrd="0" presId="urn:microsoft.com/office/officeart/2005/8/layout/radial5"/>
    <dgm:cxn modelId="{2D569BA7-5E29-4253-B1B9-E4D45BC66B2E}" type="presParOf" srcId="{D3998C8C-443F-4066-A3F6-BF3C5F304FBC}" destId="{0A5A920C-2670-4710-A55C-607FA015B4ED}" srcOrd="0" destOrd="0" presId="urn:microsoft.com/office/officeart/2005/8/layout/radial5"/>
    <dgm:cxn modelId="{09419DB5-306F-4B01-A6C4-90CB5D800E26}" type="presParOf" srcId="{33671526-BB43-414C-A9FB-3E1E68561980}" destId="{8171E7D7-3A2C-4BF5-815B-6BC1EB135B72}" srcOrd="4" destOrd="0" presId="urn:microsoft.com/office/officeart/2005/8/layout/radial5"/>
    <dgm:cxn modelId="{268ADCA7-3F3D-4F6B-99BE-B028ACF13C64}" type="presParOf" srcId="{33671526-BB43-414C-A9FB-3E1E68561980}" destId="{2413CD9E-FE41-4221-ADD6-CF4725E1ACF0}" srcOrd="5" destOrd="0" presId="urn:microsoft.com/office/officeart/2005/8/layout/radial5"/>
    <dgm:cxn modelId="{BCBC8CFF-2F7C-4428-BF53-165540A71152}" type="presParOf" srcId="{2413CD9E-FE41-4221-ADD6-CF4725E1ACF0}" destId="{2F3DE5EF-22C9-462B-B82D-25E4909A243B}" srcOrd="0" destOrd="0" presId="urn:microsoft.com/office/officeart/2005/8/layout/radial5"/>
    <dgm:cxn modelId="{4BAB40DE-CC25-41EA-8D6A-61C4F8D7ADB3}" type="presParOf" srcId="{33671526-BB43-414C-A9FB-3E1E68561980}" destId="{4A98A22A-B38D-42DB-A47F-02550BA01CAA}" srcOrd="6" destOrd="0" presId="urn:microsoft.com/office/officeart/2005/8/layout/radial5"/>
    <dgm:cxn modelId="{ACA98268-C09D-4833-8CA4-F1C7B2FCF179}" type="presParOf" srcId="{33671526-BB43-414C-A9FB-3E1E68561980}" destId="{44A2A4EA-4957-4479-967C-BCD41D41983F}" srcOrd="7" destOrd="0" presId="urn:microsoft.com/office/officeart/2005/8/layout/radial5"/>
    <dgm:cxn modelId="{17574191-6053-414F-ACF2-7AA0B1A48956}" type="presParOf" srcId="{44A2A4EA-4957-4479-967C-BCD41D41983F}" destId="{26656895-F02F-4899-9905-441A79B69CE0}" srcOrd="0" destOrd="0" presId="urn:microsoft.com/office/officeart/2005/8/layout/radial5"/>
    <dgm:cxn modelId="{384EE508-D2BB-457E-B5AD-B4A4A9FF6887}" type="presParOf" srcId="{33671526-BB43-414C-A9FB-3E1E68561980}" destId="{F838BE8E-9612-4D87-A75F-BD5DCC767D7A}" srcOrd="8" destOrd="0" presId="urn:microsoft.com/office/officeart/2005/8/layout/radial5"/>
    <dgm:cxn modelId="{6DB99EFA-FB61-4E86-BBE2-9E62E7A6383F}" type="presParOf" srcId="{33671526-BB43-414C-A9FB-3E1E68561980}" destId="{A7948D90-8FA4-4D80-B787-B041609F9315}" srcOrd="9" destOrd="0" presId="urn:microsoft.com/office/officeart/2005/8/layout/radial5"/>
    <dgm:cxn modelId="{B973B42B-FBDB-4E19-9200-1830E444B840}" type="presParOf" srcId="{A7948D90-8FA4-4D80-B787-B041609F9315}" destId="{4C42D7E1-E6FD-4B81-B893-FD880CD131A8}" srcOrd="0" destOrd="0" presId="urn:microsoft.com/office/officeart/2005/8/layout/radial5"/>
    <dgm:cxn modelId="{53629A09-DDB7-4112-B03D-7506F961E51D}" type="presParOf" srcId="{33671526-BB43-414C-A9FB-3E1E68561980}" destId="{783091BD-3940-406A-BCF9-00F9D4D613B6}" srcOrd="10"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865183-0FED-4482-8550-87B2A8C2AA82}" type="doc">
      <dgm:prSet loTypeId="urn:microsoft.com/office/officeart/2005/8/layout/cycle8" loCatId="cycle" qsTypeId="urn:microsoft.com/office/officeart/2005/8/quickstyle/simple5" qsCatId="simple" csTypeId="urn:microsoft.com/office/officeart/2005/8/colors/colorful1#1" csCatId="colorful" phldr="1"/>
      <dgm:spPr/>
      <dgm:t>
        <a:bodyPr/>
        <a:lstStyle/>
        <a:p>
          <a:endParaRPr lang="tr-TR"/>
        </a:p>
      </dgm:t>
    </dgm:pt>
    <dgm:pt modelId="{E8BE0BFE-2A93-4BC8-B8DE-3F71AC38D567}">
      <dgm:prSet phldrT="[Metin]"/>
      <dgm:spPr>
        <a:xfrm>
          <a:off x="1926934" y="329068"/>
          <a:ext cx="4649724" cy="4649724"/>
        </a:xfr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tr-TR">
              <a:solidFill>
                <a:sysClr val="window" lastClr="FFFFFF"/>
              </a:solidFill>
              <a:latin typeface="Calibri" panose="020F0502020204030204"/>
              <a:ea typeface="+mn-ea"/>
              <a:cs typeface="+mn-cs"/>
            </a:rPr>
            <a:t>OKUL AİLE BİRLİĞİ BAŞKANI</a:t>
          </a:r>
        </a:p>
      </dgm:t>
    </dgm:pt>
    <dgm:pt modelId="{8F7C0645-5FEA-400B-9081-12221C81341E}" type="parTrans" cxnId="{75488091-CF3A-4C71-AF17-A2EDD5E7682B}">
      <dgm:prSet/>
      <dgm:spPr/>
      <dgm:t>
        <a:bodyPr/>
        <a:lstStyle/>
        <a:p>
          <a:endParaRPr lang="tr-TR"/>
        </a:p>
      </dgm:t>
    </dgm:pt>
    <dgm:pt modelId="{944337EC-9EF3-4654-9897-F906263CADFC}" type="sibTrans" cxnId="{75488091-CF3A-4C71-AF17-A2EDD5E7682B}">
      <dgm:prSet/>
      <dgm:spPr/>
      <dgm:t>
        <a:bodyPr/>
        <a:lstStyle/>
        <a:p>
          <a:endParaRPr lang="tr-TR"/>
        </a:p>
      </dgm:t>
    </dgm:pt>
    <dgm:pt modelId="{D87EEC32-D642-4C15-8C65-E323814D2A3A}">
      <dgm:prSet phldrT="[Metin]"/>
      <dgm:spPr>
        <a:xfrm>
          <a:off x="1926934" y="520593"/>
          <a:ext cx="4649724" cy="4649724"/>
        </a:xfr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tr-TR">
              <a:solidFill>
                <a:sysClr val="window" lastClr="FFFFFF"/>
              </a:solidFill>
              <a:latin typeface="Calibri" panose="020F0502020204030204"/>
              <a:ea typeface="+mn-ea"/>
              <a:cs typeface="+mn-cs"/>
            </a:rPr>
            <a:t>OKUL MÜDÜR YARDIMCISI</a:t>
          </a:r>
        </a:p>
      </dgm:t>
    </dgm:pt>
    <dgm:pt modelId="{40DEC39F-3360-408B-8502-B263C60670B1}" type="parTrans" cxnId="{F1B5CED6-F090-4F09-AF94-C0576B3F3590}">
      <dgm:prSet/>
      <dgm:spPr/>
      <dgm:t>
        <a:bodyPr/>
        <a:lstStyle/>
        <a:p>
          <a:endParaRPr lang="tr-TR"/>
        </a:p>
      </dgm:t>
    </dgm:pt>
    <dgm:pt modelId="{216700FE-9EE6-43DC-A744-C13B0F69CF74}" type="sibTrans" cxnId="{F1B5CED6-F090-4F09-AF94-C0576B3F3590}">
      <dgm:prSet/>
      <dgm:spPr/>
      <dgm:t>
        <a:bodyPr/>
        <a:lstStyle/>
        <a:p>
          <a:endParaRPr lang="tr-TR"/>
        </a:p>
      </dgm:t>
    </dgm:pt>
    <dgm:pt modelId="{9AF66792-BEEB-4FEB-B68B-FC30221BAEDC}">
      <dgm:prSet phldrT="[Metin]"/>
      <dgm:spPr>
        <a:xfrm>
          <a:off x="1816227" y="520593"/>
          <a:ext cx="4649724" cy="4649724"/>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tr-TR">
              <a:solidFill>
                <a:sysClr val="window" lastClr="FFFFFF"/>
              </a:solidFill>
              <a:latin typeface="Calibri" panose="020F0502020204030204"/>
              <a:ea typeface="+mn-ea"/>
              <a:cs typeface="+mn-cs"/>
            </a:rPr>
            <a:t>ZÜMRE VE KURULLAR</a:t>
          </a:r>
        </a:p>
      </dgm:t>
    </dgm:pt>
    <dgm:pt modelId="{50E6FA9E-F1D1-4C32-98F9-43D313905947}" type="parTrans" cxnId="{46DBF0B1-97D7-4C9F-872C-B64779DAC6E8}">
      <dgm:prSet/>
      <dgm:spPr/>
      <dgm:t>
        <a:bodyPr/>
        <a:lstStyle/>
        <a:p>
          <a:endParaRPr lang="tr-TR"/>
        </a:p>
      </dgm:t>
    </dgm:pt>
    <dgm:pt modelId="{B95BA2FE-6C38-49B1-997E-881E21F3880C}" type="sibTrans" cxnId="{46DBF0B1-97D7-4C9F-872C-B64779DAC6E8}">
      <dgm:prSet/>
      <dgm:spPr/>
      <dgm:t>
        <a:bodyPr/>
        <a:lstStyle/>
        <a:p>
          <a:endParaRPr lang="tr-TR"/>
        </a:p>
      </dgm:t>
    </dgm:pt>
    <dgm:pt modelId="{E4BEFF6F-FFC7-417B-9255-F71095EEBEA8}">
      <dgm:prSet/>
      <dgm:spPr>
        <a:xfrm>
          <a:off x="1760873" y="424830"/>
          <a:ext cx="4649724" cy="4649724"/>
        </a:xfr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tr-TR">
              <a:solidFill>
                <a:sysClr val="window" lastClr="FFFFFF"/>
              </a:solidFill>
              <a:latin typeface="Calibri" panose="020F0502020204030204"/>
              <a:ea typeface="+mn-ea"/>
              <a:cs typeface="+mn-cs"/>
            </a:rPr>
            <a:t>ÖĞRETMEN KURULLARI</a:t>
          </a:r>
        </a:p>
      </dgm:t>
    </dgm:pt>
    <dgm:pt modelId="{5681B5F5-F7E7-4916-98E4-89AD5FD39C24}" type="parTrans" cxnId="{D1F39518-DB4E-40B2-908E-E09612DAA7D1}">
      <dgm:prSet/>
      <dgm:spPr/>
      <dgm:t>
        <a:bodyPr/>
        <a:lstStyle/>
        <a:p>
          <a:endParaRPr lang="tr-TR"/>
        </a:p>
      </dgm:t>
    </dgm:pt>
    <dgm:pt modelId="{EACF3247-7E36-41D4-910C-8003336B8D67}" type="sibTrans" cxnId="{D1F39518-DB4E-40B2-908E-E09612DAA7D1}">
      <dgm:prSet/>
      <dgm:spPr/>
      <dgm:t>
        <a:bodyPr/>
        <a:lstStyle/>
        <a:p>
          <a:endParaRPr lang="tr-TR"/>
        </a:p>
      </dgm:t>
    </dgm:pt>
    <dgm:pt modelId="{F83FC750-7CDE-46AB-A0BA-DBC4B9D44BE3}">
      <dgm:prSet/>
      <dgm:spPr>
        <a:xfrm>
          <a:off x="1816227" y="329068"/>
          <a:ext cx="4649724" cy="4649724"/>
        </a:xfr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tr-TR">
              <a:solidFill>
                <a:sysClr val="window" lastClr="FFFFFF"/>
              </a:solidFill>
              <a:latin typeface="Calibri" panose="020F0502020204030204"/>
              <a:ea typeface="+mn-ea"/>
              <a:cs typeface="+mn-cs"/>
            </a:rPr>
            <a:t>OKUL MÜDÜRÜ</a:t>
          </a:r>
        </a:p>
      </dgm:t>
    </dgm:pt>
    <dgm:pt modelId="{06C0B750-DD05-4EF1-B0E8-1C4C479548CC}" type="parTrans" cxnId="{72356F3F-2BA0-42BB-86AA-B84BA3C09F65}">
      <dgm:prSet/>
      <dgm:spPr/>
      <dgm:t>
        <a:bodyPr/>
        <a:lstStyle/>
        <a:p>
          <a:endParaRPr lang="tr-TR"/>
        </a:p>
      </dgm:t>
    </dgm:pt>
    <dgm:pt modelId="{0AB2261D-58BF-4990-95D0-2F96C8377D98}" type="sibTrans" cxnId="{72356F3F-2BA0-42BB-86AA-B84BA3C09F65}">
      <dgm:prSet/>
      <dgm:spPr/>
      <dgm:t>
        <a:bodyPr/>
        <a:lstStyle/>
        <a:p>
          <a:endParaRPr lang="tr-TR"/>
        </a:p>
      </dgm:t>
    </dgm:pt>
    <dgm:pt modelId="{9D338396-06AA-489D-A885-57821F5608AF}">
      <dgm:prSet/>
      <dgm:spPr>
        <a:xfrm>
          <a:off x="1982288" y="424830"/>
          <a:ext cx="4649724" cy="4649724"/>
        </a:xfr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tr-TR">
              <a:solidFill>
                <a:sysClr val="window" lastClr="FFFFFF"/>
              </a:solidFill>
              <a:latin typeface="Calibri" panose="020F0502020204030204"/>
              <a:ea typeface="+mn-ea"/>
              <a:cs typeface="+mn-cs"/>
            </a:rPr>
            <a:t>OKUL MÜDÜR YARDIMCISI</a:t>
          </a:r>
        </a:p>
      </dgm:t>
    </dgm:pt>
    <dgm:pt modelId="{68EB9345-FC5E-47B8-9CEB-4D44BC803B6D}" type="parTrans" cxnId="{F5DED435-2815-46CF-906C-4451E457A7E0}">
      <dgm:prSet/>
      <dgm:spPr/>
      <dgm:t>
        <a:bodyPr/>
        <a:lstStyle/>
        <a:p>
          <a:endParaRPr lang="tr-TR"/>
        </a:p>
      </dgm:t>
    </dgm:pt>
    <dgm:pt modelId="{0458A555-11F1-4B12-B5B2-E49A910ED0C2}" type="sibTrans" cxnId="{F5DED435-2815-46CF-906C-4451E457A7E0}">
      <dgm:prSet/>
      <dgm:spPr/>
      <dgm:t>
        <a:bodyPr/>
        <a:lstStyle/>
        <a:p>
          <a:endParaRPr lang="tr-TR"/>
        </a:p>
      </dgm:t>
    </dgm:pt>
    <dgm:pt modelId="{BA526683-F383-411A-BD21-A957D08B123F}" type="pres">
      <dgm:prSet presAssocID="{5F865183-0FED-4482-8550-87B2A8C2AA82}" presName="compositeShape" presStyleCnt="0">
        <dgm:presLayoutVars>
          <dgm:chMax val="7"/>
          <dgm:dir/>
          <dgm:resizeHandles val="exact"/>
        </dgm:presLayoutVars>
      </dgm:prSet>
      <dgm:spPr/>
      <dgm:t>
        <a:bodyPr/>
        <a:lstStyle/>
        <a:p>
          <a:endParaRPr lang="tr-TR"/>
        </a:p>
      </dgm:t>
    </dgm:pt>
    <dgm:pt modelId="{267B72DD-396A-4206-8F4C-85D79C74CCAD}" type="pres">
      <dgm:prSet presAssocID="{5F865183-0FED-4482-8550-87B2A8C2AA82}" presName="wedge1" presStyleLbl="node1" presStyleIdx="0" presStyleCnt="6"/>
      <dgm:spPr>
        <a:prstGeom prst="pie">
          <a:avLst>
            <a:gd name="adj1" fmla="val 16200000"/>
            <a:gd name="adj2" fmla="val 19800000"/>
          </a:avLst>
        </a:prstGeom>
      </dgm:spPr>
      <dgm:t>
        <a:bodyPr/>
        <a:lstStyle/>
        <a:p>
          <a:endParaRPr lang="tr-TR"/>
        </a:p>
      </dgm:t>
    </dgm:pt>
    <dgm:pt modelId="{76741CD6-A839-4282-8258-5C7E678D3A5F}" type="pres">
      <dgm:prSet presAssocID="{5F865183-0FED-4482-8550-87B2A8C2AA82}" presName="dummy1a" presStyleCnt="0"/>
      <dgm:spPr/>
    </dgm:pt>
    <dgm:pt modelId="{0161085C-00D5-4CA7-B7B4-7072D5C40C1D}" type="pres">
      <dgm:prSet presAssocID="{5F865183-0FED-4482-8550-87B2A8C2AA82}" presName="dummy1b" presStyleCnt="0"/>
      <dgm:spPr/>
    </dgm:pt>
    <dgm:pt modelId="{E9FBB2A5-3CF1-4CA9-AA14-6E5ECC6DD6B0}" type="pres">
      <dgm:prSet presAssocID="{5F865183-0FED-4482-8550-87B2A8C2AA82}" presName="wedge1Tx" presStyleLbl="node1" presStyleIdx="0" presStyleCnt="6">
        <dgm:presLayoutVars>
          <dgm:chMax val="0"/>
          <dgm:chPref val="0"/>
          <dgm:bulletEnabled val="1"/>
        </dgm:presLayoutVars>
      </dgm:prSet>
      <dgm:spPr/>
      <dgm:t>
        <a:bodyPr/>
        <a:lstStyle/>
        <a:p>
          <a:endParaRPr lang="tr-TR"/>
        </a:p>
      </dgm:t>
    </dgm:pt>
    <dgm:pt modelId="{8960C805-F742-4752-A3B8-A7047D0574FA}" type="pres">
      <dgm:prSet presAssocID="{5F865183-0FED-4482-8550-87B2A8C2AA82}" presName="wedge2" presStyleLbl="node1" presStyleIdx="1" presStyleCnt="6"/>
      <dgm:spPr>
        <a:prstGeom prst="pie">
          <a:avLst>
            <a:gd name="adj1" fmla="val 19800000"/>
            <a:gd name="adj2" fmla="val 1800000"/>
          </a:avLst>
        </a:prstGeom>
      </dgm:spPr>
      <dgm:t>
        <a:bodyPr/>
        <a:lstStyle/>
        <a:p>
          <a:endParaRPr lang="tr-TR"/>
        </a:p>
      </dgm:t>
    </dgm:pt>
    <dgm:pt modelId="{F9BAE066-5F77-4D2A-8EBB-3E2B5ED5B8F6}" type="pres">
      <dgm:prSet presAssocID="{5F865183-0FED-4482-8550-87B2A8C2AA82}" presName="dummy2a" presStyleCnt="0"/>
      <dgm:spPr/>
    </dgm:pt>
    <dgm:pt modelId="{724342BE-275A-4C17-8746-BB3F74C86E9A}" type="pres">
      <dgm:prSet presAssocID="{5F865183-0FED-4482-8550-87B2A8C2AA82}" presName="dummy2b" presStyleCnt="0"/>
      <dgm:spPr/>
    </dgm:pt>
    <dgm:pt modelId="{74328851-9D17-4B33-B14E-5ED6C473319D}" type="pres">
      <dgm:prSet presAssocID="{5F865183-0FED-4482-8550-87B2A8C2AA82}" presName="wedge2Tx" presStyleLbl="node1" presStyleIdx="1" presStyleCnt="6">
        <dgm:presLayoutVars>
          <dgm:chMax val="0"/>
          <dgm:chPref val="0"/>
          <dgm:bulletEnabled val="1"/>
        </dgm:presLayoutVars>
      </dgm:prSet>
      <dgm:spPr/>
      <dgm:t>
        <a:bodyPr/>
        <a:lstStyle/>
        <a:p>
          <a:endParaRPr lang="tr-TR"/>
        </a:p>
      </dgm:t>
    </dgm:pt>
    <dgm:pt modelId="{100A08BA-E811-4584-A13C-228AF0A8A454}" type="pres">
      <dgm:prSet presAssocID="{5F865183-0FED-4482-8550-87B2A8C2AA82}" presName="wedge3" presStyleLbl="node1" presStyleIdx="2" presStyleCnt="6"/>
      <dgm:spPr>
        <a:prstGeom prst="pie">
          <a:avLst>
            <a:gd name="adj1" fmla="val 1800000"/>
            <a:gd name="adj2" fmla="val 5400000"/>
          </a:avLst>
        </a:prstGeom>
      </dgm:spPr>
      <dgm:t>
        <a:bodyPr/>
        <a:lstStyle/>
        <a:p>
          <a:endParaRPr lang="tr-TR"/>
        </a:p>
      </dgm:t>
    </dgm:pt>
    <dgm:pt modelId="{10C6BB2E-F0EC-4195-A687-1B651A3EFA76}" type="pres">
      <dgm:prSet presAssocID="{5F865183-0FED-4482-8550-87B2A8C2AA82}" presName="dummy3a" presStyleCnt="0"/>
      <dgm:spPr/>
    </dgm:pt>
    <dgm:pt modelId="{8F326C79-01EA-49A9-93CF-B76D99523F6F}" type="pres">
      <dgm:prSet presAssocID="{5F865183-0FED-4482-8550-87B2A8C2AA82}" presName="dummy3b" presStyleCnt="0"/>
      <dgm:spPr/>
    </dgm:pt>
    <dgm:pt modelId="{0670A7F0-9DCA-427C-8C0A-B4C908BAC054}" type="pres">
      <dgm:prSet presAssocID="{5F865183-0FED-4482-8550-87B2A8C2AA82}" presName="wedge3Tx" presStyleLbl="node1" presStyleIdx="2" presStyleCnt="6">
        <dgm:presLayoutVars>
          <dgm:chMax val="0"/>
          <dgm:chPref val="0"/>
          <dgm:bulletEnabled val="1"/>
        </dgm:presLayoutVars>
      </dgm:prSet>
      <dgm:spPr/>
      <dgm:t>
        <a:bodyPr/>
        <a:lstStyle/>
        <a:p>
          <a:endParaRPr lang="tr-TR"/>
        </a:p>
      </dgm:t>
    </dgm:pt>
    <dgm:pt modelId="{C5494AC2-E33F-4DD2-9D4B-315106DC9766}" type="pres">
      <dgm:prSet presAssocID="{5F865183-0FED-4482-8550-87B2A8C2AA82}" presName="wedge4" presStyleLbl="node1" presStyleIdx="3" presStyleCnt="6"/>
      <dgm:spPr>
        <a:prstGeom prst="pie">
          <a:avLst>
            <a:gd name="adj1" fmla="val 5400000"/>
            <a:gd name="adj2" fmla="val 9000000"/>
          </a:avLst>
        </a:prstGeom>
      </dgm:spPr>
      <dgm:t>
        <a:bodyPr/>
        <a:lstStyle/>
        <a:p>
          <a:endParaRPr lang="tr-TR"/>
        </a:p>
      </dgm:t>
    </dgm:pt>
    <dgm:pt modelId="{DCE20721-BDA9-4878-B677-ECD404A96052}" type="pres">
      <dgm:prSet presAssocID="{5F865183-0FED-4482-8550-87B2A8C2AA82}" presName="dummy4a" presStyleCnt="0"/>
      <dgm:spPr/>
    </dgm:pt>
    <dgm:pt modelId="{05E765BB-BC5C-4A33-B523-B9E8DE4B5339}" type="pres">
      <dgm:prSet presAssocID="{5F865183-0FED-4482-8550-87B2A8C2AA82}" presName="dummy4b" presStyleCnt="0"/>
      <dgm:spPr/>
    </dgm:pt>
    <dgm:pt modelId="{A1BFAE48-9AEF-4CE2-881C-145A2B40B699}" type="pres">
      <dgm:prSet presAssocID="{5F865183-0FED-4482-8550-87B2A8C2AA82}" presName="wedge4Tx" presStyleLbl="node1" presStyleIdx="3" presStyleCnt="6">
        <dgm:presLayoutVars>
          <dgm:chMax val="0"/>
          <dgm:chPref val="0"/>
          <dgm:bulletEnabled val="1"/>
        </dgm:presLayoutVars>
      </dgm:prSet>
      <dgm:spPr/>
      <dgm:t>
        <a:bodyPr/>
        <a:lstStyle/>
        <a:p>
          <a:endParaRPr lang="tr-TR"/>
        </a:p>
      </dgm:t>
    </dgm:pt>
    <dgm:pt modelId="{373A7CE9-2D8B-48FF-A7E7-FD1818748C0E}" type="pres">
      <dgm:prSet presAssocID="{5F865183-0FED-4482-8550-87B2A8C2AA82}" presName="wedge5" presStyleLbl="node1" presStyleIdx="4" presStyleCnt="6"/>
      <dgm:spPr>
        <a:prstGeom prst="pie">
          <a:avLst>
            <a:gd name="adj1" fmla="val 9000000"/>
            <a:gd name="adj2" fmla="val 12600000"/>
          </a:avLst>
        </a:prstGeom>
      </dgm:spPr>
      <dgm:t>
        <a:bodyPr/>
        <a:lstStyle/>
        <a:p>
          <a:endParaRPr lang="tr-TR"/>
        </a:p>
      </dgm:t>
    </dgm:pt>
    <dgm:pt modelId="{3F64E8A9-68A0-49A0-9836-9DC0636C5308}" type="pres">
      <dgm:prSet presAssocID="{5F865183-0FED-4482-8550-87B2A8C2AA82}" presName="dummy5a" presStyleCnt="0"/>
      <dgm:spPr/>
    </dgm:pt>
    <dgm:pt modelId="{219E29F9-B39D-4D14-B51F-12F5FC91D16A}" type="pres">
      <dgm:prSet presAssocID="{5F865183-0FED-4482-8550-87B2A8C2AA82}" presName="dummy5b" presStyleCnt="0"/>
      <dgm:spPr/>
    </dgm:pt>
    <dgm:pt modelId="{A1403B5E-13CE-4459-8B64-0B1573A1231F}" type="pres">
      <dgm:prSet presAssocID="{5F865183-0FED-4482-8550-87B2A8C2AA82}" presName="wedge5Tx" presStyleLbl="node1" presStyleIdx="4" presStyleCnt="6">
        <dgm:presLayoutVars>
          <dgm:chMax val="0"/>
          <dgm:chPref val="0"/>
          <dgm:bulletEnabled val="1"/>
        </dgm:presLayoutVars>
      </dgm:prSet>
      <dgm:spPr/>
      <dgm:t>
        <a:bodyPr/>
        <a:lstStyle/>
        <a:p>
          <a:endParaRPr lang="tr-TR"/>
        </a:p>
      </dgm:t>
    </dgm:pt>
    <dgm:pt modelId="{A8D1F0D5-26EB-48DA-960D-825E6FE928B2}" type="pres">
      <dgm:prSet presAssocID="{5F865183-0FED-4482-8550-87B2A8C2AA82}" presName="wedge6" presStyleLbl="node1" presStyleIdx="5" presStyleCnt="6"/>
      <dgm:spPr>
        <a:prstGeom prst="pie">
          <a:avLst>
            <a:gd name="adj1" fmla="val 12600000"/>
            <a:gd name="adj2" fmla="val 16200000"/>
          </a:avLst>
        </a:prstGeom>
      </dgm:spPr>
      <dgm:t>
        <a:bodyPr/>
        <a:lstStyle/>
        <a:p>
          <a:endParaRPr lang="tr-TR"/>
        </a:p>
      </dgm:t>
    </dgm:pt>
    <dgm:pt modelId="{00CD3B3C-3082-4805-826B-376EF526FEE2}" type="pres">
      <dgm:prSet presAssocID="{5F865183-0FED-4482-8550-87B2A8C2AA82}" presName="dummy6a" presStyleCnt="0"/>
      <dgm:spPr/>
    </dgm:pt>
    <dgm:pt modelId="{2FD8AE9A-C7EC-49F2-9050-CD7F86110061}" type="pres">
      <dgm:prSet presAssocID="{5F865183-0FED-4482-8550-87B2A8C2AA82}" presName="dummy6b" presStyleCnt="0"/>
      <dgm:spPr/>
    </dgm:pt>
    <dgm:pt modelId="{7C1AB41B-5598-4485-A44D-C347A61B4CBC}" type="pres">
      <dgm:prSet presAssocID="{5F865183-0FED-4482-8550-87B2A8C2AA82}" presName="wedge6Tx" presStyleLbl="node1" presStyleIdx="5" presStyleCnt="6">
        <dgm:presLayoutVars>
          <dgm:chMax val="0"/>
          <dgm:chPref val="0"/>
          <dgm:bulletEnabled val="1"/>
        </dgm:presLayoutVars>
      </dgm:prSet>
      <dgm:spPr/>
      <dgm:t>
        <a:bodyPr/>
        <a:lstStyle/>
        <a:p>
          <a:endParaRPr lang="tr-TR"/>
        </a:p>
      </dgm:t>
    </dgm:pt>
    <dgm:pt modelId="{601CF880-1EA8-49BA-A98C-3E771E83102C}" type="pres">
      <dgm:prSet presAssocID="{944337EC-9EF3-4654-9897-F906263CADFC}" presName="arrowWedge1" presStyleLbl="fgSibTrans2D1" presStyleIdx="0" presStyleCnt="6"/>
      <dgm:spPr>
        <a:xfrm>
          <a:off x="1638924" y="41228"/>
          <a:ext cx="5225404" cy="5225404"/>
        </a:xfrm>
        <a:prstGeom prst="circularArrow">
          <a:avLst>
            <a:gd name="adj1" fmla="val 5085"/>
            <a:gd name="adj2" fmla="val 327528"/>
            <a:gd name="adj3" fmla="val 19472472"/>
            <a:gd name="adj4" fmla="val 16200251"/>
            <a:gd name="adj5" fmla="val 5932"/>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tr-TR"/>
        </a:p>
      </dgm:t>
    </dgm:pt>
    <dgm:pt modelId="{ECF12B94-746D-4140-9C29-523F028781F4}" type="pres">
      <dgm:prSet presAssocID="{0458A555-11F1-4B12-B5B2-E49A910ED0C2}" presName="arrowWedge2" presStyleLbl="fgSibTrans2D1" presStyleIdx="1" presStyleCnt="6"/>
      <dgm:spPr>
        <a:xfrm>
          <a:off x="1694278" y="136990"/>
          <a:ext cx="5225404" cy="5225404"/>
        </a:xfrm>
        <a:prstGeom prst="circularArrow">
          <a:avLst>
            <a:gd name="adj1" fmla="val 5085"/>
            <a:gd name="adj2" fmla="val 327528"/>
            <a:gd name="adj3" fmla="val 1472472"/>
            <a:gd name="adj4" fmla="val 19800000"/>
            <a:gd name="adj5" fmla="val 5932"/>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tr-TR"/>
        </a:p>
      </dgm:t>
    </dgm:pt>
    <dgm:pt modelId="{AA1D771B-54D6-4293-AFCF-8FD4851F902B}" type="pres">
      <dgm:prSet presAssocID="{216700FE-9EE6-43DC-A744-C13B0F69CF74}" presName="arrowWedge3" presStyleLbl="fgSibTrans2D1" presStyleIdx="2" presStyleCnt="6"/>
      <dgm:spPr>
        <a:xfrm>
          <a:off x="1638924" y="232752"/>
          <a:ext cx="5225404" cy="5225404"/>
        </a:xfrm>
        <a:prstGeom prst="circularArrow">
          <a:avLst>
            <a:gd name="adj1" fmla="val 5085"/>
            <a:gd name="adj2" fmla="val 327528"/>
            <a:gd name="adj3" fmla="val 5072221"/>
            <a:gd name="adj4" fmla="val 1800000"/>
            <a:gd name="adj5" fmla="val 5932"/>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tr-TR"/>
        </a:p>
      </dgm:t>
    </dgm:pt>
    <dgm:pt modelId="{A12A4E20-5E81-4B37-8861-95D5A02D88F6}" type="pres">
      <dgm:prSet presAssocID="{B95BA2FE-6C38-49B1-997E-881E21F3880C}" presName="arrowWedge4" presStyleLbl="fgSibTrans2D1" presStyleIdx="3" presStyleCnt="6"/>
      <dgm:spPr>
        <a:xfrm>
          <a:off x="1528556" y="232752"/>
          <a:ext cx="5225404" cy="5225404"/>
        </a:xfrm>
        <a:prstGeom prst="circularArrow">
          <a:avLst>
            <a:gd name="adj1" fmla="val 5085"/>
            <a:gd name="adj2" fmla="val 327528"/>
            <a:gd name="adj3" fmla="val 8672472"/>
            <a:gd name="adj4" fmla="val 5400251"/>
            <a:gd name="adj5" fmla="val 5932"/>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tr-TR"/>
        </a:p>
      </dgm:t>
    </dgm:pt>
    <dgm:pt modelId="{B88E6692-EF45-4A23-AE28-DC438D3CCFE6}" type="pres">
      <dgm:prSet presAssocID="{EACF3247-7E36-41D4-910C-8003336B8D67}" presName="arrowWedge5" presStyleLbl="fgSibTrans2D1" presStyleIdx="4" presStyleCnt="6"/>
      <dgm:spPr>
        <a:xfrm>
          <a:off x="1473202" y="136990"/>
          <a:ext cx="5225404" cy="5225404"/>
        </a:xfrm>
        <a:prstGeom prst="circularArrow">
          <a:avLst>
            <a:gd name="adj1" fmla="val 5085"/>
            <a:gd name="adj2" fmla="val 327528"/>
            <a:gd name="adj3" fmla="val 12272472"/>
            <a:gd name="adj4" fmla="val 9000000"/>
            <a:gd name="adj5" fmla="val 5932"/>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tr-TR"/>
        </a:p>
      </dgm:t>
    </dgm:pt>
    <dgm:pt modelId="{15290DF9-C2FE-460B-A009-BAAC4842A76D}" type="pres">
      <dgm:prSet presAssocID="{0AB2261D-58BF-4990-95D0-2F96C8377D98}" presName="arrowWedge6" presStyleLbl="fgSibTrans2D1" presStyleIdx="5" presStyleCnt="6"/>
      <dgm:spPr>
        <a:xfrm>
          <a:off x="1528556" y="41228"/>
          <a:ext cx="5225404" cy="5225404"/>
        </a:xfrm>
        <a:prstGeom prst="circularArrow">
          <a:avLst>
            <a:gd name="adj1" fmla="val 5085"/>
            <a:gd name="adj2" fmla="val 327528"/>
            <a:gd name="adj3" fmla="val 15872221"/>
            <a:gd name="adj4" fmla="val 12600000"/>
            <a:gd name="adj5" fmla="val 5932"/>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tr-TR"/>
        </a:p>
      </dgm:t>
    </dgm:pt>
  </dgm:ptLst>
  <dgm:cxnLst>
    <dgm:cxn modelId="{3378C0F5-7FE0-4BBE-BC62-A9A1FD228E37}" type="presOf" srcId="{9AF66792-BEEB-4FEB-B68B-FC30221BAEDC}" destId="{A1BFAE48-9AEF-4CE2-881C-145A2B40B699}" srcOrd="1" destOrd="0" presId="urn:microsoft.com/office/officeart/2005/8/layout/cycle8"/>
    <dgm:cxn modelId="{F5DED435-2815-46CF-906C-4451E457A7E0}" srcId="{5F865183-0FED-4482-8550-87B2A8C2AA82}" destId="{9D338396-06AA-489D-A885-57821F5608AF}" srcOrd="1" destOrd="0" parTransId="{68EB9345-FC5E-47B8-9CEB-4D44BC803B6D}" sibTransId="{0458A555-11F1-4B12-B5B2-E49A910ED0C2}"/>
    <dgm:cxn modelId="{039F9624-CD71-40E0-A3FA-BF41530338D8}" type="presOf" srcId="{D87EEC32-D642-4C15-8C65-E323814D2A3A}" destId="{0670A7F0-9DCA-427C-8C0A-B4C908BAC054}" srcOrd="1" destOrd="0" presId="urn:microsoft.com/office/officeart/2005/8/layout/cycle8"/>
    <dgm:cxn modelId="{B98FB64E-AD27-4A85-B566-B28B85CA568E}" type="presOf" srcId="{E8BE0BFE-2A93-4BC8-B8DE-3F71AC38D567}" destId="{E9FBB2A5-3CF1-4CA9-AA14-6E5ECC6DD6B0}" srcOrd="1" destOrd="0" presId="urn:microsoft.com/office/officeart/2005/8/layout/cycle8"/>
    <dgm:cxn modelId="{7A37A718-19C9-489B-9E4C-2D4C1A9A1401}" type="presOf" srcId="{E8BE0BFE-2A93-4BC8-B8DE-3F71AC38D567}" destId="{267B72DD-396A-4206-8F4C-85D79C74CCAD}" srcOrd="0" destOrd="0" presId="urn:microsoft.com/office/officeart/2005/8/layout/cycle8"/>
    <dgm:cxn modelId="{D1F39518-DB4E-40B2-908E-E09612DAA7D1}" srcId="{5F865183-0FED-4482-8550-87B2A8C2AA82}" destId="{E4BEFF6F-FFC7-417B-9255-F71095EEBEA8}" srcOrd="4" destOrd="0" parTransId="{5681B5F5-F7E7-4916-98E4-89AD5FD39C24}" sibTransId="{EACF3247-7E36-41D4-910C-8003336B8D67}"/>
    <dgm:cxn modelId="{04DA9433-08B1-4F2E-9E6E-644626DDDF9B}" type="presOf" srcId="{F83FC750-7CDE-46AB-A0BA-DBC4B9D44BE3}" destId="{7C1AB41B-5598-4485-A44D-C347A61B4CBC}" srcOrd="1" destOrd="0" presId="urn:microsoft.com/office/officeart/2005/8/layout/cycle8"/>
    <dgm:cxn modelId="{75488091-CF3A-4C71-AF17-A2EDD5E7682B}" srcId="{5F865183-0FED-4482-8550-87B2A8C2AA82}" destId="{E8BE0BFE-2A93-4BC8-B8DE-3F71AC38D567}" srcOrd="0" destOrd="0" parTransId="{8F7C0645-5FEA-400B-9081-12221C81341E}" sibTransId="{944337EC-9EF3-4654-9897-F906263CADFC}"/>
    <dgm:cxn modelId="{99FC5676-2D08-4583-A62E-413931ADC798}" type="presOf" srcId="{D87EEC32-D642-4C15-8C65-E323814D2A3A}" destId="{100A08BA-E811-4584-A13C-228AF0A8A454}" srcOrd="0" destOrd="0" presId="urn:microsoft.com/office/officeart/2005/8/layout/cycle8"/>
    <dgm:cxn modelId="{F1B5CED6-F090-4F09-AF94-C0576B3F3590}" srcId="{5F865183-0FED-4482-8550-87B2A8C2AA82}" destId="{D87EEC32-D642-4C15-8C65-E323814D2A3A}" srcOrd="2" destOrd="0" parTransId="{40DEC39F-3360-408B-8502-B263C60670B1}" sibTransId="{216700FE-9EE6-43DC-A744-C13B0F69CF74}"/>
    <dgm:cxn modelId="{84BD7D96-24D3-423C-BB64-A678D3BE7E23}" type="presOf" srcId="{9D338396-06AA-489D-A885-57821F5608AF}" destId="{74328851-9D17-4B33-B14E-5ED6C473319D}" srcOrd="1" destOrd="0" presId="urn:microsoft.com/office/officeart/2005/8/layout/cycle8"/>
    <dgm:cxn modelId="{D4FA972B-7003-4036-ACC5-8257D1916CEA}" type="presOf" srcId="{5F865183-0FED-4482-8550-87B2A8C2AA82}" destId="{BA526683-F383-411A-BD21-A957D08B123F}" srcOrd="0" destOrd="0" presId="urn:microsoft.com/office/officeart/2005/8/layout/cycle8"/>
    <dgm:cxn modelId="{46DBF0B1-97D7-4C9F-872C-B64779DAC6E8}" srcId="{5F865183-0FED-4482-8550-87B2A8C2AA82}" destId="{9AF66792-BEEB-4FEB-B68B-FC30221BAEDC}" srcOrd="3" destOrd="0" parTransId="{50E6FA9E-F1D1-4C32-98F9-43D313905947}" sibTransId="{B95BA2FE-6C38-49B1-997E-881E21F3880C}"/>
    <dgm:cxn modelId="{72356F3F-2BA0-42BB-86AA-B84BA3C09F65}" srcId="{5F865183-0FED-4482-8550-87B2A8C2AA82}" destId="{F83FC750-7CDE-46AB-A0BA-DBC4B9D44BE3}" srcOrd="5" destOrd="0" parTransId="{06C0B750-DD05-4EF1-B0E8-1C4C479548CC}" sibTransId="{0AB2261D-58BF-4990-95D0-2F96C8377D98}"/>
    <dgm:cxn modelId="{DDC97284-B4F2-4F5A-A02A-B5320C485F67}" type="presOf" srcId="{9D338396-06AA-489D-A885-57821F5608AF}" destId="{8960C805-F742-4752-A3B8-A7047D0574FA}" srcOrd="0" destOrd="0" presId="urn:microsoft.com/office/officeart/2005/8/layout/cycle8"/>
    <dgm:cxn modelId="{22E4D913-2B15-4C55-A1C4-CB5AE0EE2498}" type="presOf" srcId="{F83FC750-7CDE-46AB-A0BA-DBC4B9D44BE3}" destId="{A8D1F0D5-26EB-48DA-960D-825E6FE928B2}" srcOrd="0" destOrd="0" presId="urn:microsoft.com/office/officeart/2005/8/layout/cycle8"/>
    <dgm:cxn modelId="{ED6B67EA-BDCD-4AAF-9D50-941A4AE74663}" type="presOf" srcId="{E4BEFF6F-FFC7-417B-9255-F71095EEBEA8}" destId="{373A7CE9-2D8B-48FF-A7E7-FD1818748C0E}" srcOrd="0" destOrd="0" presId="urn:microsoft.com/office/officeart/2005/8/layout/cycle8"/>
    <dgm:cxn modelId="{E1B828CC-AC6E-428F-B9B8-32E8C8855A78}" type="presOf" srcId="{9AF66792-BEEB-4FEB-B68B-FC30221BAEDC}" destId="{C5494AC2-E33F-4DD2-9D4B-315106DC9766}" srcOrd="0" destOrd="0" presId="urn:microsoft.com/office/officeart/2005/8/layout/cycle8"/>
    <dgm:cxn modelId="{B56C5685-3E52-45EF-B5A8-408CD4E15571}" type="presOf" srcId="{E4BEFF6F-FFC7-417B-9255-F71095EEBEA8}" destId="{A1403B5E-13CE-4459-8B64-0B1573A1231F}" srcOrd="1" destOrd="0" presId="urn:microsoft.com/office/officeart/2005/8/layout/cycle8"/>
    <dgm:cxn modelId="{06AC5679-B2A6-4836-B400-D05C934A53C5}" type="presParOf" srcId="{BA526683-F383-411A-BD21-A957D08B123F}" destId="{267B72DD-396A-4206-8F4C-85D79C74CCAD}" srcOrd="0" destOrd="0" presId="urn:microsoft.com/office/officeart/2005/8/layout/cycle8"/>
    <dgm:cxn modelId="{0031CD00-BF97-4313-AFC3-7BA2A16EF7AC}" type="presParOf" srcId="{BA526683-F383-411A-BD21-A957D08B123F}" destId="{76741CD6-A839-4282-8258-5C7E678D3A5F}" srcOrd="1" destOrd="0" presId="urn:microsoft.com/office/officeart/2005/8/layout/cycle8"/>
    <dgm:cxn modelId="{4A8498DC-9D26-49FC-95B0-C32DD872003F}" type="presParOf" srcId="{BA526683-F383-411A-BD21-A957D08B123F}" destId="{0161085C-00D5-4CA7-B7B4-7072D5C40C1D}" srcOrd="2" destOrd="0" presId="urn:microsoft.com/office/officeart/2005/8/layout/cycle8"/>
    <dgm:cxn modelId="{C0351DA1-FA0C-40CF-85AC-489838E01B77}" type="presParOf" srcId="{BA526683-F383-411A-BD21-A957D08B123F}" destId="{E9FBB2A5-3CF1-4CA9-AA14-6E5ECC6DD6B0}" srcOrd="3" destOrd="0" presId="urn:microsoft.com/office/officeart/2005/8/layout/cycle8"/>
    <dgm:cxn modelId="{FE1CF23F-5832-4227-9133-868CFEAEF0D8}" type="presParOf" srcId="{BA526683-F383-411A-BD21-A957D08B123F}" destId="{8960C805-F742-4752-A3B8-A7047D0574FA}" srcOrd="4" destOrd="0" presId="urn:microsoft.com/office/officeart/2005/8/layout/cycle8"/>
    <dgm:cxn modelId="{531ACE4C-80A6-4B66-83F5-A09326357C23}" type="presParOf" srcId="{BA526683-F383-411A-BD21-A957D08B123F}" destId="{F9BAE066-5F77-4D2A-8EBB-3E2B5ED5B8F6}" srcOrd="5" destOrd="0" presId="urn:microsoft.com/office/officeart/2005/8/layout/cycle8"/>
    <dgm:cxn modelId="{26B6D1B3-CB4A-4969-B55B-2F3E6F3FBC3D}" type="presParOf" srcId="{BA526683-F383-411A-BD21-A957D08B123F}" destId="{724342BE-275A-4C17-8746-BB3F74C86E9A}" srcOrd="6" destOrd="0" presId="urn:microsoft.com/office/officeart/2005/8/layout/cycle8"/>
    <dgm:cxn modelId="{9EEED15C-3C03-4948-B6E7-A952D6CBA01B}" type="presParOf" srcId="{BA526683-F383-411A-BD21-A957D08B123F}" destId="{74328851-9D17-4B33-B14E-5ED6C473319D}" srcOrd="7" destOrd="0" presId="urn:microsoft.com/office/officeart/2005/8/layout/cycle8"/>
    <dgm:cxn modelId="{BB1F90D1-E7B1-4A32-B448-2D83515C2490}" type="presParOf" srcId="{BA526683-F383-411A-BD21-A957D08B123F}" destId="{100A08BA-E811-4584-A13C-228AF0A8A454}" srcOrd="8" destOrd="0" presId="urn:microsoft.com/office/officeart/2005/8/layout/cycle8"/>
    <dgm:cxn modelId="{F36C3541-94F8-45F5-B282-C9A525E556BB}" type="presParOf" srcId="{BA526683-F383-411A-BD21-A957D08B123F}" destId="{10C6BB2E-F0EC-4195-A687-1B651A3EFA76}" srcOrd="9" destOrd="0" presId="urn:microsoft.com/office/officeart/2005/8/layout/cycle8"/>
    <dgm:cxn modelId="{EEAB707A-2EF8-4934-B202-FD07066671B9}" type="presParOf" srcId="{BA526683-F383-411A-BD21-A957D08B123F}" destId="{8F326C79-01EA-49A9-93CF-B76D99523F6F}" srcOrd="10" destOrd="0" presId="urn:microsoft.com/office/officeart/2005/8/layout/cycle8"/>
    <dgm:cxn modelId="{09487BB6-7F03-45A6-A612-7FB263723868}" type="presParOf" srcId="{BA526683-F383-411A-BD21-A957D08B123F}" destId="{0670A7F0-9DCA-427C-8C0A-B4C908BAC054}" srcOrd="11" destOrd="0" presId="urn:microsoft.com/office/officeart/2005/8/layout/cycle8"/>
    <dgm:cxn modelId="{94B1E496-A852-40AA-82B8-7E571653B0B6}" type="presParOf" srcId="{BA526683-F383-411A-BD21-A957D08B123F}" destId="{C5494AC2-E33F-4DD2-9D4B-315106DC9766}" srcOrd="12" destOrd="0" presId="urn:microsoft.com/office/officeart/2005/8/layout/cycle8"/>
    <dgm:cxn modelId="{A9E57853-9C8F-4B02-826F-B10777AE8E34}" type="presParOf" srcId="{BA526683-F383-411A-BD21-A957D08B123F}" destId="{DCE20721-BDA9-4878-B677-ECD404A96052}" srcOrd="13" destOrd="0" presId="urn:microsoft.com/office/officeart/2005/8/layout/cycle8"/>
    <dgm:cxn modelId="{7FAD5618-6DD3-4FD8-BF96-ED477B40D58C}" type="presParOf" srcId="{BA526683-F383-411A-BD21-A957D08B123F}" destId="{05E765BB-BC5C-4A33-B523-B9E8DE4B5339}" srcOrd="14" destOrd="0" presId="urn:microsoft.com/office/officeart/2005/8/layout/cycle8"/>
    <dgm:cxn modelId="{9EFEB670-4A4D-43D2-8CCE-8541FA333660}" type="presParOf" srcId="{BA526683-F383-411A-BD21-A957D08B123F}" destId="{A1BFAE48-9AEF-4CE2-881C-145A2B40B699}" srcOrd="15" destOrd="0" presId="urn:microsoft.com/office/officeart/2005/8/layout/cycle8"/>
    <dgm:cxn modelId="{3A124FBA-F7B3-4502-B5F4-AED753D0F5BA}" type="presParOf" srcId="{BA526683-F383-411A-BD21-A957D08B123F}" destId="{373A7CE9-2D8B-48FF-A7E7-FD1818748C0E}" srcOrd="16" destOrd="0" presId="urn:microsoft.com/office/officeart/2005/8/layout/cycle8"/>
    <dgm:cxn modelId="{A2A22A80-602B-4AC4-953B-F59C6DFA8DCB}" type="presParOf" srcId="{BA526683-F383-411A-BD21-A957D08B123F}" destId="{3F64E8A9-68A0-49A0-9836-9DC0636C5308}" srcOrd="17" destOrd="0" presId="urn:microsoft.com/office/officeart/2005/8/layout/cycle8"/>
    <dgm:cxn modelId="{2BEEF5D7-C825-452E-8276-6AB4E47DE7AC}" type="presParOf" srcId="{BA526683-F383-411A-BD21-A957D08B123F}" destId="{219E29F9-B39D-4D14-B51F-12F5FC91D16A}" srcOrd="18" destOrd="0" presId="urn:microsoft.com/office/officeart/2005/8/layout/cycle8"/>
    <dgm:cxn modelId="{179D257F-C396-4009-B19C-5CA6DCD0F5B5}" type="presParOf" srcId="{BA526683-F383-411A-BD21-A957D08B123F}" destId="{A1403B5E-13CE-4459-8B64-0B1573A1231F}" srcOrd="19" destOrd="0" presId="urn:microsoft.com/office/officeart/2005/8/layout/cycle8"/>
    <dgm:cxn modelId="{816C3B6E-106D-4434-8E90-7AD440570C61}" type="presParOf" srcId="{BA526683-F383-411A-BD21-A957D08B123F}" destId="{A8D1F0D5-26EB-48DA-960D-825E6FE928B2}" srcOrd="20" destOrd="0" presId="urn:microsoft.com/office/officeart/2005/8/layout/cycle8"/>
    <dgm:cxn modelId="{495DC62B-4372-40F5-A58D-2DE82D1A2A94}" type="presParOf" srcId="{BA526683-F383-411A-BD21-A957D08B123F}" destId="{00CD3B3C-3082-4805-826B-376EF526FEE2}" srcOrd="21" destOrd="0" presId="urn:microsoft.com/office/officeart/2005/8/layout/cycle8"/>
    <dgm:cxn modelId="{8A2EC5E3-C5A6-4C29-BCFF-49DC1AB6DB75}" type="presParOf" srcId="{BA526683-F383-411A-BD21-A957D08B123F}" destId="{2FD8AE9A-C7EC-49F2-9050-CD7F86110061}" srcOrd="22" destOrd="0" presId="urn:microsoft.com/office/officeart/2005/8/layout/cycle8"/>
    <dgm:cxn modelId="{3ABB9862-4E54-4A61-83C1-1685B4B8171B}" type="presParOf" srcId="{BA526683-F383-411A-BD21-A957D08B123F}" destId="{7C1AB41B-5598-4485-A44D-C347A61B4CBC}" srcOrd="23" destOrd="0" presId="urn:microsoft.com/office/officeart/2005/8/layout/cycle8"/>
    <dgm:cxn modelId="{95BDB2DC-7FF0-45F6-AA74-0390BCD55AEA}" type="presParOf" srcId="{BA526683-F383-411A-BD21-A957D08B123F}" destId="{601CF880-1EA8-49BA-A98C-3E771E83102C}" srcOrd="24" destOrd="0" presId="urn:microsoft.com/office/officeart/2005/8/layout/cycle8"/>
    <dgm:cxn modelId="{2F727A37-BDAA-4455-A658-E01BA6728A9B}" type="presParOf" srcId="{BA526683-F383-411A-BD21-A957D08B123F}" destId="{ECF12B94-746D-4140-9C29-523F028781F4}" srcOrd="25" destOrd="0" presId="urn:microsoft.com/office/officeart/2005/8/layout/cycle8"/>
    <dgm:cxn modelId="{23A31F45-7EB1-45BC-8D14-D8D23D1F26AA}" type="presParOf" srcId="{BA526683-F383-411A-BD21-A957D08B123F}" destId="{AA1D771B-54D6-4293-AFCF-8FD4851F902B}" srcOrd="26" destOrd="0" presId="urn:microsoft.com/office/officeart/2005/8/layout/cycle8"/>
    <dgm:cxn modelId="{5A2AE577-7B4E-42FD-A5CF-61A4E2D939AB}" type="presParOf" srcId="{BA526683-F383-411A-BD21-A957D08B123F}" destId="{A12A4E20-5E81-4B37-8861-95D5A02D88F6}" srcOrd="27" destOrd="0" presId="urn:microsoft.com/office/officeart/2005/8/layout/cycle8"/>
    <dgm:cxn modelId="{A2AF3AC0-5F57-4817-A51E-6403A846752A}" type="presParOf" srcId="{BA526683-F383-411A-BD21-A957D08B123F}" destId="{B88E6692-EF45-4A23-AE28-DC438D3CCFE6}" srcOrd="28" destOrd="0" presId="urn:microsoft.com/office/officeart/2005/8/layout/cycle8"/>
    <dgm:cxn modelId="{AA460326-2779-4EC7-829D-DCCFC309AD7C}" type="presParOf" srcId="{BA526683-F383-411A-BD21-A957D08B123F}" destId="{15290DF9-C2FE-460B-A009-BAAC4842A76D}" srcOrd="2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6E845-5C02-4985-A1DB-C894BE7CB8F5}">
      <dsp:nvSpPr>
        <dsp:cNvPr id="0" name=""/>
        <dsp:cNvSpPr/>
      </dsp:nvSpPr>
      <dsp:spPr>
        <a:xfrm>
          <a:off x="1143008" y="928690"/>
          <a:ext cx="2010440" cy="1403569"/>
        </a:xfrm>
        <a:prstGeom prst="ellipse">
          <a:avLst/>
        </a:prstGeom>
        <a:solidFill>
          <a:schemeClr val="bg1"/>
        </a:solidFill>
        <a:ln w="76200" cap="flat" cmpd="sng" algn="ctr">
          <a:solidFill>
            <a:schemeClr val="bg2">
              <a:lumMod val="7500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tr-TR" sz="1100" b="1" kern="1200" dirty="0" smtClean="0">
              <a:solidFill>
                <a:sysClr val="windowText" lastClr="000000"/>
              </a:solidFill>
              <a:latin typeface="Cambria" panose="02040503050406030204" pitchFamily="18" charset="0"/>
              <a:ea typeface="Cambria" panose="02040503050406030204" pitchFamily="18" charset="0"/>
              <a:cs typeface="Segoe UI" panose="020B0502040204020203" pitchFamily="34" charset="0"/>
            </a:rPr>
            <a:t>HİZAN MESLEKİ VE TEKNİK  ANADOLU LİSESİ MÜDÜRLÜĞÜ 2024-2028 STRATEJİK PLANI</a:t>
          </a:r>
          <a:endParaRPr lang="tr-TR" sz="1100" b="1" kern="1200" dirty="0">
            <a:latin typeface="Cambria" panose="02040503050406030204" pitchFamily="18" charset="0"/>
            <a:ea typeface="Cambria" panose="02040503050406030204" pitchFamily="18" charset="0"/>
          </a:endParaRPr>
        </a:p>
      </dsp:txBody>
      <dsp:txXfrm>
        <a:off x="1437430" y="1134238"/>
        <a:ext cx="1421596" cy="992473"/>
      </dsp:txXfrm>
    </dsp:sp>
    <dsp:sp modelId="{66FF677A-5824-43EE-AB08-97334FD29C3F}">
      <dsp:nvSpPr>
        <dsp:cNvPr id="0" name=""/>
        <dsp:cNvSpPr/>
      </dsp:nvSpPr>
      <dsp:spPr>
        <a:xfrm rot="16300337">
          <a:off x="2090768" y="701277"/>
          <a:ext cx="162581" cy="225868"/>
        </a:xfrm>
        <a:prstGeom prst="rightArrow">
          <a:avLst>
            <a:gd name="adj1" fmla="val 60000"/>
            <a:gd name="adj2" fmla="val 50000"/>
          </a:avLst>
        </a:prstGeom>
        <a:solidFill>
          <a:schemeClr val="accent4"/>
        </a:solidFill>
        <a:ln>
          <a:noFill/>
        </a:ln>
        <a:effectLst/>
        <a:scene3d>
          <a:camera prst="orthographicFront"/>
          <a:lightRig rig="threePt" dir="t"/>
        </a:scene3d>
        <a:sp3d>
          <a:bevelT prst="slop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b="0" kern="1200" dirty="0">
            <a:latin typeface="Cambria" panose="02040503050406030204" pitchFamily="18" charset="0"/>
            <a:ea typeface="Cambria" panose="02040503050406030204" pitchFamily="18" charset="0"/>
          </a:endParaRPr>
        </a:p>
      </dsp:txBody>
      <dsp:txXfrm>
        <a:off x="2114443" y="770828"/>
        <a:ext cx="113807" cy="135520"/>
      </dsp:txXfrm>
    </dsp:sp>
    <dsp:sp modelId="{75263FD5-160E-44E4-B013-150DA8D34539}">
      <dsp:nvSpPr>
        <dsp:cNvPr id="0" name=""/>
        <dsp:cNvSpPr/>
      </dsp:nvSpPr>
      <dsp:spPr>
        <a:xfrm>
          <a:off x="1683213" y="65613"/>
          <a:ext cx="1003099" cy="626935"/>
        </a:xfrm>
        <a:prstGeom prst="roundRect">
          <a:avLst/>
        </a:prstGeom>
        <a:solidFill>
          <a:schemeClr val="bg1"/>
        </a:solidFill>
        <a:ln w="76200" cap="flat" cmpd="sng" algn="ctr">
          <a:solidFill>
            <a:schemeClr val="accent4"/>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0" kern="1200" dirty="0">
              <a:solidFill>
                <a:sysClr val="windowText" lastClr="000000"/>
              </a:solidFill>
              <a:latin typeface="Cambria" panose="02040503050406030204" pitchFamily="18" charset="0"/>
              <a:ea typeface="Cambria" panose="02040503050406030204" pitchFamily="18" charset="0"/>
              <a:cs typeface="Segoe UI" panose="020B0502040204020203" pitchFamily="34" charset="0"/>
            </a:rPr>
            <a:t>Toplantılar</a:t>
          </a:r>
          <a:endParaRPr lang="tr-TR" sz="1100" b="0" kern="1200" dirty="0">
            <a:latin typeface="Cambria" panose="02040503050406030204" pitchFamily="18" charset="0"/>
            <a:ea typeface="Cambria" panose="02040503050406030204" pitchFamily="18" charset="0"/>
          </a:endParaRPr>
        </a:p>
      </dsp:txBody>
      <dsp:txXfrm>
        <a:off x="1713817" y="96217"/>
        <a:ext cx="941891" cy="565727"/>
      </dsp:txXfrm>
    </dsp:sp>
    <dsp:sp modelId="{D3998C8C-443F-4066-A3F6-BF3C5F304FBC}">
      <dsp:nvSpPr>
        <dsp:cNvPr id="0" name=""/>
        <dsp:cNvSpPr/>
      </dsp:nvSpPr>
      <dsp:spPr>
        <a:xfrm rot="20588425">
          <a:off x="3118131" y="1187189"/>
          <a:ext cx="240347" cy="225868"/>
        </a:xfrm>
        <a:prstGeom prst="rightArrow">
          <a:avLst>
            <a:gd name="adj1" fmla="val 60000"/>
            <a:gd name="adj2" fmla="val 50000"/>
          </a:avLst>
        </a:prstGeom>
        <a:solidFill>
          <a:schemeClr val="accent5"/>
        </a:solidFill>
        <a:ln>
          <a:solidFill>
            <a:schemeClr val="accent5"/>
          </a:solidFill>
        </a:ln>
        <a:effectLst/>
        <a:scene3d>
          <a:camera prst="orthographicFront"/>
          <a:lightRig rig="threePt" dir="t"/>
        </a:scene3d>
        <a:sp3d>
          <a:bevelT prst="slop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b="0" kern="1200" dirty="0">
            <a:latin typeface="Cambria" panose="02040503050406030204" pitchFamily="18" charset="0"/>
            <a:ea typeface="Cambria" panose="02040503050406030204" pitchFamily="18" charset="0"/>
          </a:endParaRPr>
        </a:p>
      </dsp:txBody>
      <dsp:txXfrm>
        <a:off x="3119587" y="1242189"/>
        <a:ext cx="172587" cy="135520"/>
      </dsp:txXfrm>
    </dsp:sp>
    <dsp:sp modelId="{8171E7D7-3A2C-4BF5-815B-6BC1EB135B72}">
      <dsp:nvSpPr>
        <dsp:cNvPr id="0" name=""/>
        <dsp:cNvSpPr/>
      </dsp:nvSpPr>
      <dsp:spPr>
        <a:xfrm>
          <a:off x="3366426" y="795832"/>
          <a:ext cx="1003099" cy="626935"/>
        </a:xfrm>
        <a:prstGeom prst="roundRect">
          <a:avLst/>
        </a:prstGeom>
        <a:solidFill>
          <a:schemeClr val="bg1"/>
        </a:solidFill>
        <a:ln w="76200" cap="flat" cmpd="sng" algn="ctr">
          <a:solidFill>
            <a:schemeClr val="accent5"/>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0" kern="1200" dirty="0">
              <a:solidFill>
                <a:sysClr val="windowText" lastClr="000000"/>
              </a:solidFill>
              <a:latin typeface="Cambria" panose="02040503050406030204" pitchFamily="18" charset="0"/>
              <a:ea typeface="Cambria" panose="02040503050406030204" pitchFamily="18" charset="0"/>
              <a:cs typeface="Segoe UI" panose="020B0502040204020203" pitchFamily="34" charset="0"/>
            </a:rPr>
            <a:t>Durum analizi</a:t>
          </a:r>
          <a:endParaRPr lang="tr-TR" sz="1100" b="0" kern="1200" dirty="0">
            <a:latin typeface="Cambria" panose="02040503050406030204" pitchFamily="18" charset="0"/>
            <a:ea typeface="Cambria" panose="02040503050406030204" pitchFamily="18" charset="0"/>
          </a:endParaRPr>
        </a:p>
      </dsp:txBody>
      <dsp:txXfrm>
        <a:off x="3397030" y="826436"/>
        <a:ext cx="941891" cy="565727"/>
      </dsp:txXfrm>
    </dsp:sp>
    <dsp:sp modelId="{2413CD9E-FE41-4221-ADD6-CF4725E1ACF0}">
      <dsp:nvSpPr>
        <dsp:cNvPr id="0" name=""/>
        <dsp:cNvSpPr/>
      </dsp:nvSpPr>
      <dsp:spPr>
        <a:xfrm rot="3372382">
          <a:off x="2563857" y="2281344"/>
          <a:ext cx="191140" cy="225868"/>
        </a:xfrm>
        <a:prstGeom prst="rightArrow">
          <a:avLst>
            <a:gd name="adj1" fmla="val 60000"/>
            <a:gd name="adj2" fmla="val 50000"/>
          </a:avLst>
        </a:prstGeom>
        <a:solidFill>
          <a:schemeClr val="accent6">
            <a:lumMod val="75000"/>
          </a:schemeClr>
        </a:solidFill>
        <a:ln>
          <a:noFill/>
        </a:ln>
        <a:effectLst/>
        <a:scene3d>
          <a:camera prst="orthographicFront"/>
          <a:lightRig rig="threePt" dir="t"/>
        </a:scene3d>
        <a:sp3d>
          <a:bevelT prst="slop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b="0" kern="1200" dirty="0">
            <a:latin typeface="Cambria" panose="02040503050406030204" pitchFamily="18" charset="0"/>
            <a:ea typeface="Cambria" panose="02040503050406030204" pitchFamily="18" charset="0"/>
          </a:endParaRPr>
        </a:p>
      </dsp:txBody>
      <dsp:txXfrm>
        <a:off x="2576581" y="2302691"/>
        <a:ext cx="133798" cy="135520"/>
      </dsp:txXfrm>
    </dsp:sp>
    <dsp:sp modelId="{4A98A22A-B38D-42DB-A47F-02550BA01CAA}">
      <dsp:nvSpPr>
        <dsp:cNvPr id="0" name=""/>
        <dsp:cNvSpPr/>
      </dsp:nvSpPr>
      <dsp:spPr>
        <a:xfrm>
          <a:off x="2442392" y="2505916"/>
          <a:ext cx="1003099" cy="626935"/>
        </a:xfrm>
        <a:prstGeom prst="roundRect">
          <a:avLst/>
        </a:prstGeom>
        <a:solidFill>
          <a:schemeClr val="bg1"/>
        </a:solidFill>
        <a:ln w="76200" cap="flat" cmpd="sng" algn="ctr">
          <a:solidFill>
            <a:schemeClr val="accent6">
              <a:lumMod val="7500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0" kern="1200" dirty="0">
              <a:solidFill>
                <a:sysClr val="windowText" lastClr="000000"/>
              </a:solidFill>
              <a:latin typeface="Cambria" panose="02040503050406030204" pitchFamily="18" charset="0"/>
              <a:ea typeface="Cambria" panose="02040503050406030204" pitchFamily="18" charset="0"/>
              <a:cs typeface="Segoe UI" panose="020B0502040204020203" pitchFamily="34" charset="0"/>
            </a:rPr>
            <a:t>İç ve dış paydaşların görüşleri</a:t>
          </a:r>
          <a:endParaRPr lang="tr-TR" sz="1100" b="0" kern="1200" dirty="0">
            <a:latin typeface="Cambria" panose="02040503050406030204" pitchFamily="18" charset="0"/>
            <a:ea typeface="Cambria" panose="02040503050406030204" pitchFamily="18" charset="0"/>
          </a:endParaRPr>
        </a:p>
      </dsp:txBody>
      <dsp:txXfrm>
        <a:off x="2472996" y="2536520"/>
        <a:ext cx="941891" cy="565727"/>
      </dsp:txXfrm>
    </dsp:sp>
    <dsp:sp modelId="{44A2A4EA-4957-4479-967C-BCD41D41983F}">
      <dsp:nvSpPr>
        <dsp:cNvPr id="0" name=""/>
        <dsp:cNvSpPr/>
      </dsp:nvSpPr>
      <dsp:spPr>
        <a:xfrm rot="7481166">
          <a:off x="1563488" y="2251338"/>
          <a:ext cx="153795" cy="225868"/>
        </a:xfrm>
        <a:prstGeom prst="rightArrow">
          <a:avLst>
            <a:gd name="adj1" fmla="val 60000"/>
            <a:gd name="adj2" fmla="val 50000"/>
          </a:avLst>
        </a:prstGeom>
        <a:solidFill>
          <a:srgbClr val="00B050"/>
        </a:solidFill>
        <a:ln>
          <a:noFill/>
        </a:ln>
        <a:effectLst/>
        <a:scene3d>
          <a:camera prst="orthographicFront"/>
          <a:lightRig rig="threePt" dir="t"/>
        </a:scene3d>
        <a:sp3d>
          <a:bevelT prst="slop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b="0" kern="1200" dirty="0">
            <a:latin typeface="Cambria" panose="02040503050406030204" pitchFamily="18" charset="0"/>
            <a:ea typeface="Cambria" panose="02040503050406030204" pitchFamily="18" charset="0"/>
          </a:endParaRPr>
        </a:p>
      </dsp:txBody>
      <dsp:txXfrm rot="10800000">
        <a:off x="1599685" y="2277543"/>
        <a:ext cx="107657" cy="135520"/>
      </dsp:txXfrm>
    </dsp:sp>
    <dsp:sp modelId="{F838BE8E-9612-4D87-A75F-BD5DCC767D7A}">
      <dsp:nvSpPr>
        <dsp:cNvPr id="0" name=""/>
        <dsp:cNvSpPr/>
      </dsp:nvSpPr>
      <dsp:spPr>
        <a:xfrm>
          <a:off x="864834" y="2446719"/>
          <a:ext cx="1003099" cy="626935"/>
        </a:xfrm>
        <a:prstGeom prst="roundRect">
          <a:avLst/>
        </a:prstGeom>
        <a:solidFill>
          <a:schemeClr val="bg1"/>
        </a:solidFill>
        <a:ln w="76200" cap="flat" cmpd="sng" algn="ctr">
          <a:solidFill>
            <a:srgbClr val="00B050"/>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0" kern="1200" dirty="0">
              <a:solidFill>
                <a:sysClr val="windowText" lastClr="000000"/>
              </a:solidFill>
              <a:latin typeface="Cambria" panose="02040503050406030204" pitchFamily="18" charset="0"/>
              <a:ea typeface="Cambria" panose="02040503050406030204" pitchFamily="18" charset="0"/>
              <a:cs typeface="Segoe UI" panose="020B0502040204020203" pitchFamily="34" charset="0"/>
            </a:rPr>
            <a:t>Literatür taraması</a:t>
          </a:r>
          <a:endParaRPr lang="tr-TR" sz="1100" b="0" kern="1200" dirty="0">
            <a:latin typeface="Cambria" panose="02040503050406030204" pitchFamily="18" charset="0"/>
            <a:ea typeface="Cambria" panose="02040503050406030204" pitchFamily="18" charset="0"/>
          </a:endParaRPr>
        </a:p>
      </dsp:txBody>
      <dsp:txXfrm>
        <a:off x="895438" y="2477323"/>
        <a:ext cx="941891" cy="565727"/>
      </dsp:txXfrm>
    </dsp:sp>
    <dsp:sp modelId="{A7948D90-8FA4-4D80-B787-B041609F9315}">
      <dsp:nvSpPr>
        <dsp:cNvPr id="0" name=""/>
        <dsp:cNvSpPr/>
      </dsp:nvSpPr>
      <dsp:spPr>
        <a:xfrm rot="11720045">
          <a:off x="1003812" y="1227500"/>
          <a:ext cx="173358" cy="225868"/>
        </a:xfrm>
        <a:prstGeom prst="rightArrow">
          <a:avLst>
            <a:gd name="adj1" fmla="val 60000"/>
            <a:gd name="adj2" fmla="val 50000"/>
          </a:avLst>
        </a:prstGeom>
        <a:solidFill>
          <a:srgbClr val="C00000"/>
        </a:solidFill>
        <a:ln>
          <a:noFill/>
        </a:ln>
        <a:effectLst/>
        <a:scene3d>
          <a:camera prst="orthographicFront"/>
          <a:lightRig rig="threePt" dir="t"/>
        </a:scene3d>
        <a:sp3d>
          <a:bevelT prst="slop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b="0" kern="1200" dirty="0">
            <a:latin typeface="Cambria" panose="02040503050406030204" pitchFamily="18" charset="0"/>
            <a:ea typeface="Cambria" panose="02040503050406030204" pitchFamily="18" charset="0"/>
          </a:endParaRPr>
        </a:p>
      </dsp:txBody>
      <dsp:txXfrm rot="10800000">
        <a:off x="1054893" y="1279551"/>
        <a:ext cx="121351" cy="135520"/>
      </dsp:txXfrm>
    </dsp:sp>
    <dsp:sp modelId="{783091BD-3940-406A-BCF9-00F9D4D613B6}">
      <dsp:nvSpPr>
        <dsp:cNvPr id="0" name=""/>
        <dsp:cNvSpPr/>
      </dsp:nvSpPr>
      <dsp:spPr>
        <a:xfrm>
          <a:off x="0" y="865474"/>
          <a:ext cx="1003099" cy="626935"/>
        </a:xfrm>
        <a:prstGeom prst="roundRect">
          <a:avLst/>
        </a:prstGeom>
        <a:solidFill>
          <a:schemeClr val="bg1"/>
        </a:solidFill>
        <a:ln w="76200" cap="flat" cmpd="sng" algn="ctr">
          <a:solidFill>
            <a:srgbClr val="C00000"/>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0" kern="1200" dirty="0">
              <a:solidFill>
                <a:sysClr val="windowText" lastClr="000000"/>
              </a:solidFill>
              <a:latin typeface="Cambria" panose="02040503050406030204" pitchFamily="18" charset="0"/>
              <a:ea typeface="Cambria" panose="02040503050406030204" pitchFamily="18" charset="0"/>
              <a:cs typeface="Segoe UI" panose="020B0502040204020203" pitchFamily="34" charset="0"/>
            </a:rPr>
            <a:t>Üst politika belgelerinin analizi</a:t>
          </a:r>
          <a:endParaRPr lang="tr-TR" sz="1100" b="0" kern="1200" dirty="0">
            <a:latin typeface="Cambria" panose="02040503050406030204" pitchFamily="18" charset="0"/>
            <a:ea typeface="Cambria" panose="02040503050406030204" pitchFamily="18" charset="0"/>
          </a:endParaRPr>
        </a:p>
      </dsp:txBody>
      <dsp:txXfrm>
        <a:off x="30604" y="896078"/>
        <a:ext cx="941891" cy="565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B72DD-396A-4206-8F4C-85D79C74CCAD}">
      <dsp:nvSpPr>
        <dsp:cNvPr id="0" name=""/>
        <dsp:cNvSpPr/>
      </dsp:nvSpPr>
      <dsp:spPr>
        <a:xfrm>
          <a:off x="2693682" y="143248"/>
          <a:ext cx="2160270" cy="2160270"/>
        </a:xfrm>
        <a:prstGeom prst="pie">
          <a:avLst>
            <a:gd name="adj1" fmla="val 16200000"/>
            <a:gd name="adj2" fmla="val 19800000"/>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a:solidFill>
                <a:sysClr val="window" lastClr="FFFFFF"/>
              </a:solidFill>
              <a:latin typeface="Calibri" panose="020F0502020204030204"/>
              <a:ea typeface="+mn-ea"/>
              <a:cs typeface="+mn-cs"/>
            </a:rPr>
            <a:t>OKUL AİLE BİRLİĞİ BAŞKANI</a:t>
          </a:r>
        </a:p>
      </dsp:txBody>
      <dsp:txXfrm>
        <a:off x="3825252" y="419197"/>
        <a:ext cx="565785" cy="437197"/>
      </dsp:txXfrm>
    </dsp:sp>
    <dsp:sp modelId="{8960C805-F742-4752-A3B8-A7047D0574FA}">
      <dsp:nvSpPr>
        <dsp:cNvPr id="0" name=""/>
        <dsp:cNvSpPr/>
      </dsp:nvSpPr>
      <dsp:spPr>
        <a:xfrm>
          <a:off x="2719400" y="187739"/>
          <a:ext cx="2160270" cy="2160270"/>
        </a:xfrm>
        <a:prstGeom prst="pie">
          <a:avLst>
            <a:gd name="adj1" fmla="val 19800000"/>
            <a:gd name="adj2" fmla="val 180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a:solidFill>
                <a:sysClr val="window" lastClr="FFFFFF"/>
              </a:solidFill>
              <a:latin typeface="Calibri" panose="020F0502020204030204"/>
              <a:ea typeface="+mn-ea"/>
              <a:cs typeface="+mn-cs"/>
            </a:rPr>
            <a:t>OKUL MÜDÜR YARDIMCISI</a:t>
          </a:r>
        </a:p>
      </dsp:txBody>
      <dsp:txXfrm>
        <a:off x="4185297" y="1062135"/>
        <a:ext cx="591502" cy="424338"/>
      </dsp:txXfrm>
    </dsp:sp>
    <dsp:sp modelId="{100A08BA-E811-4584-A13C-228AF0A8A454}">
      <dsp:nvSpPr>
        <dsp:cNvPr id="0" name=""/>
        <dsp:cNvSpPr/>
      </dsp:nvSpPr>
      <dsp:spPr>
        <a:xfrm>
          <a:off x="2693682" y="232231"/>
          <a:ext cx="2160270" cy="2160270"/>
        </a:xfrm>
        <a:prstGeom prst="pie">
          <a:avLst>
            <a:gd name="adj1" fmla="val 1800000"/>
            <a:gd name="adj2" fmla="val 540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a:solidFill>
                <a:sysClr val="window" lastClr="FFFFFF"/>
              </a:solidFill>
              <a:latin typeface="Calibri" panose="020F0502020204030204"/>
              <a:ea typeface="+mn-ea"/>
              <a:cs typeface="+mn-cs"/>
            </a:rPr>
            <a:t>OKUL MÜDÜR YARDIMCISI</a:t>
          </a:r>
        </a:p>
      </dsp:txBody>
      <dsp:txXfrm>
        <a:off x="3825252" y="1692213"/>
        <a:ext cx="565785" cy="437197"/>
      </dsp:txXfrm>
    </dsp:sp>
    <dsp:sp modelId="{C5494AC2-E33F-4DD2-9D4B-315106DC9766}">
      <dsp:nvSpPr>
        <dsp:cNvPr id="0" name=""/>
        <dsp:cNvSpPr/>
      </dsp:nvSpPr>
      <dsp:spPr>
        <a:xfrm>
          <a:off x="2642247" y="232231"/>
          <a:ext cx="2160270" cy="2160270"/>
        </a:xfrm>
        <a:prstGeom prst="pie">
          <a:avLst>
            <a:gd name="adj1" fmla="val 5400000"/>
            <a:gd name="adj2" fmla="val 900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a:solidFill>
                <a:sysClr val="window" lastClr="FFFFFF"/>
              </a:solidFill>
              <a:latin typeface="Calibri" panose="020F0502020204030204"/>
              <a:ea typeface="+mn-ea"/>
              <a:cs typeface="+mn-cs"/>
            </a:rPr>
            <a:t>ZÜMRE VE KURULLAR</a:t>
          </a:r>
        </a:p>
      </dsp:txBody>
      <dsp:txXfrm>
        <a:off x="3105162" y="1692213"/>
        <a:ext cx="565785" cy="437197"/>
      </dsp:txXfrm>
    </dsp:sp>
    <dsp:sp modelId="{373A7CE9-2D8B-48FF-A7E7-FD1818748C0E}">
      <dsp:nvSpPr>
        <dsp:cNvPr id="0" name=""/>
        <dsp:cNvSpPr/>
      </dsp:nvSpPr>
      <dsp:spPr>
        <a:xfrm>
          <a:off x="2616530" y="187739"/>
          <a:ext cx="2160270" cy="2160270"/>
        </a:xfrm>
        <a:prstGeom prst="pie">
          <a:avLst>
            <a:gd name="adj1" fmla="val 9000000"/>
            <a:gd name="adj2" fmla="val 12600000"/>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a:solidFill>
                <a:sysClr val="window" lastClr="FFFFFF"/>
              </a:solidFill>
              <a:latin typeface="Calibri" panose="020F0502020204030204"/>
              <a:ea typeface="+mn-ea"/>
              <a:cs typeface="+mn-cs"/>
            </a:rPr>
            <a:t>ÖĞRETMEN KURULLARI</a:t>
          </a:r>
        </a:p>
      </dsp:txBody>
      <dsp:txXfrm>
        <a:off x="2719400" y="1062135"/>
        <a:ext cx="591502" cy="424338"/>
      </dsp:txXfrm>
    </dsp:sp>
    <dsp:sp modelId="{A8D1F0D5-26EB-48DA-960D-825E6FE928B2}">
      <dsp:nvSpPr>
        <dsp:cNvPr id="0" name=""/>
        <dsp:cNvSpPr/>
      </dsp:nvSpPr>
      <dsp:spPr>
        <a:xfrm>
          <a:off x="2642247" y="143248"/>
          <a:ext cx="2160270" cy="2160270"/>
        </a:xfrm>
        <a:prstGeom prst="pie">
          <a:avLst>
            <a:gd name="adj1" fmla="val 12600000"/>
            <a:gd name="adj2" fmla="val 16200000"/>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a:solidFill>
                <a:sysClr val="window" lastClr="FFFFFF"/>
              </a:solidFill>
              <a:latin typeface="Calibri" panose="020F0502020204030204"/>
              <a:ea typeface="+mn-ea"/>
              <a:cs typeface="+mn-cs"/>
            </a:rPr>
            <a:t>OKUL MÜDÜRÜ</a:t>
          </a:r>
        </a:p>
      </dsp:txBody>
      <dsp:txXfrm>
        <a:off x="3105162" y="419197"/>
        <a:ext cx="565785" cy="437197"/>
      </dsp:txXfrm>
    </dsp:sp>
    <dsp:sp modelId="{601CF880-1EA8-49BA-A98C-3E771E83102C}">
      <dsp:nvSpPr>
        <dsp:cNvPr id="0" name=""/>
        <dsp:cNvSpPr/>
      </dsp:nvSpPr>
      <dsp:spPr>
        <a:xfrm>
          <a:off x="2559872" y="9517"/>
          <a:ext cx="2427732" cy="2427732"/>
        </a:xfrm>
        <a:prstGeom prst="circularArrow">
          <a:avLst>
            <a:gd name="adj1" fmla="val 5085"/>
            <a:gd name="adj2" fmla="val 327528"/>
            <a:gd name="adj3" fmla="val 19472472"/>
            <a:gd name="adj4" fmla="val 16200251"/>
            <a:gd name="adj5" fmla="val 5932"/>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CF12B94-746D-4140-9C29-523F028781F4}">
      <dsp:nvSpPr>
        <dsp:cNvPr id="0" name=""/>
        <dsp:cNvSpPr/>
      </dsp:nvSpPr>
      <dsp:spPr>
        <a:xfrm>
          <a:off x="2585590" y="54008"/>
          <a:ext cx="2427732" cy="2427732"/>
        </a:xfrm>
        <a:prstGeom prst="circularArrow">
          <a:avLst>
            <a:gd name="adj1" fmla="val 5085"/>
            <a:gd name="adj2" fmla="val 327528"/>
            <a:gd name="adj3" fmla="val 1472472"/>
            <a:gd name="adj4" fmla="val 19800000"/>
            <a:gd name="adj5" fmla="val 5932"/>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A1D771B-54D6-4293-AFCF-8FD4851F902B}">
      <dsp:nvSpPr>
        <dsp:cNvPr id="0" name=""/>
        <dsp:cNvSpPr/>
      </dsp:nvSpPr>
      <dsp:spPr>
        <a:xfrm>
          <a:off x="2559872" y="98500"/>
          <a:ext cx="2427732" cy="2427732"/>
        </a:xfrm>
        <a:prstGeom prst="circularArrow">
          <a:avLst>
            <a:gd name="adj1" fmla="val 5085"/>
            <a:gd name="adj2" fmla="val 327528"/>
            <a:gd name="adj3" fmla="val 5072221"/>
            <a:gd name="adj4" fmla="val 1800000"/>
            <a:gd name="adj5" fmla="val 5932"/>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12A4E20-5E81-4B37-8861-95D5A02D88F6}">
      <dsp:nvSpPr>
        <dsp:cNvPr id="0" name=""/>
        <dsp:cNvSpPr/>
      </dsp:nvSpPr>
      <dsp:spPr>
        <a:xfrm>
          <a:off x="2508595" y="98500"/>
          <a:ext cx="2427732" cy="2427732"/>
        </a:xfrm>
        <a:prstGeom prst="circularArrow">
          <a:avLst>
            <a:gd name="adj1" fmla="val 5085"/>
            <a:gd name="adj2" fmla="val 327528"/>
            <a:gd name="adj3" fmla="val 8672472"/>
            <a:gd name="adj4" fmla="val 5400251"/>
            <a:gd name="adj5" fmla="val 5932"/>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88E6692-EF45-4A23-AE28-DC438D3CCFE6}">
      <dsp:nvSpPr>
        <dsp:cNvPr id="0" name=""/>
        <dsp:cNvSpPr/>
      </dsp:nvSpPr>
      <dsp:spPr>
        <a:xfrm>
          <a:off x="2482877" y="54008"/>
          <a:ext cx="2427732" cy="2427732"/>
        </a:xfrm>
        <a:prstGeom prst="circularArrow">
          <a:avLst>
            <a:gd name="adj1" fmla="val 5085"/>
            <a:gd name="adj2" fmla="val 327528"/>
            <a:gd name="adj3" fmla="val 12272472"/>
            <a:gd name="adj4" fmla="val 9000000"/>
            <a:gd name="adj5" fmla="val 5932"/>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5290DF9-C2FE-460B-A009-BAAC4842A76D}">
      <dsp:nvSpPr>
        <dsp:cNvPr id="0" name=""/>
        <dsp:cNvSpPr/>
      </dsp:nvSpPr>
      <dsp:spPr>
        <a:xfrm>
          <a:off x="2508595" y="9517"/>
          <a:ext cx="2427732" cy="2427732"/>
        </a:xfrm>
        <a:prstGeom prst="circularArrow">
          <a:avLst>
            <a:gd name="adj1" fmla="val 5085"/>
            <a:gd name="adj2" fmla="val 327528"/>
            <a:gd name="adj3" fmla="val 15872221"/>
            <a:gd name="adj4" fmla="val 12600000"/>
            <a:gd name="adj5" fmla="val 5932"/>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0.34188</cdr:x>
      <cdr:y>0.88542</cdr:y>
    </cdr:from>
    <cdr:to>
      <cdr:x>0.68543</cdr:x>
      <cdr:y>0.97654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57520" y="2428892"/>
          <a:ext cx="2871465" cy="24995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5E9AB-F49B-46CF-9196-75E097D95C19}" type="datetimeFigureOut">
              <a:rPr lang="tr-TR" smtClean="0"/>
              <a:pPr/>
              <a:t>15.08.2024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347E1-EE30-4114-9333-25CE98483610}" type="slidenum">
              <a:rPr lang="tr-TR" smtClean="0"/>
              <a:pPr/>
              <a:t>‹#›</a:t>
            </a:fld>
            <a:endParaRPr lang="tr-TR"/>
          </a:p>
        </p:txBody>
      </p:sp>
    </p:spTree>
    <p:extLst>
      <p:ext uri="{BB962C8B-B14F-4D97-AF65-F5344CB8AC3E}">
        <p14:creationId xmlns:p14="http://schemas.microsoft.com/office/powerpoint/2010/main" xmlns="" val="86538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Tablo:20  </a:t>
            </a:r>
            <a:r>
              <a:rPr lang="tr-TR" sz="1200" b="1" dirty="0" smtClean="0">
                <a:solidFill>
                  <a:srgbClr val="000000"/>
                </a:solidFill>
                <a:latin typeface="Times New Roman" pitchFamily="18" charset="0"/>
                <a:cs typeface="Times New Roman" pitchFamily="18" charset="0"/>
              </a:rPr>
              <a:t>2022-2023 Eğitim ve Öğretim Yılı Sınıf Geçme ve Başarı İstatistiği</a:t>
            </a:r>
          </a:p>
          <a:p>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8</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İÇSEL</a:t>
            </a:r>
            <a:r>
              <a:rPr lang="tr-TR" baseline="0" dirty="0" smtClean="0"/>
              <a:t> FAKTÖRLER</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37</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Tablo:…</a:t>
            </a:r>
            <a:r>
              <a:rPr lang="tr-TR" dirty="0" err="1" smtClean="0"/>
              <a:t>Pestle</a:t>
            </a:r>
            <a:r>
              <a:rPr lang="tr-TR" dirty="0" smtClean="0"/>
              <a:t> Analizi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38</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İÇSEL</a:t>
            </a:r>
            <a:r>
              <a:rPr lang="tr-TR" baseline="0" dirty="0" smtClean="0"/>
              <a:t> FAKTÖRLER</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39</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İÇSEL</a:t>
            </a:r>
            <a:r>
              <a:rPr lang="tr-TR" baseline="0" dirty="0" smtClean="0"/>
              <a:t> FAKTÖRLER</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40</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İÇSEL</a:t>
            </a:r>
            <a:r>
              <a:rPr lang="tr-TR" baseline="0" dirty="0" smtClean="0"/>
              <a:t> FAKTÖRLER</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41</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42</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latin typeface="Times New Roman" pitchFamily="18" charset="0"/>
                <a:cs typeface="Times New Roman" pitchFamily="18" charset="0"/>
              </a:rPr>
              <a:t>Tablo:13 Temalar</a:t>
            </a:r>
            <a:endParaRPr lang="tr-TR" dirty="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7B8347E1-EE30-4114-9333-25CE98483610}" type="slidenum">
              <a:rPr lang="tr-TR" smtClean="0"/>
              <a:pPr/>
              <a:t>43</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44</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45</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cap="none" normalizeH="0" baseline="0" dirty="0" smtClean="0">
                <a:ln>
                  <a:noFill/>
                </a:ln>
                <a:solidFill>
                  <a:srgbClr val="000000"/>
                </a:solidFill>
                <a:effectLst/>
                <a:latin typeface="Times New Roman" pitchFamily="18" charset="0"/>
                <a:cs typeface="Times New Roman" pitchFamily="18" charset="0"/>
              </a:rPr>
              <a:t>Tablo: 16 Akademik Başarı Verileri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46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9</a:t>
            </a:fld>
            <a:endParaRPr lang="tr-T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AKADEMİK</a:t>
            </a:r>
            <a:r>
              <a:rPr lang="tr-TR" baseline="0" dirty="0" smtClean="0"/>
              <a:t> BAŞARI VERİLERİ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47</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Yukarıda</a:t>
            </a:r>
            <a:r>
              <a:rPr lang="tr-TR" baseline="0" dirty="0" smtClean="0"/>
              <a:t> belirtilen Öğrenme Stilleri Envanteri Aşağıda ki Tabloda Belirtilen Öğrencilere Seminer Olarak Uygulanmıştır.</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48</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Tablo:..</a:t>
            </a:r>
            <a:r>
              <a:rPr lang="tr-TR" baseline="0" dirty="0" smtClean="0"/>
              <a:t> Öğrenme Stilleri Envanteri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49</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SOSYAL</a:t>
            </a:r>
            <a:r>
              <a:rPr lang="tr-TR" baseline="0" dirty="0" smtClean="0"/>
              <a:t> – KÜLTÜREL VE BİLİMSEL BAŞARI VERİLERİ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50</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OKUL</a:t>
            </a:r>
            <a:r>
              <a:rPr lang="tr-TR" baseline="0" dirty="0" smtClean="0"/>
              <a:t> MÜDÜRÜNÜN GÖREV VE SORUMLULUKLARI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51</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B-MÜDÜR</a:t>
            </a:r>
            <a:r>
              <a:rPr lang="tr-TR" baseline="0" dirty="0" smtClean="0"/>
              <a:t> BAŞYARDIMCISININ GÖREV VE SORUMLULUKLARI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55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aseline="0" dirty="0" smtClean="0"/>
              <a:t>E-PANSİYON </a:t>
            </a:r>
            <a:r>
              <a:rPr lang="tr-TR" dirty="0" smtClean="0"/>
              <a:t>MÜDÜR YARDIMCISININ GÖREV VE SORUMLULUKLARI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56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57</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59</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G-ÖĞRETMENLERİN</a:t>
            </a:r>
            <a:r>
              <a:rPr lang="tr-TR" baseline="0" dirty="0" smtClean="0"/>
              <a:t> GÖREV VE SORUMLULUKLARI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60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Tablo:1 Okul Künyesi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15</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I- DİĞER PERSONELLERİN GÖREV VE SOTULULUKLARI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63</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OKULDA OLUŞAN YÖNETİCİ SİRKÜLASYONU</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64</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OKUL</a:t>
            </a:r>
            <a:r>
              <a:rPr lang="tr-TR" baseline="0" dirty="0" smtClean="0"/>
              <a:t> YÖNETİCİLERİNİN KATILDIĞI HİZMET İÇİ EĞİTİM FAALİYETLERİ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65</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ÖĞRETMENLERİN HİZMET SÜRELERİ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70</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KURUMDA GERÇEKLEŞEN ÖĞRETMEN SİRKÜLASYONU</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71</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KURUMDA GERÇEKLEŞEN ÖĞRETMEN SİRKÜLASYONU</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72</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KURUMDA GERÇEKLEŞEN ÖĞRETMEN SİRKÜLASYONU</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73</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KURUMDA GERÇEKLEŞEN ÖĞRETMEN SİRKÜLASYONU</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74</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KURUMDA GERÇEKLEŞEN ÖĞRETMEN SİRKÜLASYONU</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75</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KURUMDA GERÇEKLEŞEN ÖĞRETMEN SİRKÜLASYONU</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76</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19</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KURUMDA GERÇEKLEŞEN ÖĞRETMEN SİRKÜLASYONU</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77</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KURUMDA GERÇEKLEŞEN ÖĞRETMEN SİRKÜLASYONU</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78</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KURUMDA GERÇEKLEŞEN ÖĞRETMEN SİRKÜLASYONU</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79</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Tablo :25 İdareci ve Öğretmen Kadro ve Eğitim Durumu</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80</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KURUMDAKİ MEVCUÇ ÇALIŞANLARIN</a:t>
            </a:r>
            <a:r>
              <a:rPr lang="tr-TR" baseline="0" dirty="0" smtClean="0"/>
              <a:t> EĞİTİM DURUMU VE HİZMET SÜRELERİ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81</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REHBERLİK HİZMETLERİ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82</a:t>
            </a:fld>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FİZİKİ MEKAN DURUMU</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83</a:t>
            </a:fld>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i="1" kern="1200" dirty="0" smtClean="0">
                <a:solidFill>
                  <a:schemeClr val="tx1"/>
                </a:solidFill>
                <a:latin typeface="+mn-lt"/>
                <a:ea typeface="+mn-ea"/>
                <a:cs typeface="+mn-cs"/>
              </a:rPr>
              <a:t>Şekil:6 Misyon, Vizyon ve  Temel</a:t>
            </a:r>
            <a:r>
              <a:rPr lang="tr-TR" sz="1200" b="1" i="1" kern="1200" baseline="0" dirty="0" smtClean="0">
                <a:solidFill>
                  <a:schemeClr val="tx1"/>
                </a:solidFill>
                <a:latin typeface="+mn-lt"/>
                <a:ea typeface="+mn-ea"/>
                <a:cs typeface="+mn-cs"/>
              </a:rPr>
              <a:t> Değerler</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87</a:t>
            </a:fld>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Tablo:33 Amaç ve hedeflere İlişkin Mimari</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88</a:t>
            </a:fld>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Tablo:34 </a:t>
            </a: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Amaç, Hedef, Gösterge ve Stratejiler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89</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22</a:t>
            </a:fld>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Tablo</a:t>
            </a:r>
            <a:r>
              <a:rPr lang="tr-TR" baseline="0" dirty="0" smtClean="0"/>
              <a:t> 35: Hedef  Kartları</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100</a:t>
            </a:fld>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110</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Şekil:3</a:t>
            </a:r>
            <a:r>
              <a:rPr lang="tr-TR" baseline="0" dirty="0" smtClean="0"/>
              <a:t> Yönetim ve Kurullar Şeması</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30</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Tablo:9</a:t>
            </a:r>
            <a:r>
              <a:rPr lang="tr-TR" baseline="0" dirty="0" smtClean="0"/>
              <a:t> İç ve Dış Anketler</a:t>
            </a:r>
            <a:endParaRPr lang="tr-TR" dirty="0"/>
          </a:p>
        </p:txBody>
      </p:sp>
      <p:sp>
        <p:nvSpPr>
          <p:cNvPr id="4" name="3 Slayt Numarası Yer Tutucusu"/>
          <p:cNvSpPr>
            <a:spLocks noGrp="1"/>
          </p:cNvSpPr>
          <p:nvPr>
            <p:ph type="sldNum" sz="quarter" idx="10"/>
          </p:nvPr>
        </p:nvSpPr>
        <p:spPr/>
        <p:txBody>
          <a:bodyPr/>
          <a:lstStyle/>
          <a:p>
            <a:fld id="{7B8347E1-EE30-4114-9333-25CE98483610}" type="slidenum">
              <a:rPr lang="tr-TR" smtClean="0"/>
              <a:pPr/>
              <a:t>34</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dirty="0" smtClean="0">
                <a:latin typeface="Times New Roman" pitchFamily="18" charset="0"/>
                <a:cs typeface="Times New Roman" pitchFamily="18" charset="0"/>
              </a:rPr>
              <a:t>Şekil:4</a:t>
            </a:r>
            <a:r>
              <a:rPr lang="tr-TR" b="1" baseline="0" dirty="0" smtClean="0">
                <a:latin typeface="Times New Roman" pitchFamily="18" charset="0"/>
                <a:cs typeface="Times New Roman" pitchFamily="18" charset="0"/>
              </a:rPr>
              <a:t> İç ve Dış Paydaş katılım Oranları</a:t>
            </a:r>
            <a:endParaRPr lang="tr-TR" b="1" dirty="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7B8347E1-EE30-4114-9333-25CE98483610}" type="slidenum">
              <a:rPr lang="tr-TR" smtClean="0"/>
              <a:pPr/>
              <a:t>35</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dirty="0" smtClean="0">
                <a:latin typeface="Times New Roman" pitchFamily="18" charset="0"/>
                <a:cs typeface="Times New Roman" pitchFamily="18" charset="0"/>
              </a:rPr>
              <a:t>Tablo:10</a:t>
            </a:r>
            <a:r>
              <a:rPr lang="tr-TR" b="1" baseline="0" dirty="0" smtClean="0">
                <a:latin typeface="Times New Roman" pitchFamily="18" charset="0"/>
                <a:cs typeface="Times New Roman" pitchFamily="18" charset="0"/>
              </a:rPr>
              <a:t> iç ve Dış Paydaş Anket Sonuçlarına Göre Memnuniyet Oranları</a:t>
            </a:r>
            <a:endParaRPr lang="tr-TR" b="1" dirty="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7B8347E1-EE30-4114-9333-25CE98483610}" type="slidenum">
              <a:rPr lang="tr-TR" smtClean="0"/>
              <a:pPr/>
              <a:t>36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58D669A-237D-47F9-B22D-05F4D9BD0800}" type="datetime1">
              <a:rPr lang="tr-TR" smtClean="0"/>
              <a:pPr/>
              <a:t>15.08.2024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0B8EFC6-9B92-4EC2-910F-8C8DAAC16B5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3AB891A-E000-4A5F-8AFE-F70F09E51218}" type="datetime1">
              <a:rPr lang="tr-TR" smtClean="0"/>
              <a:pPr/>
              <a:t>15.08.2024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0B8EFC6-9B92-4EC2-910F-8C8DAAC16B5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0EA7117-30E9-460D-9496-E87B7FF10F01}" type="datetime1">
              <a:rPr lang="tr-TR" smtClean="0"/>
              <a:pPr/>
              <a:t>15.08.2024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0B8EFC6-9B92-4EC2-910F-8C8DAAC16B5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3BC741D-B6C4-404C-BBDE-A4A46FFD3A01}" type="datetime1">
              <a:rPr lang="tr-TR" smtClean="0"/>
              <a:pPr/>
              <a:t>15.08.2024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0B8EFC6-9B92-4EC2-910F-8C8DAAC16B5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0AF7087-7365-438C-AC2F-FD092CBD720D}" type="datetime1">
              <a:rPr lang="tr-TR" smtClean="0"/>
              <a:pPr/>
              <a:t>15.08.2024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0B8EFC6-9B92-4EC2-910F-8C8DAAC16B5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6765983-0078-4C5E-B7B7-72B47EF23E46}" type="datetime1">
              <a:rPr lang="tr-TR" smtClean="0"/>
              <a:pPr/>
              <a:t>15.08.2024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0B8EFC6-9B92-4EC2-910F-8C8DAAC16B5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56DF6DB-2AB7-4901-9A84-A7151C36A6E9}" type="datetime1">
              <a:rPr lang="tr-TR" smtClean="0"/>
              <a:pPr/>
              <a:t>15.08.2024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0B8EFC6-9B92-4EC2-910F-8C8DAAC16B5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5FDD308-3178-4AF2-B666-C6A8F7C1FB95}" type="datetime1">
              <a:rPr lang="tr-TR" smtClean="0"/>
              <a:pPr/>
              <a:t>15.08.2024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0B8EFC6-9B92-4EC2-910F-8C8DAAC16B5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D1897A0-9E17-41B8-8AED-1F790622174E}" type="datetime1">
              <a:rPr lang="tr-TR" smtClean="0"/>
              <a:pPr/>
              <a:t>15.08.2024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0B8EFC6-9B92-4EC2-910F-8C8DAAC16B5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04AD536-7000-4980-9E09-2D4F4EF234FF}" type="datetime1">
              <a:rPr lang="tr-TR" smtClean="0"/>
              <a:pPr/>
              <a:t>15.08.2024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0B8EFC6-9B92-4EC2-910F-8C8DAAC16B5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DDED59C-52A4-46EA-8AFE-08EFF020F20A}" type="datetime1">
              <a:rPr lang="tr-TR" smtClean="0"/>
              <a:pPr/>
              <a:t>15.08.2024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0B8EFC6-9B92-4EC2-910F-8C8DAAC16B5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37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7CA91-5AEB-4CDE-B154-2D48C5F48BBD}" type="datetime1">
              <a:rPr lang="tr-TR" smtClean="0"/>
              <a:pPr/>
              <a:t>15.08.2024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8EFC6-9B92-4EC2-910F-8C8DAAC16B5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Office_Excel__al__ma_Sayfas_4.xls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214282" y="142852"/>
            <a:ext cx="8715436" cy="1631216"/>
          </a:xfrm>
          <a:prstGeom prst="rect">
            <a:avLst/>
          </a:prstGeom>
        </p:spPr>
        <p:txBody>
          <a:bodyPr wrap="square">
            <a:spAutoFit/>
          </a:bodyPr>
          <a:lstStyle/>
          <a:p>
            <a:pPr algn="ctr"/>
            <a:r>
              <a:rPr lang="tr-TR" sz="20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T.C. </a:t>
            </a:r>
          </a:p>
          <a:p>
            <a:pPr algn="ctr"/>
            <a:r>
              <a:rPr lang="tr-TR" sz="20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HİZAN KAYMAKAMLIĞI</a:t>
            </a:r>
          </a:p>
          <a:p>
            <a:pPr algn="ctr"/>
            <a:r>
              <a:rPr lang="tr-TR" sz="20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HİZAN MESEKİ VE TEKNİK  ANADOLU LİSESİ MÜDÜRLÜĞÜ</a:t>
            </a:r>
            <a:r>
              <a:rPr lang="tr-TR" sz="20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algn="ctr"/>
            <a:r>
              <a:rPr lang="tr-TR" sz="20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STRATEJİK PLANI</a:t>
            </a:r>
            <a:endParaRPr lang="tr-TR" sz="2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algn="ctr"/>
            <a:r>
              <a:rPr lang="tr-TR" sz="20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(2024-2028)</a:t>
            </a:r>
            <a:endParaRPr lang="tr-TR" sz="2000" dirty="0">
              <a:solidFill>
                <a:srgbClr val="0070C0"/>
              </a:solidFill>
            </a:endParaRPr>
          </a:p>
        </p:txBody>
      </p:sp>
      <p:sp>
        <p:nvSpPr>
          <p:cNvPr id="7" name="6 Slayt Numarası Yer Tutucusu"/>
          <p:cNvSpPr>
            <a:spLocks noGrp="1"/>
          </p:cNvSpPr>
          <p:nvPr>
            <p:ph type="sldNum" sz="quarter" idx="12"/>
          </p:nvPr>
        </p:nvSpPr>
        <p:spPr/>
        <p:txBody>
          <a:bodyPr/>
          <a:lstStyle/>
          <a:p>
            <a:fld id="{70B8EFC6-9B92-4EC2-910F-8C8DAAC16B59}" type="slidenum">
              <a:rPr lang="tr-TR" smtClean="0"/>
              <a:pPr/>
              <a:t>1</a:t>
            </a:fld>
            <a:endParaRPr lang="tr-TR" dirty="0"/>
          </a:p>
        </p:txBody>
      </p:sp>
      <p:pic>
        <p:nvPicPr>
          <p:cNvPr id="1026" name="Picture 2" descr="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282" y="1774068"/>
            <a:ext cx="8462174" cy="4751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70B8EFC6-9B92-4EC2-910F-8C8DAAC16B59}" type="slidenum">
              <a:rPr lang="tr-TR" smtClean="0"/>
              <a:pPr/>
              <a:t>10</a:t>
            </a:fld>
            <a:endParaRPr lang="tr-TR" dirty="0"/>
          </a:p>
        </p:txBody>
      </p:sp>
      <p:graphicFrame>
        <p:nvGraphicFramePr>
          <p:cNvPr id="5" name="4 Tablo"/>
          <p:cNvGraphicFramePr>
            <a:graphicFrameLocks noGrp="1"/>
          </p:cNvGraphicFramePr>
          <p:nvPr/>
        </p:nvGraphicFramePr>
        <p:xfrm>
          <a:off x="428596" y="928670"/>
          <a:ext cx="8215371" cy="2016000"/>
        </p:xfrm>
        <a:graphic>
          <a:graphicData uri="http://schemas.openxmlformats.org/drawingml/2006/table">
            <a:tbl>
              <a:tblPr>
                <a:tableStyleId>{35758FB7-9AC5-4552-8A53-C91805E547FA}</a:tableStyleId>
              </a:tblPr>
              <a:tblGrid>
                <a:gridCol w="571504"/>
                <a:gridCol w="6627658"/>
                <a:gridCol w="1016209"/>
              </a:tblGrid>
              <a:tr h="288000">
                <a:tc rowSpan="7">
                  <a:txBody>
                    <a:bodyPr/>
                    <a:lstStyle/>
                    <a:p>
                      <a:pPr algn="ctr" fontAlgn="b"/>
                      <a:r>
                        <a:rPr lang="tr-TR" sz="2400" u="none" strike="noStrike" dirty="0"/>
                        <a:t>ŞEKİLLER</a:t>
                      </a:r>
                      <a:endParaRPr lang="tr-TR" sz="2400" b="1" i="0" u="none" strike="noStrike" dirty="0">
                        <a:solidFill>
                          <a:srgbClr val="000000"/>
                        </a:solidFill>
                        <a:latin typeface="Times New Roman"/>
                      </a:endParaRPr>
                    </a:p>
                  </a:txBody>
                  <a:tcPr marL="7620" marR="7620" marT="7620" marB="0" vert="vert270" anchor="ctr"/>
                </a:tc>
                <a:tc>
                  <a:txBody>
                    <a:bodyPr/>
                    <a:lstStyle/>
                    <a:p>
                      <a:pPr algn="l" rtl="0" fontAlgn="t"/>
                      <a:r>
                        <a:rPr lang="tr-TR" sz="1200" b="0" u="none" strike="noStrike" dirty="0">
                          <a:latin typeface="Times New Roman" pitchFamily="18" charset="0"/>
                          <a:cs typeface="Times New Roman" pitchFamily="18" charset="0"/>
                        </a:rPr>
                        <a:t>Şekil 1: Stratejik Plan Hazırlık Aşamaları </a:t>
                      </a:r>
                      <a:endParaRPr lang="tr-TR" sz="1200" b="0" i="0" u="none" strike="noStrike" dirty="0">
                        <a:solidFill>
                          <a:srgbClr val="000000"/>
                        </a:solidFill>
                        <a:latin typeface="Times New Roman" pitchFamily="18" charset="0"/>
                        <a:cs typeface="Times New Roman" pitchFamily="18" charset="0"/>
                      </a:endParaRPr>
                    </a:p>
                  </a:txBody>
                  <a:tcPr marL="7620" marR="7620" marT="7620" marB="0"/>
                </a:tc>
                <a:tc>
                  <a:txBody>
                    <a:bodyPr/>
                    <a:lstStyle/>
                    <a:p>
                      <a:pPr algn="r" rtl="0" fontAlgn="t"/>
                      <a:r>
                        <a:rPr lang="tr-TR" sz="1200" u="none" strike="noStrike" dirty="0" smtClean="0"/>
                        <a:t>19</a:t>
                      </a:r>
                      <a:endParaRPr lang="tr-TR" sz="1200" b="0" i="0" u="none" strike="noStrike" dirty="0">
                        <a:solidFill>
                          <a:srgbClr val="000000"/>
                        </a:solidFill>
                        <a:latin typeface="Times New Roman"/>
                      </a:endParaRPr>
                    </a:p>
                  </a:txBody>
                  <a:tcPr marL="7620" marT="7620" marB="0"/>
                </a:tc>
              </a:tr>
              <a:tr h="288000">
                <a:tc vMerge="1">
                  <a:txBody>
                    <a:bodyPr/>
                    <a:lstStyle/>
                    <a:p>
                      <a:endParaRPr lang="tr-TR"/>
                    </a:p>
                  </a:txBody>
                  <a:tcPr/>
                </a:tc>
                <a:tc>
                  <a:txBody>
                    <a:bodyPr/>
                    <a:lstStyle/>
                    <a:p>
                      <a:pPr algn="l" rtl="0" fontAlgn="t"/>
                      <a:r>
                        <a:rPr lang="tr-TR" sz="1200" b="0" u="none" strike="noStrike" dirty="0">
                          <a:latin typeface="Times New Roman" pitchFamily="18" charset="0"/>
                          <a:cs typeface="Times New Roman" pitchFamily="18" charset="0"/>
                        </a:rPr>
                        <a:t>Şekil </a:t>
                      </a:r>
                      <a:r>
                        <a:rPr lang="tr-TR" sz="1200" b="0" u="none" strike="noStrike" dirty="0" smtClean="0">
                          <a:latin typeface="Times New Roman" pitchFamily="18" charset="0"/>
                          <a:cs typeface="Times New Roman" pitchFamily="18" charset="0"/>
                        </a:rPr>
                        <a:t>2:Hizan </a:t>
                      </a:r>
                      <a:r>
                        <a:rPr lang="tr-TR" sz="1200" b="0" u="none" strike="noStrike" dirty="0" smtClean="0">
                          <a:latin typeface="Times New Roman" pitchFamily="18" charset="0"/>
                          <a:cs typeface="Times New Roman" pitchFamily="18" charset="0"/>
                        </a:rPr>
                        <a:t>MESLEKİ VE TEKNİK </a:t>
                      </a:r>
                      <a:r>
                        <a:rPr lang="tr-TR" sz="1200" b="0" u="none" strike="noStrike" dirty="0" err="1" smtClean="0">
                          <a:latin typeface="Times New Roman" pitchFamily="18" charset="0"/>
                          <a:cs typeface="Times New Roman" pitchFamily="18" charset="0"/>
                        </a:rPr>
                        <a:t>ANADOLULisesi</a:t>
                      </a:r>
                      <a:r>
                        <a:rPr lang="tr-TR" sz="1200" b="0" u="none" strike="noStrike" dirty="0" smtClean="0">
                          <a:latin typeface="Times New Roman" pitchFamily="18" charset="0"/>
                          <a:cs typeface="Times New Roman" pitchFamily="18" charset="0"/>
                        </a:rPr>
                        <a:t> </a:t>
                      </a:r>
                      <a:r>
                        <a:rPr lang="tr-TR" sz="1200" b="0" u="none" strike="noStrike" dirty="0">
                          <a:latin typeface="Times New Roman" pitchFamily="18" charset="0"/>
                          <a:cs typeface="Times New Roman" pitchFamily="18" charset="0"/>
                        </a:rPr>
                        <a:t>Müdürlüğü Stratejik Planlama Modeli </a:t>
                      </a:r>
                      <a:endParaRPr lang="tr-TR" sz="1200" b="0" i="0" u="none" strike="noStrike" dirty="0">
                        <a:solidFill>
                          <a:srgbClr val="000000"/>
                        </a:solidFill>
                        <a:latin typeface="Times New Roman" pitchFamily="18" charset="0"/>
                        <a:cs typeface="Times New Roman" pitchFamily="18" charset="0"/>
                      </a:endParaRPr>
                    </a:p>
                  </a:txBody>
                  <a:tcPr marL="7620" marR="7620" marT="7620" marB="0"/>
                </a:tc>
                <a:tc>
                  <a:txBody>
                    <a:bodyPr/>
                    <a:lstStyle/>
                    <a:p>
                      <a:pPr algn="r" rtl="0" fontAlgn="t"/>
                      <a:r>
                        <a:rPr lang="tr-TR" sz="1200" u="none" strike="noStrike" dirty="0" smtClean="0"/>
                        <a:t>20</a:t>
                      </a:r>
                      <a:endParaRPr lang="tr-TR" sz="1200" b="0" i="0" u="none" strike="noStrike" dirty="0">
                        <a:solidFill>
                          <a:srgbClr val="000000"/>
                        </a:solidFill>
                        <a:latin typeface="Times New Roman"/>
                      </a:endParaRPr>
                    </a:p>
                  </a:txBody>
                  <a:tcPr marL="7620" marT="7620" marB="0"/>
                </a:tc>
              </a:tr>
              <a:tr h="288000">
                <a:tc vMerge="1">
                  <a:txBody>
                    <a:bodyPr/>
                    <a:lstStyle/>
                    <a:p>
                      <a:endParaRPr lang="tr-TR"/>
                    </a:p>
                  </a:txBody>
                  <a:tcPr/>
                </a:tc>
                <a:tc>
                  <a:txBody>
                    <a:bodyPr/>
                    <a:lstStyle/>
                    <a:p>
                      <a:pPr algn="l" rtl="0" fontAlgn="t"/>
                      <a:r>
                        <a:rPr lang="tr-TR" sz="1200" b="0" u="none" strike="noStrike" dirty="0">
                          <a:latin typeface="Times New Roman" pitchFamily="18" charset="0"/>
                          <a:cs typeface="Times New Roman" pitchFamily="18" charset="0"/>
                        </a:rPr>
                        <a:t>Şekil 3: </a:t>
                      </a:r>
                      <a:r>
                        <a:rPr lang="tr-TR" sz="1200" b="0" u="none" strike="noStrike" dirty="0" smtClean="0">
                          <a:latin typeface="Times New Roman" pitchFamily="18" charset="0"/>
                          <a:cs typeface="Times New Roman" pitchFamily="18" charset="0"/>
                        </a:rPr>
                        <a:t>Yönetim</a:t>
                      </a:r>
                      <a:r>
                        <a:rPr lang="tr-TR" sz="1200" b="0" u="none" strike="noStrike" baseline="0" dirty="0" smtClean="0">
                          <a:latin typeface="Times New Roman" pitchFamily="18" charset="0"/>
                          <a:cs typeface="Times New Roman" pitchFamily="18" charset="0"/>
                        </a:rPr>
                        <a:t> ve Kurullar Şeması</a:t>
                      </a:r>
                      <a:endParaRPr lang="tr-TR" sz="1200" b="0" i="0" u="none" strike="noStrike" dirty="0">
                        <a:solidFill>
                          <a:srgbClr val="000000"/>
                        </a:solidFill>
                        <a:latin typeface="Times New Roman" pitchFamily="18" charset="0"/>
                        <a:cs typeface="Times New Roman" pitchFamily="18" charset="0"/>
                      </a:endParaRPr>
                    </a:p>
                  </a:txBody>
                  <a:tcPr marL="7620" marR="7620" marT="7620" marB="0"/>
                </a:tc>
                <a:tc>
                  <a:txBody>
                    <a:bodyPr/>
                    <a:lstStyle/>
                    <a:p>
                      <a:pPr algn="r" rtl="0" fontAlgn="t"/>
                      <a:r>
                        <a:rPr lang="tr-TR" sz="1200" u="none" strike="noStrike" dirty="0" smtClean="0"/>
                        <a:t>29</a:t>
                      </a:r>
                      <a:endParaRPr lang="tr-TR" sz="1200" b="0" i="0" u="none" strike="noStrike" dirty="0">
                        <a:solidFill>
                          <a:srgbClr val="000000"/>
                        </a:solidFill>
                        <a:latin typeface="Times New Roman"/>
                      </a:endParaRPr>
                    </a:p>
                  </a:txBody>
                  <a:tcPr marL="7620" marT="7620" marB="0"/>
                </a:tc>
              </a:tr>
              <a:tr h="288000">
                <a:tc vMerge="1">
                  <a:txBody>
                    <a:bodyPr/>
                    <a:lstStyle/>
                    <a:p>
                      <a:endParaRPr lang="tr-TR"/>
                    </a:p>
                  </a:txBody>
                  <a:tcPr/>
                </a:tc>
                <a:tc>
                  <a:txBody>
                    <a:bodyPr/>
                    <a:lstStyle/>
                    <a:p>
                      <a:pPr algn="l" rtl="0" fontAlgn="t"/>
                      <a:r>
                        <a:rPr lang="tr-TR" sz="1200" b="0" u="none" strike="noStrike" dirty="0">
                          <a:latin typeface="Times New Roman" pitchFamily="18" charset="0"/>
                          <a:cs typeface="Times New Roman" pitchFamily="18" charset="0"/>
                        </a:rPr>
                        <a:t>Şekil 4: </a:t>
                      </a:r>
                      <a:r>
                        <a:rPr lang="tr-TR" sz="1200" b="0" u="none" strike="noStrike" dirty="0" smtClean="0">
                          <a:latin typeface="Times New Roman" pitchFamily="18" charset="0"/>
                          <a:cs typeface="Times New Roman" pitchFamily="18" charset="0"/>
                        </a:rPr>
                        <a:t>İç ve Dış  </a:t>
                      </a:r>
                      <a:r>
                        <a:rPr lang="tr-TR" sz="1200" b="0" u="none" strike="noStrike" dirty="0">
                          <a:latin typeface="Times New Roman" pitchFamily="18" charset="0"/>
                          <a:cs typeface="Times New Roman" pitchFamily="18" charset="0"/>
                        </a:rPr>
                        <a:t>Paydaş Katılım Oranları </a:t>
                      </a:r>
                      <a:endParaRPr lang="tr-TR" sz="1200" b="0" i="0" u="none" strike="noStrike" dirty="0">
                        <a:solidFill>
                          <a:srgbClr val="000000"/>
                        </a:solidFill>
                        <a:latin typeface="Times New Roman" pitchFamily="18" charset="0"/>
                        <a:cs typeface="Times New Roman" pitchFamily="18" charset="0"/>
                      </a:endParaRPr>
                    </a:p>
                  </a:txBody>
                  <a:tcPr marL="7620" marR="7620" marT="7620" marB="0"/>
                </a:tc>
                <a:tc>
                  <a:txBody>
                    <a:bodyPr/>
                    <a:lstStyle/>
                    <a:p>
                      <a:pPr algn="r" rtl="0" fontAlgn="t"/>
                      <a:r>
                        <a:rPr lang="tr-TR" sz="1200" u="none" strike="noStrike" dirty="0" smtClean="0"/>
                        <a:t>34</a:t>
                      </a:r>
                      <a:endParaRPr lang="tr-TR" sz="1200" b="0" i="0" u="none" strike="noStrike" dirty="0">
                        <a:solidFill>
                          <a:srgbClr val="000000"/>
                        </a:solidFill>
                        <a:latin typeface="Times New Roman"/>
                      </a:endParaRPr>
                    </a:p>
                  </a:txBody>
                  <a:tcPr marL="7620" marT="7620" marB="0"/>
                </a:tc>
              </a:tr>
              <a:tr h="288000">
                <a:tc vMerge="1">
                  <a:txBody>
                    <a:bodyPr/>
                    <a:lstStyle/>
                    <a:p>
                      <a:endParaRPr lang="tr-TR"/>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200" b="0" u="none" strike="noStrike" dirty="0" smtClean="0">
                          <a:latin typeface="Times New Roman" pitchFamily="18" charset="0"/>
                          <a:cs typeface="Times New Roman" pitchFamily="18" charset="0"/>
                        </a:rPr>
                        <a:t>Şekil 5: İç ve Dış  Paydaş Memnuniyet Anketi Sonuçları</a:t>
                      </a:r>
                      <a:endParaRPr lang="tr-TR" sz="1200" b="0" i="0" u="none" strike="noStrike" dirty="0" smtClean="0">
                        <a:solidFill>
                          <a:srgbClr val="000000"/>
                        </a:solidFill>
                        <a:latin typeface="Times New Roman" pitchFamily="18" charset="0"/>
                        <a:cs typeface="Times New Roman" pitchFamily="18" charset="0"/>
                      </a:endParaRPr>
                    </a:p>
                  </a:txBody>
                  <a:tcPr marL="7620" marR="7620" marT="7620" marB="0"/>
                </a:tc>
                <a:tc>
                  <a:txBody>
                    <a:bodyPr/>
                    <a:lstStyle/>
                    <a:p>
                      <a:pPr algn="r" rtl="0" fontAlgn="t"/>
                      <a:r>
                        <a:rPr lang="tr-TR" sz="1200" b="0" i="0" u="none" strike="noStrike" dirty="0" smtClean="0">
                          <a:solidFill>
                            <a:srgbClr val="000000"/>
                          </a:solidFill>
                          <a:latin typeface="Times New Roman"/>
                        </a:rPr>
                        <a:t>35</a:t>
                      </a:r>
                      <a:endParaRPr lang="tr-TR" sz="1200" b="0" i="0" u="none" strike="noStrike" dirty="0">
                        <a:solidFill>
                          <a:srgbClr val="000000"/>
                        </a:solidFill>
                        <a:latin typeface="Times New Roman"/>
                      </a:endParaRPr>
                    </a:p>
                  </a:txBody>
                  <a:tcPr marL="7620" marT="7620" marB="0"/>
                </a:tc>
              </a:tr>
              <a:tr h="288000">
                <a:tc vMerge="1">
                  <a:txBody>
                    <a:bodyPr/>
                    <a:lstStyle/>
                    <a:p>
                      <a:endParaRPr lang="tr-TR"/>
                    </a:p>
                  </a:txBody>
                  <a:tcPr/>
                </a:tc>
                <a:tc>
                  <a:txBody>
                    <a:bodyPr/>
                    <a:lstStyle/>
                    <a:p>
                      <a:pPr algn="l" rtl="0" fontAlgn="t"/>
                      <a:r>
                        <a:rPr lang="tr-TR" sz="1200" b="0" u="none" strike="noStrike" dirty="0">
                          <a:latin typeface="Times New Roman" pitchFamily="18" charset="0"/>
                          <a:cs typeface="Times New Roman" pitchFamily="18" charset="0"/>
                        </a:rPr>
                        <a:t>Şekil </a:t>
                      </a:r>
                      <a:r>
                        <a:rPr lang="tr-TR" sz="1200" b="0" u="none" strike="noStrike" dirty="0" smtClean="0">
                          <a:latin typeface="Times New Roman" pitchFamily="18" charset="0"/>
                          <a:cs typeface="Times New Roman" pitchFamily="18" charset="0"/>
                        </a:rPr>
                        <a:t>6:  Misyon</a:t>
                      </a:r>
                      <a:r>
                        <a:rPr lang="tr-TR" sz="1200" b="0" u="none" strike="noStrike" baseline="0" dirty="0" smtClean="0">
                          <a:latin typeface="Times New Roman" pitchFamily="18" charset="0"/>
                          <a:cs typeface="Times New Roman" pitchFamily="18" charset="0"/>
                        </a:rPr>
                        <a:t> Vizyon ve Temel Değerler</a:t>
                      </a:r>
                      <a:endParaRPr lang="tr-TR" sz="1200" b="0" i="0" u="none" strike="noStrike" dirty="0">
                        <a:solidFill>
                          <a:srgbClr val="000000"/>
                        </a:solidFill>
                        <a:latin typeface="Times New Roman" pitchFamily="18" charset="0"/>
                        <a:cs typeface="Times New Roman" pitchFamily="18" charset="0"/>
                      </a:endParaRPr>
                    </a:p>
                  </a:txBody>
                  <a:tcPr marL="7620" marR="7620" marT="7620" marB="0"/>
                </a:tc>
                <a:tc>
                  <a:txBody>
                    <a:bodyPr/>
                    <a:lstStyle/>
                    <a:p>
                      <a:pPr algn="r" rtl="0" fontAlgn="t"/>
                      <a:r>
                        <a:rPr lang="tr-TR" sz="1200" u="none" strike="noStrike" dirty="0" smtClean="0"/>
                        <a:t>91</a:t>
                      </a:r>
                      <a:endParaRPr lang="tr-TR" sz="1200" b="0" i="0" u="none" strike="noStrike" dirty="0">
                        <a:solidFill>
                          <a:srgbClr val="000000"/>
                        </a:solidFill>
                        <a:latin typeface="Times New Roman"/>
                      </a:endParaRPr>
                    </a:p>
                  </a:txBody>
                  <a:tcPr marL="7620" marT="7620" marB="0"/>
                </a:tc>
              </a:tr>
              <a:tr h="288000">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Ş</a:t>
                      </a:r>
                      <a:r>
                        <a:rPr kumimoji="0" lang="tr-TR" sz="12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ekil  7: İzleme ve Değerlendirme Süreci</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7620" marR="7620" marT="7620" marB="0"/>
                </a:tc>
                <a:tc>
                  <a:txBody>
                    <a:bodyPr/>
                    <a:lstStyle/>
                    <a:p>
                      <a:pPr algn="r" rtl="0" fontAlgn="t"/>
                      <a:r>
                        <a:rPr lang="tr-TR" sz="1200" u="none" strike="noStrike" dirty="0" smtClean="0"/>
                        <a:t>110</a:t>
                      </a:r>
                      <a:endParaRPr lang="tr-TR" sz="1200" b="0" i="0" u="none" strike="noStrike" dirty="0">
                        <a:solidFill>
                          <a:srgbClr val="000000"/>
                        </a:solidFill>
                        <a:latin typeface="Times New Roman"/>
                      </a:endParaRPr>
                    </a:p>
                  </a:txBody>
                  <a:tcPr marL="7620" marT="7620" marB="0"/>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p:cNvSpPr txBox="1"/>
          <p:nvPr/>
        </p:nvSpPr>
        <p:spPr>
          <a:xfrm>
            <a:off x="3428992" y="142852"/>
            <a:ext cx="2338797" cy="461665"/>
          </a:xfrm>
          <a:prstGeom prst="rect">
            <a:avLst/>
          </a:prstGeom>
          <a:noFill/>
          <a:ln>
            <a:noFill/>
          </a:ln>
          <a:effectLst>
            <a:glow rad="139700">
              <a:schemeClr val="accent2">
                <a:satMod val="175000"/>
                <a:alpha val="40000"/>
              </a:schemeClr>
            </a:glow>
          </a:effectLst>
        </p:spPr>
        <p:txBody>
          <a:bodyPr wrap="square" rtlCol="0">
            <a:spAutoFit/>
          </a:bodyPr>
          <a:lstStyle/>
          <a:p>
            <a:r>
              <a:rPr lang="tr-TR" sz="2400"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GELECEĞE BAKIŞ</a:t>
            </a:r>
          </a:p>
        </p:txBody>
      </p:sp>
      <p:sp>
        <p:nvSpPr>
          <p:cNvPr id="6" name="5 Slayt Numarası Yer Tutucusu"/>
          <p:cNvSpPr>
            <a:spLocks noGrp="1"/>
          </p:cNvSpPr>
          <p:nvPr>
            <p:ph type="sldNum" sz="quarter" idx="12"/>
          </p:nvPr>
        </p:nvSpPr>
        <p:spPr/>
        <p:txBody>
          <a:bodyPr/>
          <a:lstStyle/>
          <a:p>
            <a:fld id="{70B8EFC6-9B92-4EC2-910F-8C8DAAC16B59}" type="slidenum">
              <a:rPr lang="tr-TR" smtClean="0"/>
              <a:pPr/>
              <a:t>100</a:t>
            </a:fld>
            <a:endParaRPr lang="tr-TR"/>
          </a:p>
        </p:txBody>
      </p:sp>
      <p:graphicFrame>
        <p:nvGraphicFramePr>
          <p:cNvPr id="4" name="3 Tablo"/>
          <p:cNvGraphicFramePr>
            <a:graphicFrameLocks noGrp="1"/>
          </p:cNvGraphicFramePr>
          <p:nvPr>
            <p:extLst>
              <p:ext uri="{D42A27DB-BD31-4B8C-83A1-F6EECF244321}">
                <p14:modId xmlns:p14="http://schemas.microsoft.com/office/powerpoint/2010/main" xmlns="" val="4269998075"/>
              </p:ext>
            </p:extLst>
          </p:nvPr>
        </p:nvGraphicFramePr>
        <p:xfrm>
          <a:off x="642911" y="785795"/>
          <a:ext cx="8001054" cy="4400105"/>
        </p:xfrm>
        <a:graphic>
          <a:graphicData uri="http://schemas.openxmlformats.org/drawingml/2006/table">
            <a:tbl>
              <a:tblPr>
                <a:tableStyleId>{35758FB7-9AC5-4552-8A53-C91805E547FA}</a:tableStyleId>
              </a:tblPr>
              <a:tblGrid>
                <a:gridCol w="833443"/>
                <a:gridCol w="666755"/>
                <a:gridCol w="666755"/>
                <a:gridCol w="833443"/>
                <a:gridCol w="833443"/>
                <a:gridCol w="833443"/>
                <a:gridCol w="833443"/>
                <a:gridCol w="833443"/>
                <a:gridCol w="833443"/>
                <a:gridCol w="833443"/>
              </a:tblGrid>
              <a:tr h="238590">
                <a:tc>
                  <a:txBody>
                    <a:bodyPr/>
                    <a:lstStyle/>
                    <a:p>
                      <a:pPr algn="l" rtl="0" fontAlgn="b"/>
                      <a:r>
                        <a:rPr lang="tr-TR" sz="1200" u="none" strike="noStrike" dirty="0"/>
                        <a:t>TEMA</a:t>
                      </a:r>
                      <a:endParaRPr lang="tr-TR" sz="1200" b="1" i="0" u="none" strike="noStrike" dirty="0">
                        <a:solidFill>
                          <a:srgbClr val="000000"/>
                        </a:solidFill>
                        <a:latin typeface="Times New Roman"/>
                      </a:endParaRPr>
                    </a:p>
                  </a:txBody>
                  <a:tcPr marL="5305" marR="5305" marT="5305" marB="0" anchor="b"/>
                </a:tc>
                <a:tc gridSpan="9">
                  <a:txBody>
                    <a:bodyPr/>
                    <a:lstStyle/>
                    <a:p>
                      <a:pPr algn="ctr" rtl="0" fontAlgn="b"/>
                      <a:r>
                        <a:rPr lang="tr-TR" sz="1200" u="none" strike="noStrike" dirty="0"/>
                        <a:t>Kurumsal Kapasite </a:t>
                      </a:r>
                      <a:endParaRPr lang="tr-TR" sz="1200" b="1" i="0" u="none" strike="noStrike" dirty="0">
                        <a:solidFill>
                          <a:srgbClr val="000000"/>
                        </a:solidFill>
                        <a:latin typeface="Times New Roman"/>
                      </a:endParaRPr>
                    </a:p>
                  </a:txBody>
                  <a:tcPr marL="5305" marR="5305" marT="530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8590">
                <a:tc>
                  <a:txBody>
                    <a:bodyPr/>
                    <a:lstStyle/>
                    <a:p>
                      <a:pPr algn="l" rtl="0" fontAlgn="b"/>
                      <a:r>
                        <a:rPr lang="tr-TR" sz="1200" u="none" strike="noStrike"/>
                        <a:t>OKUL</a:t>
                      </a:r>
                      <a:endParaRPr lang="tr-TR" sz="1200" b="1" i="0" u="none" strike="noStrike">
                        <a:solidFill>
                          <a:srgbClr val="000000"/>
                        </a:solidFill>
                        <a:latin typeface="Times New Roman"/>
                      </a:endParaRPr>
                    </a:p>
                  </a:txBody>
                  <a:tcPr marL="5305" marR="5305" marT="5305" marB="0" anchor="b"/>
                </a:tc>
                <a:tc gridSpan="9">
                  <a:txBody>
                    <a:bodyPr/>
                    <a:lstStyle/>
                    <a:p>
                      <a:pPr algn="ctr" rtl="0" fontAlgn="b"/>
                      <a:r>
                        <a:rPr lang="tr-TR" sz="1200" u="none" strike="noStrike" dirty="0" smtClean="0"/>
                        <a:t>Hizan</a:t>
                      </a:r>
                      <a:r>
                        <a:rPr lang="tr-TR" sz="1200" u="none" strike="noStrike" baseline="0" dirty="0" smtClean="0"/>
                        <a:t> Mesleki ve Teknik </a:t>
                      </a:r>
                      <a:r>
                        <a:rPr lang="tr-TR" sz="1200" u="none" strike="noStrike" dirty="0" smtClean="0"/>
                        <a:t> </a:t>
                      </a:r>
                      <a:r>
                        <a:rPr lang="tr-TR" sz="1200" u="none" strike="noStrike" dirty="0"/>
                        <a:t>Anadolu Lisesi</a:t>
                      </a:r>
                      <a:endParaRPr lang="tr-TR" sz="1200" b="1" i="0" u="none" strike="noStrike" dirty="0">
                        <a:solidFill>
                          <a:srgbClr val="000000"/>
                        </a:solidFill>
                        <a:latin typeface="Times New Roman"/>
                      </a:endParaRPr>
                    </a:p>
                  </a:txBody>
                  <a:tcPr marL="5305" marR="5305" marT="530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62337">
                <a:tc gridSpan="2">
                  <a:txBody>
                    <a:bodyPr/>
                    <a:lstStyle/>
                    <a:p>
                      <a:pPr algn="l" rtl="0" fontAlgn="t"/>
                      <a:r>
                        <a:rPr lang="tr-TR" sz="1800" u="none" strike="noStrike" dirty="0"/>
                        <a:t>Amaç 3</a:t>
                      </a:r>
                      <a:endParaRPr lang="tr-TR" sz="1800" b="1" i="0" u="none" strike="noStrike" dirty="0">
                        <a:solidFill>
                          <a:srgbClr val="000000"/>
                        </a:solidFill>
                        <a:latin typeface="Times New Roman"/>
                      </a:endParaRPr>
                    </a:p>
                  </a:txBody>
                  <a:tcPr marL="5305" marR="5305" marT="5305" marB="0"/>
                </a:tc>
                <a:tc hMerge="1">
                  <a:txBody>
                    <a:bodyPr/>
                    <a:lstStyle/>
                    <a:p>
                      <a:endParaRPr lang="tr-TR"/>
                    </a:p>
                  </a:txBody>
                  <a:tcPr/>
                </a:tc>
                <a:tc gridSpan="8">
                  <a:txBody>
                    <a:bodyPr/>
                    <a:lstStyle/>
                    <a:p>
                      <a:pPr algn="l" rtl="0" fontAlgn="t"/>
                      <a:r>
                        <a:rPr lang="tr-TR" sz="900" u="none" strike="noStrike" dirty="0"/>
                        <a:t>A3. </a:t>
                      </a:r>
                      <a:r>
                        <a:rPr lang="tr-TR" sz="900" kern="1200" dirty="0" smtClean="0">
                          <a:solidFill>
                            <a:schemeClr val="dk1"/>
                          </a:solidFill>
                          <a:effectLst/>
                          <a:latin typeface="+mn-lt"/>
                          <a:ea typeface="+mn-ea"/>
                          <a:cs typeface="+mn-cs"/>
                        </a:rPr>
                        <a:t>Okulun amaçlarına ulaşmasını sağlayacak kurumsal imkan ve yetkinlikler verimli ve sürdürülebilir bir şekilde geliştirilecektir.</a:t>
                      </a:r>
                      <a:endParaRPr lang="tr-TR" sz="900" b="0"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5609">
                <a:tc gridSpan="2">
                  <a:txBody>
                    <a:bodyPr/>
                    <a:lstStyle/>
                    <a:p>
                      <a:pPr algn="l" rtl="0" fontAlgn="t"/>
                      <a:r>
                        <a:rPr lang="tr-TR" sz="1000" u="none" strike="noStrike" dirty="0"/>
                        <a:t>Hedef 3.4</a:t>
                      </a:r>
                      <a:endParaRPr lang="tr-TR" sz="1000" b="1" i="0" u="none" strike="noStrike" dirty="0">
                        <a:solidFill>
                          <a:srgbClr val="000000"/>
                        </a:solidFill>
                        <a:latin typeface="Times New Roman"/>
                      </a:endParaRPr>
                    </a:p>
                  </a:txBody>
                  <a:tcPr marL="5305" marR="5305" marT="5305" marB="0"/>
                </a:tc>
                <a:tc hMerge="1">
                  <a:txBody>
                    <a:bodyPr/>
                    <a:lstStyle/>
                    <a:p>
                      <a:endParaRPr lang="tr-TR"/>
                    </a:p>
                  </a:txBody>
                  <a:tcPr/>
                </a:tc>
                <a:tc gridSpan="8">
                  <a:txBody>
                    <a:bodyPr/>
                    <a:lstStyle/>
                    <a:p>
                      <a:pPr algn="l" rtl="0" fontAlgn="t"/>
                      <a:r>
                        <a:rPr lang="tr-TR" sz="1000" u="none" strike="noStrike" dirty="0"/>
                        <a:t>H3.4. </a:t>
                      </a:r>
                      <a:r>
                        <a:rPr lang="tr-TR" sz="900" kern="1200" dirty="0" smtClean="0">
                          <a:solidFill>
                            <a:schemeClr val="dk1"/>
                          </a:solidFill>
                          <a:effectLst/>
                          <a:latin typeface="+mn-lt"/>
                          <a:ea typeface="+mn-ea"/>
                          <a:cs typeface="+mn-cs"/>
                        </a:rPr>
                        <a:t>Döner sermaye(DÖSE) faaliyetleri arttırılacaktır.</a:t>
                      </a:r>
                      <a:endParaRPr lang="tr-TR" sz="900" b="0"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5609">
                <a:tc gridSpan="3">
                  <a:txBody>
                    <a:bodyPr/>
                    <a:lstStyle/>
                    <a:p>
                      <a:pPr algn="l" rtl="0" fontAlgn="t"/>
                      <a:r>
                        <a:rPr lang="tr-TR" sz="1000" u="none" strike="noStrike"/>
                        <a:t>Performans Göstergeleri  </a:t>
                      </a:r>
                      <a:endParaRPr lang="tr-TR" sz="1000" b="1" i="0" u="none" strike="noStrike">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a:txBody>
                    <a:bodyPr/>
                    <a:lstStyle/>
                    <a:p>
                      <a:pPr algn="l" rtl="0" fontAlgn="t"/>
                      <a:r>
                        <a:rPr lang="tr-TR" sz="1000" u="none" strike="noStrike"/>
                        <a:t>Hedefe Etkisi (%)  </a:t>
                      </a:r>
                      <a:endParaRPr lang="tr-TR" sz="1000" b="1" i="0" u="none" strike="noStrike">
                        <a:solidFill>
                          <a:srgbClr val="000000"/>
                        </a:solidFill>
                        <a:latin typeface="Times New Roman"/>
                      </a:endParaRPr>
                    </a:p>
                  </a:txBody>
                  <a:tcPr marL="5305" marR="5305" marT="5305" marB="0"/>
                </a:tc>
                <a:tc>
                  <a:txBody>
                    <a:bodyPr/>
                    <a:lstStyle/>
                    <a:p>
                      <a:pPr algn="l" rtl="0" fontAlgn="t"/>
                      <a:r>
                        <a:rPr lang="tr-TR" sz="1000" u="none" strike="noStrike" dirty="0"/>
                        <a:t>Başlangıç Değeri  </a:t>
                      </a:r>
                      <a:endParaRPr lang="tr-TR" sz="1000" b="1" i="0" u="none" strike="noStrike" dirty="0">
                        <a:solidFill>
                          <a:srgbClr val="000000"/>
                        </a:solidFill>
                        <a:latin typeface="Times New Roman"/>
                      </a:endParaRPr>
                    </a:p>
                  </a:txBody>
                  <a:tcPr marL="5305" marR="5305" marT="5305" marB="0"/>
                </a:tc>
                <a:tc>
                  <a:txBody>
                    <a:bodyPr/>
                    <a:lstStyle/>
                    <a:p>
                      <a:pPr algn="ctr" rtl="0" fontAlgn="t"/>
                      <a:r>
                        <a:rPr lang="tr-TR" sz="1000" u="none" strike="noStrike"/>
                        <a:t>2024</a:t>
                      </a:r>
                      <a:endParaRPr lang="tr-TR" sz="1000" b="1" i="0" u="none" strike="noStrike">
                        <a:solidFill>
                          <a:srgbClr val="000000"/>
                        </a:solidFill>
                        <a:latin typeface="Times New Roman"/>
                      </a:endParaRPr>
                    </a:p>
                  </a:txBody>
                  <a:tcPr marL="5305" marR="5305" marT="5305" marB="0"/>
                </a:tc>
                <a:tc>
                  <a:txBody>
                    <a:bodyPr/>
                    <a:lstStyle/>
                    <a:p>
                      <a:pPr algn="ctr" rtl="0" fontAlgn="t"/>
                      <a:r>
                        <a:rPr lang="tr-TR" sz="1000" u="none" strike="noStrike"/>
                        <a:t>2025</a:t>
                      </a:r>
                      <a:endParaRPr lang="tr-TR" sz="1000" b="1" i="0" u="none" strike="noStrike">
                        <a:solidFill>
                          <a:srgbClr val="000000"/>
                        </a:solidFill>
                        <a:latin typeface="Times New Roman"/>
                      </a:endParaRPr>
                    </a:p>
                  </a:txBody>
                  <a:tcPr marL="5305" marR="5305" marT="5305" marB="0"/>
                </a:tc>
                <a:tc>
                  <a:txBody>
                    <a:bodyPr/>
                    <a:lstStyle/>
                    <a:p>
                      <a:pPr algn="ctr" rtl="0" fontAlgn="t"/>
                      <a:r>
                        <a:rPr lang="tr-TR" sz="1000" u="none" strike="noStrike"/>
                        <a:t>2026</a:t>
                      </a:r>
                      <a:endParaRPr lang="tr-TR" sz="1000" b="1" i="0" u="none" strike="noStrike">
                        <a:solidFill>
                          <a:srgbClr val="000000"/>
                        </a:solidFill>
                        <a:latin typeface="Times New Roman"/>
                      </a:endParaRPr>
                    </a:p>
                  </a:txBody>
                  <a:tcPr marL="5305" marR="5305" marT="5305" marB="0"/>
                </a:tc>
                <a:tc>
                  <a:txBody>
                    <a:bodyPr/>
                    <a:lstStyle/>
                    <a:p>
                      <a:pPr algn="ctr" rtl="0" fontAlgn="t"/>
                      <a:r>
                        <a:rPr lang="tr-TR" sz="1000" u="none" strike="noStrike"/>
                        <a:t>2027</a:t>
                      </a:r>
                      <a:endParaRPr lang="tr-TR" sz="1000" b="1" i="0" u="none" strike="noStrike">
                        <a:solidFill>
                          <a:srgbClr val="000000"/>
                        </a:solidFill>
                        <a:latin typeface="Times New Roman"/>
                      </a:endParaRPr>
                    </a:p>
                  </a:txBody>
                  <a:tcPr marL="5305" marR="5305" marT="5305" marB="0"/>
                </a:tc>
                <a:tc>
                  <a:txBody>
                    <a:bodyPr/>
                    <a:lstStyle/>
                    <a:p>
                      <a:pPr algn="ctr" rtl="0" fontAlgn="t"/>
                      <a:r>
                        <a:rPr lang="tr-TR" sz="800" u="none" strike="noStrike"/>
                        <a:t>2028</a:t>
                      </a:r>
                      <a:endParaRPr lang="tr-TR" sz="800" b="1" i="0" u="none" strike="noStrike">
                        <a:solidFill>
                          <a:srgbClr val="000000"/>
                        </a:solidFill>
                        <a:latin typeface="Times New Roman"/>
                      </a:endParaRPr>
                    </a:p>
                  </a:txBody>
                  <a:tcPr marL="5305" marR="5305" marT="5305" marB="0"/>
                </a:tc>
              </a:tr>
              <a:tr h="343055">
                <a:tc gridSpan="3">
                  <a:txBody>
                    <a:bodyPr/>
                    <a:lstStyle/>
                    <a:p>
                      <a:pPr algn="l" rtl="0" fontAlgn="auto"/>
                      <a:r>
                        <a:rPr lang="tr-TR" sz="900" u="none" strike="noStrike" dirty="0"/>
                        <a:t>PG3.4.1. </a:t>
                      </a:r>
                      <a:r>
                        <a:rPr lang="tr-TR" sz="900" kern="1200" dirty="0" smtClean="0">
                          <a:solidFill>
                            <a:schemeClr val="dk1"/>
                          </a:solidFill>
                          <a:effectLst/>
                          <a:latin typeface="+mn-lt"/>
                          <a:ea typeface="+mn-ea"/>
                          <a:cs typeface="+mn-cs"/>
                        </a:rPr>
                        <a:t>DÖSE çalışmasında bulunan alan sayısı</a:t>
                      </a:r>
                      <a:endParaRPr lang="tr-TR" sz="900" b="1" i="0" u="none" strike="noStrike" dirty="0">
                        <a:solidFill>
                          <a:srgbClr val="000000"/>
                        </a:solidFill>
                        <a:latin typeface="Times New Roman"/>
                      </a:endParaRPr>
                    </a:p>
                  </a:txBody>
                  <a:tcPr marL="5305" marR="5305" marT="5305" marB="0" anchor="b"/>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30</a:t>
                      </a:r>
                      <a:endParaRPr lang="tr-TR" sz="1000" b="1" i="0" u="none" strike="noStrike" dirty="0">
                        <a:solidFill>
                          <a:srgbClr val="000000"/>
                        </a:solidFill>
                        <a:latin typeface="Times New Roman"/>
                      </a:endParaRPr>
                    </a:p>
                  </a:txBody>
                  <a:tcPr marL="5305" marR="5305" marT="5305" marB="0" anchor="ctr"/>
                </a:tc>
                <a:tc>
                  <a:txBody>
                    <a:bodyPr/>
                    <a:lstStyle/>
                    <a:p>
                      <a:pPr algn="ctr">
                        <a:lnSpc>
                          <a:spcPct val="125000"/>
                        </a:lnSpc>
                        <a:spcAft>
                          <a:spcPts val="0"/>
                        </a:spcAft>
                      </a:pPr>
                      <a:r>
                        <a:rPr lang="tr-TR" sz="1100">
                          <a:effectLst/>
                          <a:latin typeface="Cambria"/>
                          <a:ea typeface="Times New Roman"/>
                          <a:cs typeface="Times New Roman"/>
                        </a:rPr>
                        <a:t>1</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a:t>
                      </a:r>
                      <a:endParaRPr lang="tr-TR" sz="1200">
                        <a:effectLst/>
                        <a:latin typeface="Book Antiqua"/>
                        <a:ea typeface="Times New Roman"/>
                        <a:cs typeface="Times New Roman"/>
                      </a:endParaRPr>
                    </a:p>
                  </a:txBody>
                  <a:tcPr marL="68580" marR="68580" marT="0" marB="0" anchor="ctr"/>
                </a:tc>
              </a:tr>
              <a:tr h="457406">
                <a:tc gridSpan="3">
                  <a:txBody>
                    <a:bodyPr/>
                    <a:lstStyle/>
                    <a:p>
                      <a:pPr algn="l" rtl="0" fontAlgn="auto"/>
                      <a:r>
                        <a:rPr lang="tr-TR" sz="900" u="none" strike="noStrike" dirty="0"/>
                        <a:t>PG3.4.2 </a:t>
                      </a:r>
                      <a:r>
                        <a:rPr lang="tr-TR" sz="900" kern="1200" dirty="0" smtClean="0">
                          <a:solidFill>
                            <a:schemeClr val="dk1"/>
                          </a:solidFill>
                          <a:effectLst/>
                          <a:latin typeface="+mn-lt"/>
                          <a:ea typeface="+mn-ea"/>
                          <a:cs typeface="+mn-cs"/>
                        </a:rPr>
                        <a:t>DÖSE çalışmalarında ortaya çıkan ürün çeşidi</a:t>
                      </a:r>
                      <a:endParaRPr lang="tr-TR" sz="900" b="1" i="0" u="none" strike="noStrike" dirty="0">
                        <a:solidFill>
                          <a:srgbClr val="000000"/>
                        </a:solidFill>
                        <a:latin typeface="Times New Roman"/>
                      </a:endParaRPr>
                    </a:p>
                  </a:txBody>
                  <a:tcPr marL="5305" marR="5305" marT="5305" marB="0" anchor="b"/>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5305" marR="5305" marT="5305" marB="0" anchor="ctr"/>
                </a:tc>
                <a:tc>
                  <a:txBody>
                    <a:bodyPr/>
                    <a:lstStyle/>
                    <a:p>
                      <a:pPr algn="ctr">
                        <a:lnSpc>
                          <a:spcPct val="125000"/>
                        </a:lnSpc>
                        <a:spcAft>
                          <a:spcPts val="0"/>
                        </a:spcAft>
                      </a:pPr>
                      <a:r>
                        <a:rPr lang="tr-TR" sz="1100">
                          <a:effectLst/>
                          <a:latin typeface="Cambria"/>
                          <a:ea typeface="Times New Roman"/>
                          <a:cs typeface="Times New Roman"/>
                        </a:rPr>
                        <a:t>12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16</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17</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18</a:t>
                      </a:r>
                      <a:endParaRPr lang="tr-TR" sz="1200">
                        <a:effectLst/>
                        <a:latin typeface="Book Antiqua"/>
                        <a:ea typeface="Times New Roman"/>
                        <a:cs typeface="Times New Roman"/>
                      </a:endParaRPr>
                    </a:p>
                  </a:txBody>
                  <a:tcPr marL="68580" marR="68580" marT="0" marB="0" anchor="ctr"/>
                </a:tc>
              </a:tr>
              <a:tr h="340141">
                <a:tc gridSpan="3">
                  <a:txBody>
                    <a:bodyPr/>
                    <a:lstStyle/>
                    <a:p>
                      <a:pPr algn="l" rtl="0" fontAlgn="auto"/>
                      <a:r>
                        <a:rPr lang="tr-TR" sz="900" u="none" strike="noStrike" dirty="0" smtClean="0"/>
                        <a:t>PG3.4.3</a:t>
                      </a:r>
                      <a:r>
                        <a:rPr lang="tr-TR" sz="900" kern="1200" dirty="0" smtClean="0">
                          <a:solidFill>
                            <a:schemeClr val="dk1"/>
                          </a:solidFill>
                          <a:effectLst/>
                          <a:latin typeface="+mn-lt"/>
                          <a:ea typeface="+mn-ea"/>
                          <a:cs typeface="+mn-cs"/>
                        </a:rPr>
                        <a:t>DÖSE faaliyetlerinde yer alan öğrenci sayısı</a:t>
                      </a:r>
                      <a:endParaRPr lang="tr-TR" sz="900" b="1" i="0" u="none" strike="noStrike" dirty="0">
                        <a:solidFill>
                          <a:srgbClr val="000000"/>
                        </a:solidFill>
                        <a:latin typeface="Times New Roman"/>
                      </a:endParaRPr>
                    </a:p>
                  </a:txBody>
                  <a:tcPr marL="5305" marR="5305" marT="5305" marB="0" anchor="b"/>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30</a:t>
                      </a:r>
                      <a:endParaRPr lang="tr-TR" sz="1000" b="1" i="0" u="none" strike="noStrike" dirty="0">
                        <a:solidFill>
                          <a:srgbClr val="000000"/>
                        </a:solidFill>
                        <a:latin typeface="Times New Roman"/>
                      </a:endParaRPr>
                    </a:p>
                  </a:txBody>
                  <a:tcPr marL="5305" marR="5305" marT="5305" marB="0" anchor="ctr"/>
                </a:tc>
                <a:tc>
                  <a:txBody>
                    <a:bodyPr/>
                    <a:lstStyle/>
                    <a:p>
                      <a:pPr algn="ctr">
                        <a:lnSpc>
                          <a:spcPct val="125000"/>
                        </a:lnSpc>
                        <a:spcAft>
                          <a:spcPts val="0"/>
                        </a:spcAft>
                      </a:pPr>
                      <a:r>
                        <a:rPr lang="tr-TR" sz="1100">
                          <a:effectLst/>
                          <a:latin typeface="Cambria"/>
                          <a:ea typeface="Times New Roman"/>
                          <a:cs typeface="Times New Roman"/>
                        </a:rPr>
                        <a:t>19</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27</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35</a:t>
                      </a:r>
                      <a:endParaRPr lang="tr-TR" sz="1200">
                        <a:effectLst/>
                        <a:latin typeface="Book Antiqua"/>
                        <a:ea typeface="Times New Roman"/>
                        <a:cs typeface="Times New Roman"/>
                      </a:endParaRPr>
                    </a:p>
                  </a:txBody>
                  <a:tcPr marL="68580" marR="68580" marT="0" marB="0" anchor="ctr"/>
                </a:tc>
              </a:tr>
              <a:tr h="315879">
                <a:tc gridSpan="3">
                  <a:txBody>
                    <a:bodyPr/>
                    <a:lstStyle/>
                    <a:p>
                      <a:pPr algn="l" rtl="0" fontAlgn="auto"/>
                      <a:r>
                        <a:rPr lang="tr-TR" sz="900" u="none" strike="noStrike" dirty="0"/>
                        <a:t>PG3.4.4. </a:t>
                      </a:r>
                      <a:r>
                        <a:rPr lang="tr-TR" sz="900" kern="1200" dirty="0" smtClean="0">
                          <a:solidFill>
                            <a:schemeClr val="dk1"/>
                          </a:solidFill>
                          <a:effectLst/>
                          <a:latin typeface="+mn-lt"/>
                          <a:ea typeface="+mn-ea"/>
                          <a:cs typeface="+mn-cs"/>
                        </a:rPr>
                        <a:t>DÖSE faaliyetlerinde yer alan öğretmen sayısı</a:t>
                      </a:r>
                      <a:endParaRPr lang="tr-TR" sz="900" b="1" i="0" u="none" strike="noStrike" dirty="0">
                        <a:solidFill>
                          <a:srgbClr val="000000"/>
                        </a:solidFill>
                        <a:latin typeface="Times New Roman"/>
                      </a:endParaRPr>
                    </a:p>
                  </a:txBody>
                  <a:tcPr marL="5305" marR="5305" marT="5305" marB="0" anchor="b"/>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5305" marR="5305" marT="5305" marB="0" anchor="ctr"/>
                </a:tc>
                <a:tc>
                  <a:txBody>
                    <a:bodyPr/>
                    <a:lstStyle/>
                    <a:p>
                      <a:pPr algn="ctr">
                        <a:lnSpc>
                          <a:spcPct val="125000"/>
                        </a:lnSpc>
                        <a:spcAft>
                          <a:spcPts val="0"/>
                        </a:spcAft>
                      </a:pPr>
                      <a:r>
                        <a:rPr lang="tr-TR" sz="1100">
                          <a:effectLst/>
                          <a:latin typeface="Cambria"/>
                          <a:ea typeface="Times New Roman"/>
                          <a:cs typeface="Times New Roman"/>
                        </a:rPr>
                        <a:t>1</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4</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4</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a:effectLst/>
                          <a:latin typeface="Cambria"/>
                          <a:ea typeface="Times New Roman"/>
                          <a:cs typeface="Times New Roman"/>
                        </a:rPr>
                        <a:t>4</a:t>
                      </a:r>
                      <a:endParaRPr lang="tr-TR" sz="1200" dirty="0">
                        <a:effectLst/>
                        <a:latin typeface="Book Antiqua"/>
                        <a:ea typeface="Times New Roman"/>
                        <a:cs typeface="Times New Roman"/>
                      </a:endParaRPr>
                    </a:p>
                  </a:txBody>
                  <a:tcPr marL="68580" marR="68580" marT="0" marB="0" anchor="ctr"/>
                </a:tc>
              </a:tr>
              <a:tr h="369961">
                <a:tc rowSpan="3">
                  <a:txBody>
                    <a:bodyPr/>
                    <a:lstStyle/>
                    <a:p>
                      <a:pPr algn="ctr" rtl="0" fontAlgn="ctr"/>
                      <a:r>
                        <a:rPr lang="tr-TR" sz="800" u="none" strike="noStrike" dirty="0"/>
                        <a:t>Stratejiler  </a:t>
                      </a:r>
                      <a:endParaRPr lang="tr-TR" sz="800" b="1" i="0" u="none" strike="noStrike" dirty="0">
                        <a:solidFill>
                          <a:srgbClr val="000000"/>
                        </a:solidFill>
                        <a:latin typeface="Times New Roman"/>
                      </a:endParaRPr>
                    </a:p>
                  </a:txBody>
                  <a:tcPr marL="5305" marR="5305" marT="5305" marB="0" anchor="ctr"/>
                </a:tc>
                <a:tc gridSpan="2">
                  <a:txBody>
                    <a:bodyPr/>
                    <a:lstStyle/>
                    <a:p>
                      <a:pPr algn="ctr" rtl="0" fontAlgn="t"/>
                      <a:r>
                        <a:rPr lang="tr-TR" sz="1000" u="none" strike="noStrike"/>
                        <a:t>S.1.1.1</a:t>
                      </a:r>
                      <a:endParaRPr lang="tr-TR" sz="1000" b="1" i="0" u="none" strike="noStrike">
                        <a:solidFill>
                          <a:srgbClr val="000000"/>
                        </a:solidFill>
                        <a:latin typeface="Times New Roman"/>
                      </a:endParaRPr>
                    </a:p>
                  </a:txBody>
                  <a:tcPr marL="5305" marR="5305" marT="5305"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DÖSE üretilen ürünlerin çeşitlendirilmesi sağlanacaktır.</a:t>
                      </a:r>
                      <a:endParaRPr lang="tr-TR" sz="1000" b="1"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3415">
                <a:tc vMerge="1">
                  <a:txBody>
                    <a:bodyPr/>
                    <a:lstStyle/>
                    <a:p>
                      <a:endParaRPr lang="tr-TR"/>
                    </a:p>
                  </a:txBody>
                  <a:tcPr/>
                </a:tc>
                <a:tc gridSpan="2">
                  <a:txBody>
                    <a:bodyPr/>
                    <a:lstStyle/>
                    <a:p>
                      <a:pPr algn="ctr" rtl="0" fontAlgn="t"/>
                      <a:r>
                        <a:rPr lang="tr-TR" sz="1000" u="none" strike="noStrike"/>
                        <a:t>S.1.1.2</a:t>
                      </a:r>
                      <a:endParaRPr lang="tr-TR" sz="1000" b="1" i="0" u="none" strike="noStrike">
                        <a:solidFill>
                          <a:srgbClr val="000000"/>
                        </a:solidFill>
                        <a:latin typeface="Times New Roman"/>
                      </a:endParaRPr>
                    </a:p>
                  </a:txBody>
                  <a:tcPr marL="5305" marR="5305" marT="5305"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Okulda bulunan uygun alanlarda DÖSE faaliyetlerinin yapılması sağlanacaktır.</a:t>
                      </a:r>
                      <a:endParaRPr lang="tr-TR" sz="1000" b="1"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3415">
                <a:tc vMerge="1">
                  <a:txBody>
                    <a:bodyPr/>
                    <a:lstStyle/>
                    <a:p>
                      <a:endParaRPr lang="tr-TR"/>
                    </a:p>
                  </a:txBody>
                  <a:tcPr/>
                </a:tc>
                <a:tc gridSpan="2">
                  <a:txBody>
                    <a:bodyPr/>
                    <a:lstStyle/>
                    <a:p>
                      <a:pPr algn="ctr" rtl="0" fontAlgn="t"/>
                      <a:r>
                        <a:rPr lang="tr-TR" sz="1000" u="none" strike="noStrike"/>
                        <a:t>S.1.1.3</a:t>
                      </a:r>
                      <a:endParaRPr lang="tr-TR" sz="1000" b="1" i="0" u="none" strike="noStrike">
                        <a:solidFill>
                          <a:srgbClr val="000000"/>
                        </a:solidFill>
                        <a:latin typeface="Times New Roman"/>
                      </a:endParaRPr>
                    </a:p>
                  </a:txBody>
                  <a:tcPr marL="5305" marR="5305" marT="5305"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DÖSE faaliyetlerinin yürütülmesinde sektörle iş birlikleri sağlanacaktır.</a:t>
                      </a:r>
                      <a:endParaRPr lang="tr-TR" sz="1000" b="1"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1438">
                <a:tc gridSpan="3">
                  <a:txBody>
                    <a:bodyPr/>
                    <a:lstStyle/>
                    <a:p>
                      <a:pPr algn="l" rtl="0" fontAlgn="t"/>
                      <a:r>
                        <a:rPr lang="tr-TR" sz="1000" u="none" strike="noStrike" dirty="0"/>
                        <a:t>Riskler  </a:t>
                      </a:r>
                      <a:endParaRPr lang="tr-TR" sz="1000" b="1"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DÖSE</a:t>
                      </a:r>
                      <a:r>
                        <a:rPr lang="tr-TR" sz="1000" u="none" strike="noStrike" baseline="0" dirty="0" smtClean="0"/>
                        <a:t> faaliyetleri yapılacak iş alanının azlığı</a:t>
                      </a:r>
                      <a:endParaRPr lang="tr-TR" sz="1000" b="0"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1438">
                <a:tc gridSpan="3">
                  <a:txBody>
                    <a:bodyPr/>
                    <a:lstStyle/>
                    <a:p>
                      <a:pPr algn="l" rtl="0" fontAlgn="t"/>
                      <a:r>
                        <a:rPr lang="tr-TR" sz="1000" u="none" strike="noStrike"/>
                        <a:t>Maliyet Tahmini  </a:t>
                      </a:r>
                      <a:endParaRPr lang="tr-TR" sz="1000" b="1" i="0" u="none" strike="noStrike">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gridSpan="7">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000" u="none" strike="noStrike" dirty="0"/>
                        <a:t> </a:t>
                      </a:r>
                      <a:r>
                        <a:rPr lang="tr-TR" sz="1000" b="1" u="none" strike="noStrike" dirty="0" smtClean="0"/>
                        <a:t>5.000.000,00</a:t>
                      </a:r>
                      <a:r>
                        <a:rPr lang="tr-TR" sz="1000" b="1" i="0" u="none" strike="noStrike" baseline="0" dirty="0" smtClean="0">
                          <a:solidFill>
                            <a:srgbClr val="000000"/>
                          </a:solidFill>
                          <a:latin typeface="Times New Roman"/>
                        </a:rPr>
                        <a:t> TL</a:t>
                      </a:r>
                      <a:endParaRPr lang="tr-TR" sz="1000" b="1" i="0" u="none" strike="noStrike" dirty="0" smtClean="0">
                        <a:solidFill>
                          <a:srgbClr val="000000"/>
                        </a:solidFill>
                        <a:latin typeface="+mn-lt"/>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1438">
                <a:tc gridSpan="3">
                  <a:txBody>
                    <a:bodyPr/>
                    <a:lstStyle/>
                    <a:p>
                      <a:pPr algn="l" rtl="0" fontAlgn="t"/>
                      <a:r>
                        <a:rPr lang="tr-TR" sz="1000" u="none" strike="noStrike" dirty="0"/>
                        <a:t>İhtiyaçlar  </a:t>
                      </a:r>
                      <a:endParaRPr lang="tr-TR" sz="1000" b="1"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gridSpan="7">
                  <a:txBody>
                    <a:bodyPr/>
                    <a:lstStyle/>
                    <a:p>
                      <a:pPr algn="l" rtl="0" fontAlgn="t"/>
                      <a:r>
                        <a:rPr lang="tr-TR" sz="1000" b="0" i="0" u="none" strike="noStrike" dirty="0" smtClean="0">
                          <a:solidFill>
                            <a:schemeClr val="dk1"/>
                          </a:solidFill>
                          <a:latin typeface="+mn-lt"/>
                        </a:rPr>
                        <a:t>DÖSE</a:t>
                      </a:r>
                      <a:r>
                        <a:rPr lang="tr-TR" sz="1000" b="0" i="0" u="none" strike="noStrike" baseline="0" dirty="0" smtClean="0">
                          <a:solidFill>
                            <a:schemeClr val="dk1"/>
                          </a:solidFill>
                          <a:latin typeface="+mn-lt"/>
                        </a:rPr>
                        <a:t> işlemleri için gerekli malzemelerin alınması</a:t>
                      </a:r>
                      <a:endParaRPr lang="tr-TR" sz="1000" b="0"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5" name="4 Dikdörtgen"/>
          <p:cNvSpPr/>
          <p:nvPr/>
        </p:nvSpPr>
        <p:spPr>
          <a:xfrm>
            <a:off x="642910" y="6215082"/>
            <a:ext cx="4029949" cy="276999"/>
          </a:xfrm>
          <a:prstGeom prst="rect">
            <a:avLst/>
          </a:prstGeom>
        </p:spPr>
        <p:txBody>
          <a:bodyPr wrap="none">
            <a:spAutoFit/>
          </a:bodyPr>
          <a:lstStyle/>
          <a:p>
            <a:pPr fontAlgn="t"/>
            <a:r>
              <a:rPr lang="tr-TR" sz="1200" dirty="0" smtClean="0"/>
              <a:t>Tablo:  35 Amaç, Hedef, Gösterge ve Stratejilere İlişkin Kartlar </a:t>
            </a:r>
            <a:endParaRPr lang="tr-TR" sz="1200" dirty="0">
              <a:solidFill>
                <a:srgbClr val="000000"/>
              </a:solidFill>
              <a:latin typeface="Times New Roman"/>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70B8EFC6-9B92-4EC2-910F-8C8DAAC16B59}" type="slidenum">
              <a:rPr lang="tr-TR" smtClean="0"/>
              <a:pPr/>
              <a:t>101</a:t>
            </a:fld>
            <a:endParaRPr lang="tr-TR"/>
          </a:p>
        </p:txBody>
      </p:sp>
      <p:graphicFrame>
        <p:nvGraphicFramePr>
          <p:cNvPr id="3" name="3 Tablo"/>
          <p:cNvGraphicFramePr>
            <a:graphicFrameLocks noGrp="1"/>
          </p:cNvGraphicFramePr>
          <p:nvPr>
            <p:extLst>
              <p:ext uri="{D42A27DB-BD31-4B8C-83A1-F6EECF244321}">
                <p14:modId xmlns:p14="http://schemas.microsoft.com/office/powerpoint/2010/main" xmlns="" val="2704724992"/>
              </p:ext>
            </p:extLst>
          </p:nvPr>
        </p:nvGraphicFramePr>
        <p:xfrm>
          <a:off x="642911" y="785795"/>
          <a:ext cx="8001054" cy="5443054"/>
        </p:xfrm>
        <a:graphic>
          <a:graphicData uri="http://schemas.openxmlformats.org/drawingml/2006/table">
            <a:tbl>
              <a:tblPr>
                <a:tableStyleId>{35758FB7-9AC5-4552-8A53-C91805E547FA}</a:tableStyleId>
              </a:tblPr>
              <a:tblGrid>
                <a:gridCol w="833443"/>
                <a:gridCol w="666755"/>
                <a:gridCol w="666755"/>
                <a:gridCol w="833443"/>
                <a:gridCol w="833443"/>
                <a:gridCol w="833443"/>
                <a:gridCol w="833443"/>
                <a:gridCol w="833443"/>
                <a:gridCol w="833443"/>
                <a:gridCol w="833443"/>
              </a:tblGrid>
              <a:tr h="238590">
                <a:tc>
                  <a:txBody>
                    <a:bodyPr/>
                    <a:lstStyle/>
                    <a:p>
                      <a:pPr algn="l" rtl="0" fontAlgn="b"/>
                      <a:r>
                        <a:rPr lang="tr-TR" sz="1200" u="none" strike="noStrike" dirty="0"/>
                        <a:t>TEMA</a:t>
                      </a:r>
                      <a:endParaRPr lang="tr-TR" sz="1200" b="1" i="0" u="none" strike="noStrike" dirty="0">
                        <a:solidFill>
                          <a:srgbClr val="000000"/>
                        </a:solidFill>
                        <a:latin typeface="Times New Roman"/>
                      </a:endParaRPr>
                    </a:p>
                  </a:txBody>
                  <a:tcPr marL="5305" marR="5305" marT="5305" marB="0" anchor="b"/>
                </a:tc>
                <a:tc gridSpan="9">
                  <a:txBody>
                    <a:bodyPr/>
                    <a:lstStyle/>
                    <a:p>
                      <a:pPr algn="ctr" rtl="0" fontAlgn="b"/>
                      <a:r>
                        <a:rPr lang="tr-TR" sz="1200" u="none" strike="noStrike" dirty="0"/>
                        <a:t>Kurumsal Kapasite </a:t>
                      </a:r>
                      <a:endParaRPr lang="tr-TR" sz="1200" b="1" i="0" u="none" strike="noStrike" dirty="0">
                        <a:solidFill>
                          <a:srgbClr val="000000"/>
                        </a:solidFill>
                        <a:latin typeface="Times New Roman"/>
                      </a:endParaRPr>
                    </a:p>
                  </a:txBody>
                  <a:tcPr marL="5305" marR="5305" marT="530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8590">
                <a:tc>
                  <a:txBody>
                    <a:bodyPr/>
                    <a:lstStyle/>
                    <a:p>
                      <a:pPr algn="l" rtl="0" fontAlgn="b"/>
                      <a:r>
                        <a:rPr lang="tr-TR" sz="1200" u="none" strike="noStrike"/>
                        <a:t>OKUL</a:t>
                      </a:r>
                      <a:endParaRPr lang="tr-TR" sz="1200" b="1" i="0" u="none" strike="noStrike">
                        <a:solidFill>
                          <a:srgbClr val="000000"/>
                        </a:solidFill>
                        <a:latin typeface="Times New Roman"/>
                      </a:endParaRPr>
                    </a:p>
                  </a:txBody>
                  <a:tcPr marL="5305" marR="5305" marT="5305" marB="0" anchor="b"/>
                </a:tc>
                <a:tc gridSpan="9">
                  <a:txBody>
                    <a:bodyPr/>
                    <a:lstStyle/>
                    <a:p>
                      <a:pPr algn="ctr" rtl="0" fontAlgn="b"/>
                      <a:r>
                        <a:rPr lang="tr-TR" sz="1200" u="none" strike="noStrike" dirty="0" smtClean="0"/>
                        <a:t>Hizan</a:t>
                      </a:r>
                      <a:r>
                        <a:rPr lang="tr-TR" sz="1200" u="none" strike="noStrike" baseline="0" dirty="0" smtClean="0"/>
                        <a:t> Mesleki ve Teknik </a:t>
                      </a:r>
                      <a:r>
                        <a:rPr lang="tr-TR" sz="1200" u="none" strike="noStrike" dirty="0" smtClean="0"/>
                        <a:t> </a:t>
                      </a:r>
                      <a:r>
                        <a:rPr lang="tr-TR" sz="1200" u="none" strike="noStrike" dirty="0"/>
                        <a:t>Anadolu Lisesi</a:t>
                      </a:r>
                      <a:endParaRPr lang="tr-TR" sz="1200" b="1" i="0" u="none" strike="noStrike" dirty="0">
                        <a:solidFill>
                          <a:srgbClr val="000000"/>
                        </a:solidFill>
                        <a:latin typeface="Times New Roman"/>
                      </a:endParaRPr>
                    </a:p>
                  </a:txBody>
                  <a:tcPr marL="5305" marR="5305" marT="530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3817">
                <a:tc gridSpan="2">
                  <a:txBody>
                    <a:bodyPr/>
                    <a:lstStyle/>
                    <a:p>
                      <a:pPr algn="l" rtl="0" fontAlgn="t"/>
                      <a:r>
                        <a:rPr lang="tr-TR" sz="1800" u="none" strike="noStrike" dirty="0"/>
                        <a:t>Amaç 3</a:t>
                      </a:r>
                      <a:endParaRPr lang="tr-TR" sz="1800" b="1" i="0" u="none" strike="noStrike" dirty="0">
                        <a:solidFill>
                          <a:srgbClr val="000000"/>
                        </a:solidFill>
                        <a:latin typeface="Times New Roman"/>
                      </a:endParaRPr>
                    </a:p>
                  </a:txBody>
                  <a:tcPr marL="5305" marR="5305" marT="5305" marB="0"/>
                </a:tc>
                <a:tc hMerge="1">
                  <a:txBody>
                    <a:bodyPr/>
                    <a:lstStyle/>
                    <a:p>
                      <a:endParaRPr lang="tr-TR"/>
                    </a:p>
                  </a:txBody>
                  <a:tcPr/>
                </a:tc>
                <a:tc gridSpan="8">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900" u="none" strike="noStrike" dirty="0"/>
                        <a:t>A3. </a:t>
                      </a:r>
                      <a:r>
                        <a:rPr lang="tr-TR" sz="900" kern="1200" dirty="0" smtClean="0">
                          <a:solidFill>
                            <a:schemeClr val="dk1"/>
                          </a:solidFill>
                          <a:effectLst/>
                          <a:latin typeface="+mn-lt"/>
                          <a:ea typeface="+mn-ea"/>
                          <a:cs typeface="+mn-cs"/>
                        </a:rPr>
                        <a:t>Okulun amaçlarına ulaşmasını sağlayacak kurumsal imkan ve yetkinlikler verimli ve sürdürülebilir bir şekilde geliştirilecektir.</a:t>
                      </a:r>
                    </a:p>
                    <a:p>
                      <a:pPr algn="l" rtl="0" fontAlgn="t"/>
                      <a:endParaRPr lang="tr-TR" sz="900" b="0"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5609">
                <a:tc gridSpan="2">
                  <a:txBody>
                    <a:bodyPr/>
                    <a:lstStyle/>
                    <a:p>
                      <a:pPr algn="l" rtl="0" fontAlgn="t"/>
                      <a:r>
                        <a:rPr lang="tr-TR" sz="1000" u="none" strike="noStrike" dirty="0"/>
                        <a:t>Hedef </a:t>
                      </a:r>
                      <a:r>
                        <a:rPr lang="tr-TR" sz="1000" u="none" strike="noStrike" dirty="0" smtClean="0"/>
                        <a:t>3.5</a:t>
                      </a:r>
                      <a:endParaRPr lang="tr-TR" sz="1000" b="1" i="0" u="none" strike="noStrike" dirty="0">
                        <a:solidFill>
                          <a:srgbClr val="000000"/>
                        </a:solidFill>
                        <a:latin typeface="Times New Roman"/>
                      </a:endParaRPr>
                    </a:p>
                  </a:txBody>
                  <a:tcPr marL="5305" marR="5305" marT="5305" marB="0"/>
                </a:tc>
                <a:tc hMerge="1">
                  <a:txBody>
                    <a:bodyPr/>
                    <a:lstStyle/>
                    <a:p>
                      <a:endParaRPr lang="tr-TR"/>
                    </a:p>
                  </a:txBody>
                  <a:tcPr/>
                </a:tc>
                <a:tc gridSpan="8">
                  <a:txBody>
                    <a:bodyPr/>
                    <a:lstStyle/>
                    <a:p>
                      <a:pPr algn="l" rtl="0" fontAlgn="t"/>
                      <a:r>
                        <a:rPr lang="tr-TR" sz="1000" u="none" strike="noStrike" dirty="0" smtClean="0"/>
                        <a:t>H3.5. </a:t>
                      </a:r>
                      <a:r>
                        <a:rPr lang="tr-TR" sz="900" kern="1200" dirty="0" smtClean="0">
                          <a:solidFill>
                            <a:schemeClr val="dk1"/>
                          </a:solidFill>
                          <a:effectLst/>
                          <a:latin typeface="+mn-lt"/>
                          <a:ea typeface="+mn-ea"/>
                          <a:cs typeface="+mn-cs"/>
                        </a:rPr>
                        <a:t>İklim değişikliğinin olumsuz etkilerini azaltmak ve çevresel sürdürebilirliği sağlamak için tasarruf tedbirleri kapsamında enerji verimliliği arttırılacaktır.</a:t>
                      </a:r>
                      <a:endParaRPr lang="tr-TR" sz="900" b="0"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5609">
                <a:tc gridSpan="3">
                  <a:txBody>
                    <a:bodyPr/>
                    <a:lstStyle/>
                    <a:p>
                      <a:pPr algn="l" rtl="0" fontAlgn="t"/>
                      <a:r>
                        <a:rPr lang="tr-TR" sz="1000" u="none" strike="noStrike"/>
                        <a:t>Performans Göstergeleri  </a:t>
                      </a:r>
                      <a:endParaRPr lang="tr-TR" sz="1000" b="1" i="0" u="none" strike="noStrike">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a:txBody>
                    <a:bodyPr/>
                    <a:lstStyle/>
                    <a:p>
                      <a:pPr algn="l" rtl="0" fontAlgn="t"/>
                      <a:r>
                        <a:rPr lang="tr-TR" sz="1000" u="none" strike="noStrike"/>
                        <a:t>Hedefe Etkisi (%)  </a:t>
                      </a:r>
                      <a:endParaRPr lang="tr-TR" sz="1000" b="1" i="0" u="none" strike="noStrike">
                        <a:solidFill>
                          <a:srgbClr val="000000"/>
                        </a:solidFill>
                        <a:latin typeface="Times New Roman"/>
                      </a:endParaRPr>
                    </a:p>
                  </a:txBody>
                  <a:tcPr marL="5305" marR="5305" marT="5305" marB="0"/>
                </a:tc>
                <a:tc>
                  <a:txBody>
                    <a:bodyPr/>
                    <a:lstStyle/>
                    <a:p>
                      <a:pPr algn="l" rtl="0" fontAlgn="t"/>
                      <a:r>
                        <a:rPr lang="tr-TR" sz="1000" u="none" strike="noStrike" dirty="0"/>
                        <a:t>Başlangıç Değeri  </a:t>
                      </a:r>
                      <a:endParaRPr lang="tr-TR" sz="1000" b="1" i="0" u="none" strike="noStrike" dirty="0">
                        <a:solidFill>
                          <a:srgbClr val="000000"/>
                        </a:solidFill>
                        <a:latin typeface="Times New Roman"/>
                      </a:endParaRPr>
                    </a:p>
                  </a:txBody>
                  <a:tcPr marL="5305" marR="5305" marT="5305" marB="0"/>
                </a:tc>
                <a:tc>
                  <a:txBody>
                    <a:bodyPr/>
                    <a:lstStyle/>
                    <a:p>
                      <a:pPr algn="ctr" rtl="0" fontAlgn="t"/>
                      <a:r>
                        <a:rPr lang="tr-TR" sz="1000" u="none" strike="noStrike"/>
                        <a:t>2024</a:t>
                      </a:r>
                      <a:endParaRPr lang="tr-TR" sz="1000" b="1" i="0" u="none" strike="noStrike">
                        <a:solidFill>
                          <a:srgbClr val="000000"/>
                        </a:solidFill>
                        <a:latin typeface="Times New Roman"/>
                      </a:endParaRPr>
                    </a:p>
                  </a:txBody>
                  <a:tcPr marL="5305" marR="5305" marT="5305" marB="0"/>
                </a:tc>
                <a:tc>
                  <a:txBody>
                    <a:bodyPr/>
                    <a:lstStyle/>
                    <a:p>
                      <a:pPr algn="ctr" rtl="0" fontAlgn="t"/>
                      <a:r>
                        <a:rPr lang="tr-TR" sz="1000" u="none" strike="noStrike"/>
                        <a:t>2025</a:t>
                      </a:r>
                      <a:endParaRPr lang="tr-TR" sz="1000" b="1" i="0" u="none" strike="noStrike">
                        <a:solidFill>
                          <a:srgbClr val="000000"/>
                        </a:solidFill>
                        <a:latin typeface="Times New Roman"/>
                      </a:endParaRPr>
                    </a:p>
                  </a:txBody>
                  <a:tcPr marL="5305" marR="5305" marT="5305" marB="0"/>
                </a:tc>
                <a:tc>
                  <a:txBody>
                    <a:bodyPr/>
                    <a:lstStyle/>
                    <a:p>
                      <a:pPr algn="ctr" rtl="0" fontAlgn="t"/>
                      <a:r>
                        <a:rPr lang="tr-TR" sz="1000" u="none" strike="noStrike"/>
                        <a:t>2026</a:t>
                      </a:r>
                      <a:endParaRPr lang="tr-TR" sz="1000" b="1" i="0" u="none" strike="noStrike">
                        <a:solidFill>
                          <a:srgbClr val="000000"/>
                        </a:solidFill>
                        <a:latin typeface="Times New Roman"/>
                      </a:endParaRPr>
                    </a:p>
                  </a:txBody>
                  <a:tcPr marL="5305" marR="5305" marT="5305" marB="0"/>
                </a:tc>
                <a:tc>
                  <a:txBody>
                    <a:bodyPr/>
                    <a:lstStyle/>
                    <a:p>
                      <a:pPr algn="ctr" rtl="0" fontAlgn="t"/>
                      <a:r>
                        <a:rPr lang="tr-TR" sz="1000" u="none" strike="noStrike"/>
                        <a:t>2027</a:t>
                      </a:r>
                      <a:endParaRPr lang="tr-TR" sz="1000" b="1" i="0" u="none" strike="noStrike">
                        <a:solidFill>
                          <a:srgbClr val="000000"/>
                        </a:solidFill>
                        <a:latin typeface="Times New Roman"/>
                      </a:endParaRPr>
                    </a:p>
                  </a:txBody>
                  <a:tcPr marL="5305" marR="5305" marT="5305" marB="0"/>
                </a:tc>
                <a:tc>
                  <a:txBody>
                    <a:bodyPr/>
                    <a:lstStyle/>
                    <a:p>
                      <a:pPr algn="ctr" rtl="0" fontAlgn="t"/>
                      <a:r>
                        <a:rPr lang="tr-TR" sz="800" u="none" strike="noStrike"/>
                        <a:t>2028</a:t>
                      </a:r>
                      <a:endParaRPr lang="tr-TR" sz="800" b="1" i="0" u="none" strike="noStrike">
                        <a:solidFill>
                          <a:srgbClr val="000000"/>
                        </a:solidFill>
                        <a:latin typeface="Times New Roman"/>
                      </a:endParaRPr>
                    </a:p>
                  </a:txBody>
                  <a:tcPr marL="5305" marR="5305" marT="5305" marB="0"/>
                </a:tc>
              </a:tr>
              <a:tr h="343055">
                <a:tc gridSpan="3">
                  <a:txBody>
                    <a:bodyPr/>
                    <a:lstStyle/>
                    <a:p>
                      <a:pPr algn="l" rtl="0" fontAlgn="auto"/>
                      <a:r>
                        <a:rPr lang="tr-TR" sz="1000" u="none" strike="noStrike" dirty="0" smtClean="0"/>
                        <a:t>PG3.5.1</a:t>
                      </a:r>
                      <a:r>
                        <a:rPr lang="tr-TR" sz="1000" kern="1200" dirty="0" smtClean="0">
                          <a:solidFill>
                            <a:schemeClr val="dk1"/>
                          </a:solidFill>
                          <a:effectLst/>
                          <a:latin typeface="+mn-lt"/>
                          <a:ea typeface="+mn-ea"/>
                          <a:cs typeface="+mn-cs"/>
                        </a:rPr>
                        <a:t>Elektrik üretim miktarı (</a:t>
                      </a:r>
                      <a:r>
                        <a:rPr lang="tr-TR" sz="1000" kern="1200" dirty="0" err="1" smtClean="0">
                          <a:solidFill>
                            <a:schemeClr val="dk1"/>
                          </a:solidFill>
                          <a:effectLst/>
                          <a:latin typeface="+mn-lt"/>
                          <a:ea typeface="+mn-ea"/>
                          <a:cs typeface="+mn-cs"/>
                        </a:rPr>
                        <a:t>kw</a:t>
                      </a:r>
                      <a:r>
                        <a:rPr lang="tr-TR" sz="1000" kern="1200" dirty="0" smtClean="0">
                          <a:solidFill>
                            <a:schemeClr val="dk1"/>
                          </a:solidFill>
                          <a:effectLst/>
                          <a:latin typeface="+mn-lt"/>
                          <a:ea typeface="+mn-ea"/>
                          <a:cs typeface="+mn-cs"/>
                        </a:rPr>
                        <a:t>)</a:t>
                      </a:r>
                      <a:endParaRPr lang="tr-TR" sz="1000" b="1" i="0" u="none" strike="noStrike" dirty="0">
                        <a:solidFill>
                          <a:srgbClr val="000000"/>
                        </a:solidFill>
                        <a:latin typeface="Times New Roman"/>
                      </a:endParaRPr>
                    </a:p>
                  </a:txBody>
                  <a:tcPr marL="5305" marR="5305" marT="5305" marB="0" anchor="b"/>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30</a:t>
                      </a:r>
                      <a:endParaRPr lang="tr-TR" sz="1000" b="1" i="0" u="none" strike="noStrike" dirty="0">
                        <a:solidFill>
                          <a:srgbClr val="000000"/>
                        </a:solidFill>
                        <a:latin typeface="Times New Roman"/>
                      </a:endParaRPr>
                    </a:p>
                  </a:txBody>
                  <a:tcPr marL="5305" marR="5305" marT="5305" marB="0" anchor="ctr"/>
                </a:tc>
                <a:tc>
                  <a:txBody>
                    <a:bodyPr/>
                    <a:lstStyle/>
                    <a:p>
                      <a:pPr algn="ctr">
                        <a:lnSpc>
                          <a:spcPct val="125000"/>
                        </a:lnSpc>
                        <a:spcAft>
                          <a:spcPts val="0"/>
                        </a:spcAft>
                      </a:pPr>
                      <a:r>
                        <a:rPr lang="tr-TR" sz="1100">
                          <a:effectLst/>
                          <a:latin typeface="Cambria"/>
                          <a:ea typeface="Times New Roman"/>
                          <a:cs typeface="Times New Roman"/>
                        </a:rPr>
                        <a:t>55.446</a:t>
                      </a:r>
                      <a:endParaRPr lang="tr-TR" sz="1200">
                        <a:effectLst/>
                        <a:latin typeface="Book Antiqua"/>
                        <a:ea typeface="Times New Roman"/>
                        <a:cs typeface="Times New Roman"/>
                      </a:endParaRPr>
                    </a:p>
                    <a:p>
                      <a:pPr algn="ctr">
                        <a:lnSpc>
                          <a:spcPct val="125000"/>
                        </a:lnSpc>
                        <a:spcAft>
                          <a:spcPts val="0"/>
                        </a:spcAft>
                      </a:pPr>
                      <a:r>
                        <a:rPr lang="tr-TR" sz="1100">
                          <a:effectLst/>
                          <a:latin typeface="Cambria"/>
                          <a:ea typeface="Times New Roman"/>
                          <a:cs typeface="Times New Roman"/>
                        </a:rPr>
                        <a:t> kw</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65.450kw</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73.000kw</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77.500 kw</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82.750 kw</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85.000 kw</a:t>
                      </a:r>
                      <a:endParaRPr lang="tr-TR" sz="1200">
                        <a:effectLst/>
                        <a:latin typeface="Book Antiqua"/>
                        <a:ea typeface="Times New Roman"/>
                        <a:cs typeface="Times New Roman"/>
                      </a:endParaRPr>
                    </a:p>
                  </a:txBody>
                  <a:tcPr marL="68580" marR="68580" marT="0" marB="0" anchor="ctr"/>
                </a:tc>
              </a:tr>
              <a:tr h="457406">
                <a:tc gridSpan="3">
                  <a:txBody>
                    <a:bodyPr/>
                    <a:lstStyle/>
                    <a:p>
                      <a:pPr algn="l" rtl="0" fontAlgn="auto"/>
                      <a:r>
                        <a:rPr lang="tr-TR" sz="1000" u="none" strike="noStrike" dirty="0" smtClean="0"/>
                        <a:t>PG3.5.2 </a:t>
                      </a:r>
                      <a:r>
                        <a:rPr lang="tr-TR" sz="1000" kern="1200" dirty="0" smtClean="0">
                          <a:solidFill>
                            <a:schemeClr val="dk1"/>
                          </a:solidFill>
                          <a:effectLst/>
                          <a:latin typeface="+mn-lt"/>
                          <a:ea typeface="+mn-ea"/>
                          <a:cs typeface="+mn-cs"/>
                        </a:rPr>
                        <a:t>Su tüketim miktarı (m3)</a:t>
                      </a:r>
                      <a:endParaRPr lang="tr-TR" sz="1000" b="1" i="0" u="none" strike="noStrike" dirty="0">
                        <a:solidFill>
                          <a:srgbClr val="000000"/>
                        </a:solidFill>
                        <a:latin typeface="Times New Roman"/>
                      </a:endParaRPr>
                    </a:p>
                  </a:txBody>
                  <a:tcPr marL="5305" marR="5305" marT="5305" marB="0" anchor="b"/>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5305" marR="5305" marT="5305" marB="0" anchor="ctr"/>
                </a:tc>
                <a:tc>
                  <a:txBody>
                    <a:bodyPr/>
                    <a:lstStyle/>
                    <a:p>
                      <a:pPr algn="ctr">
                        <a:lnSpc>
                          <a:spcPct val="125000"/>
                        </a:lnSpc>
                        <a:spcAft>
                          <a:spcPts val="0"/>
                        </a:spcAft>
                      </a:pPr>
                      <a:r>
                        <a:rPr lang="tr-TR" sz="1100">
                          <a:effectLst/>
                          <a:latin typeface="Cambria"/>
                          <a:ea typeface="Times New Roman"/>
                          <a:cs typeface="Times New Roman"/>
                        </a:rPr>
                        <a:t>13.000</a:t>
                      </a:r>
                      <a:endParaRPr lang="tr-TR" sz="1200">
                        <a:effectLst/>
                        <a:latin typeface="Book Antiqua"/>
                        <a:ea typeface="Times New Roman"/>
                        <a:cs typeface="Times New Roman"/>
                      </a:endParaRPr>
                    </a:p>
                    <a:p>
                      <a:pPr algn="ctr">
                        <a:lnSpc>
                          <a:spcPct val="125000"/>
                        </a:lnSpc>
                        <a:spcAft>
                          <a:spcPts val="0"/>
                        </a:spcAft>
                      </a:pPr>
                      <a:r>
                        <a:rPr lang="tr-TR" sz="1100">
                          <a:effectLst/>
                          <a:latin typeface="Cambria"/>
                          <a:ea typeface="Times New Roman"/>
                          <a:cs typeface="Times New Roman"/>
                        </a:rPr>
                        <a:t>m3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15.000m3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18000m3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20000m3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20000m3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20000m3</a:t>
                      </a:r>
                      <a:endParaRPr lang="tr-TR" sz="1200">
                        <a:effectLst/>
                        <a:latin typeface="Book Antiqua"/>
                        <a:ea typeface="Times New Roman"/>
                        <a:cs typeface="Times New Roman"/>
                      </a:endParaRPr>
                    </a:p>
                  </a:txBody>
                  <a:tcPr marL="68580" marR="68580" marT="0" marB="0" anchor="ctr"/>
                </a:tc>
              </a:tr>
              <a:tr h="340141">
                <a:tc gridSpan="3">
                  <a:txBody>
                    <a:bodyPr/>
                    <a:lstStyle/>
                    <a:p>
                      <a:pPr algn="l" rtl="0" fontAlgn="auto"/>
                      <a:r>
                        <a:rPr lang="tr-TR" sz="1000" u="none" strike="noStrike" dirty="0" smtClean="0"/>
                        <a:t>PG3.5.3 </a:t>
                      </a:r>
                      <a:r>
                        <a:rPr lang="tr-TR" sz="1000" kern="1200" dirty="0" smtClean="0">
                          <a:solidFill>
                            <a:schemeClr val="dk1"/>
                          </a:solidFill>
                          <a:effectLst/>
                          <a:latin typeface="+mn-lt"/>
                          <a:ea typeface="+mn-ea"/>
                          <a:cs typeface="+mn-cs"/>
                        </a:rPr>
                        <a:t>Doğalgaz/akaryakıt/kömür tüketim miktarı (m3/</a:t>
                      </a:r>
                      <a:r>
                        <a:rPr lang="tr-TR" sz="1000" kern="1200" dirty="0" err="1" smtClean="0">
                          <a:solidFill>
                            <a:schemeClr val="dk1"/>
                          </a:solidFill>
                          <a:effectLst/>
                          <a:latin typeface="+mn-lt"/>
                          <a:ea typeface="+mn-ea"/>
                          <a:cs typeface="+mn-cs"/>
                        </a:rPr>
                        <a:t>lt</a:t>
                      </a:r>
                      <a:r>
                        <a:rPr lang="tr-TR" sz="1000" kern="1200" dirty="0" smtClean="0">
                          <a:solidFill>
                            <a:schemeClr val="dk1"/>
                          </a:solidFill>
                          <a:effectLst/>
                          <a:latin typeface="+mn-lt"/>
                          <a:ea typeface="+mn-ea"/>
                          <a:cs typeface="+mn-cs"/>
                        </a:rPr>
                        <a:t>/kg)</a:t>
                      </a:r>
                      <a:endParaRPr lang="tr-TR" sz="1000" b="1" i="0" u="none" strike="noStrike" dirty="0">
                        <a:solidFill>
                          <a:srgbClr val="000000"/>
                        </a:solidFill>
                        <a:latin typeface="Times New Roman"/>
                      </a:endParaRPr>
                    </a:p>
                  </a:txBody>
                  <a:tcPr marL="5305" marR="5305" marT="5305" marB="0" anchor="b"/>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30</a:t>
                      </a:r>
                      <a:endParaRPr lang="tr-TR" sz="1000" b="1" i="0" u="none" strike="noStrike" dirty="0">
                        <a:solidFill>
                          <a:srgbClr val="000000"/>
                        </a:solidFill>
                        <a:latin typeface="Times New Roman"/>
                      </a:endParaRPr>
                    </a:p>
                  </a:txBody>
                  <a:tcPr marL="5305" marR="5305" marT="5305" marB="0" anchor="ctr"/>
                </a:tc>
                <a:tc>
                  <a:txBody>
                    <a:bodyPr/>
                    <a:lstStyle/>
                    <a:p>
                      <a:pPr algn="ctr">
                        <a:lnSpc>
                          <a:spcPct val="125000"/>
                        </a:lnSpc>
                        <a:spcAft>
                          <a:spcPts val="0"/>
                        </a:spcAft>
                      </a:pPr>
                      <a:r>
                        <a:rPr lang="tr-TR" sz="1100">
                          <a:effectLst/>
                          <a:latin typeface="Cambria"/>
                          <a:ea typeface="Times New Roman"/>
                          <a:cs typeface="Times New Roman"/>
                        </a:rPr>
                        <a:t>300000kg</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280000kg</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250000kg</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200000kg</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200000kg</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200000kg</a:t>
                      </a:r>
                      <a:endParaRPr lang="tr-TR" sz="1200">
                        <a:effectLst/>
                        <a:latin typeface="Book Antiqua"/>
                        <a:ea typeface="Times New Roman"/>
                        <a:cs typeface="Times New Roman"/>
                      </a:endParaRPr>
                    </a:p>
                  </a:txBody>
                  <a:tcPr marL="68580" marR="68580" marT="0" marB="0" anchor="ctr"/>
                </a:tc>
              </a:tr>
              <a:tr h="315879">
                <a:tc gridSpan="3">
                  <a:txBody>
                    <a:bodyPr/>
                    <a:lstStyle/>
                    <a:p>
                      <a:pPr algn="l" rtl="0" fontAlgn="auto"/>
                      <a:r>
                        <a:rPr lang="tr-TR" sz="1000" u="none" strike="noStrike" dirty="0" smtClean="0"/>
                        <a:t>PG3.5.4</a:t>
                      </a:r>
                      <a:r>
                        <a:rPr lang="tr-TR" sz="1000" kern="1200" dirty="0" smtClean="0">
                          <a:solidFill>
                            <a:schemeClr val="dk1"/>
                          </a:solidFill>
                          <a:effectLst/>
                          <a:latin typeface="+mn-lt"/>
                          <a:ea typeface="+mn-ea"/>
                          <a:cs typeface="+mn-cs"/>
                        </a:rPr>
                        <a:t>Temiz ve sürdürülebilir enerji kaynaklarından sağlanan enerji miktarı (</a:t>
                      </a:r>
                      <a:r>
                        <a:rPr lang="tr-TR" sz="1000" kern="1200" dirty="0" err="1" smtClean="0">
                          <a:solidFill>
                            <a:schemeClr val="dk1"/>
                          </a:solidFill>
                          <a:effectLst/>
                          <a:latin typeface="+mn-lt"/>
                          <a:ea typeface="+mn-ea"/>
                          <a:cs typeface="+mn-cs"/>
                        </a:rPr>
                        <a:t>kw</a:t>
                      </a:r>
                      <a:r>
                        <a:rPr lang="tr-TR" sz="1000" kern="1200" dirty="0" smtClean="0">
                          <a:solidFill>
                            <a:schemeClr val="dk1"/>
                          </a:solidFill>
                          <a:effectLst/>
                          <a:latin typeface="+mn-lt"/>
                          <a:ea typeface="+mn-ea"/>
                          <a:cs typeface="+mn-cs"/>
                        </a:rPr>
                        <a:t>)</a:t>
                      </a:r>
                      <a:endParaRPr lang="tr-TR" sz="1000" b="1" i="0" u="none" strike="noStrike" dirty="0">
                        <a:solidFill>
                          <a:srgbClr val="000000"/>
                        </a:solidFill>
                        <a:latin typeface="Times New Roman"/>
                      </a:endParaRPr>
                    </a:p>
                  </a:txBody>
                  <a:tcPr marL="5305" marR="5305" marT="5305" marB="0" anchor="b"/>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5305" marR="5305" marT="5305"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a:effectLst/>
                          <a:latin typeface="Cambria"/>
                          <a:ea typeface="Times New Roman"/>
                          <a:cs typeface="Times New Roman"/>
                        </a:rPr>
                        <a:t>-</a:t>
                      </a:r>
                      <a:endParaRPr lang="tr-TR" sz="1200" dirty="0">
                        <a:effectLst/>
                        <a:latin typeface="Book Antiqua"/>
                        <a:ea typeface="Times New Roman"/>
                        <a:cs typeface="Times New Roman"/>
                      </a:endParaRPr>
                    </a:p>
                  </a:txBody>
                  <a:tcPr marL="68580" marR="68580" marT="0" marB="0" anchor="ctr"/>
                </a:tc>
              </a:tr>
              <a:tr h="369961">
                <a:tc rowSpan="5">
                  <a:txBody>
                    <a:bodyPr/>
                    <a:lstStyle/>
                    <a:p>
                      <a:pPr algn="ctr" rtl="0" fontAlgn="ctr"/>
                      <a:r>
                        <a:rPr lang="tr-TR" sz="800" u="none" strike="noStrike" dirty="0"/>
                        <a:t>Stratejiler  </a:t>
                      </a:r>
                      <a:endParaRPr lang="tr-TR" sz="800" b="1" i="0" u="none" strike="noStrike" dirty="0">
                        <a:solidFill>
                          <a:srgbClr val="000000"/>
                        </a:solidFill>
                        <a:latin typeface="Times New Roman"/>
                      </a:endParaRPr>
                    </a:p>
                  </a:txBody>
                  <a:tcPr marL="5305" marR="5305" marT="5305" marB="0" anchor="ctr"/>
                </a:tc>
                <a:tc gridSpan="2">
                  <a:txBody>
                    <a:bodyPr/>
                    <a:lstStyle/>
                    <a:p>
                      <a:pPr algn="ctr" rtl="0" fontAlgn="t"/>
                      <a:r>
                        <a:rPr lang="tr-TR" sz="1000" u="none" strike="noStrike"/>
                        <a:t>S.1.1.1</a:t>
                      </a:r>
                      <a:endParaRPr lang="tr-TR" sz="1000" b="1" i="0" u="none" strike="noStrike">
                        <a:solidFill>
                          <a:srgbClr val="000000"/>
                        </a:solidFill>
                        <a:latin typeface="Times New Roman"/>
                      </a:endParaRPr>
                    </a:p>
                  </a:txBody>
                  <a:tcPr marL="5305" marR="5305" marT="5305" marB="0"/>
                </a:tc>
                <a:tc hMerge="1">
                  <a:txBody>
                    <a:bodyPr/>
                    <a:lstStyle/>
                    <a:p>
                      <a:endParaRPr lang="tr-TR"/>
                    </a:p>
                  </a:txBody>
                  <a:tcPr/>
                </a:tc>
                <a:tc gridSpan="7">
                  <a:txBody>
                    <a:bodyPr/>
                    <a:lstStyle/>
                    <a:p>
                      <a:r>
                        <a:rPr lang="tr-TR" sz="1000" kern="1200" dirty="0" smtClean="0">
                          <a:solidFill>
                            <a:schemeClr val="dk1"/>
                          </a:solidFill>
                          <a:effectLst/>
                          <a:latin typeface="+mn-lt"/>
                          <a:ea typeface="+mn-ea"/>
                          <a:cs typeface="+mn-cs"/>
                        </a:rPr>
                        <a:t>Okul elektrik, su ve yakıt tüketimi miktar ve tutar olarak izlenerek tüketimi artıran unsurlar araştırılacak ve verimliliği artıracak tedbirler alınacaktır.</a:t>
                      </a:r>
                      <a:endParaRPr lang="tr-TR" sz="1000" kern="1200" dirty="0">
                        <a:solidFill>
                          <a:schemeClr val="dk1"/>
                        </a:solidFill>
                        <a:effectLst/>
                        <a:latin typeface="+mn-lt"/>
                        <a:ea typeface="+mn-ea"/>
                        <a:cs typeface="+mn-cs"/>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3415">
                <a:tc vMerge="1">
                  <a:txBody>
                    <a:bodyPr/>
                    <a:lstStyle/>
                    <a:p>
                      <a:endParaRPr lang="tr-TR"/>
                    </a:p>
                  </a:txBody>
                  <a:tcPr/>
                </a:tc>
                <a:tc gridSpan="2">
                  <a:txBody>
                    <a:bodyPr/>
                    <a:lstStyle/>
                    <a:p>
                      <a:pPr algn="ctr" rtl="0" fontAlgn="t"/>
                      <a:r>
                        <a:rPr lang="tr-TR" sz="1000" u="none" strike="noStrike"/>
                        <a:t>S.1.1.2</a:t>
                      </a:r>
                      <a:endParaRPr lang="tr-TR" sz="1000" b="1" i="0" u="none" strike="noStrike">
                        <a:solidFill>
                          <a:srgbClr val="000000"/>
                        </a:solidFill>
                        <a:latin typeface="Times New Roman"/>
                      </a:endParaRPr>
                    </a:p>
                  </a:txBody>
                  <a:tcPr marL="5305" marR="5305" marT="5305" marB="0"/>
                </a:tc>
                <a:tc hMerge="1">
                  <a:txBody>
                    <a:bodyPr/>
                    <a:lstStyle/>
                    <a:p>
                      <a:endParaRPr lang="tr-TR"/>
                    </a:p>
                  </a:txBody>
                  <a:tcPr/>
                </a:tc>
                <a:tc gridSpan="7">
                  <a:txBody>
                    <a:bodyPr/>
                    <a:lstStyle/>
                    <a:p>
                      <a:r>
                        <a:rPr lang="tr-TR" sz="1000" kern="1200" dirty="0" smtClean="0">
                          <a:solidFill>
                            <a:schemeClr val="dk1"/>
                          </a:solidFill>
                          <a:effectLst/>
                          <a:latin typeface="+mn-lt"/>
                          <a:ea typeface="+mn-ea"/>
                          <a:cs typeface="+mn-cs"/>
                        </a:rPr>
                        <a:t>Tasarruf tedbirleri kapsamında enerji verimliliği ile ilgili farkındalık çalışmaları yapılacaklardır.</a:t>
                      </a:r>
                      <a:endParaRPr lang="tr-TR" sz="1000" kern="1200" dirty="0">
                        <a:solidFill>
                          <a:schemeClr val="dk1"/>
                        </a:solidFill>
                        <a:effectLst/>
                        <a:latin typeface="+mn-lt"/>
                        <a:ea typeface="+mn-ea"/>
                        <a:cs typeface="+mn-cs"/>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3415">
                <a:tc vMerge="1">
                  <a:txBody>
                    <a:bodyPr/>
                    <a:lstStyle/>
                    <a:p>
                      <a:endParaRPr lang="tr-TR"/>
                    </a:p>
                  </a:txBody>
                  <a:tcPr/>
                </a:tc>
                <a:tc gridSpan="2">
                  <a:txBody>
                    <a:bodyPr/>
                    <a:lstStyle/>
                    <a:p>
                      <a:pPr algn="ctr" rtl="0" fontAlgn="t"/>
                      <a:r>
                        <a:rPr lang="tr-TR" sz="1000" u="none" strike="noStrike"/>
                        <a:t>S.1.1.3</a:t>
                      </a:r>
                      <a:endParaRPr lang="tr-TR" sz="1000" b="1" i="0" u="none" strike="noStrike">
                        <a:solidFill>
                          <a:srgbClr val="000000"/>
                        </a:solidFill>
                        <a:latin typeface="Times New Roman"/>
                      </a:endParaRPr>
                    </a:p>
                  </a:txBody>
                  <a:tcPr marL="5305" marR="5305" marT="5305" marB="0"/>
                </a:tc>
                <a:tc hMerge="1">
                  <a:txBody>
                    <a:bodyPr/>
                    <a:lstStyle/>
                    <a:p>
                      <a:endParaRPr lang="tr-TR"/>
                    </a:p>
                  </a:txBody>
                  <a:tcPr/>
                </a:tc>
                <a:tc gridSpan="7">
                  <a:txBody>
                    <a:bodyPr/>
                    <a:lstStyle/>
                    <a:p>
                      <a:r>
                        <a:rPr lang="tr-TR" sz="1000" kern="1200" dirty="0" smtClean="0">
                          <a:solidFill>
                            <a:schemeClr val="dk1"/>
                          </a:solidFill>
                          <a:effectLst/>
                          <a:latin typeface="+mn-lt"/>
                          <a:ea typeface="+mn-ea"/>
                          <a:cs typeface="+mn-cs"/>
                        </a:rPr>
                        <a:t>Enerji tasarrufunun sağlanması için atölye ve laboratuvarlarda tedbir alınmasına yönelik çalışmalar yapılacaktır.</a:t>
                      </a:r>
                      <a:endParaRPr lang="tr-TR" sz="1000" kern="1200" dirty="0">
                        <a:solidFill>
                          <a:schemeClr val="dk1"/>
                        </a:solidFill>
                        <a:effectLst/>
                        <a:latin typeface="+mn-lt"/>
                        <a:ea typeface="+mn-ea"/>
                        <a:cs typeface="+mn-cs"/>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3415">
                <a:tc vMerge="1">
                  <a:txBody>
                    <a:bodyPr/>
                    <a:lstStyle/>
                    <a:p>
                      <a:pPr algn="ctr" rtl="0" fontAlgn="ctr"/>
                      <a:endParaRPr lang="tr-TR" sz="800" b="1" i="0" u="none" strike="noStrike" dirty="0">
                        <a:solidFill>
                          <a:srgbClr val="000000"/>
                        </a:solidFill>
                        <a:latin typeface="Times New Roman"/>
                      </a:endParaRPr>
                    </a:p>
                  </a:txBody>
                  <a:tcPr marL="5305" marR="5305" marT="5305" marB="0" anchor="ctr"/>
                </a:tc>
                <a:tc gridSpan="2">
                  <a:txBody>
                    <a:bodyPr/>
                    <a:lstStyle/>
                    <a:p>
                      <a:pPr algn="ctr" rtl="0" fontAlgn="t"/>
                      <a:r>
                        <a:rPr lang="tr-TR" sz="1000" b="0" i="0" u="none" strike="noStrike" dirty="0" smtClean="0">
                          <a:solidFill>
                            <a:srgbClr val="000000"/>
                          </a:solidFill>
                          <a:latin typeface="Times New Roman"/>
                        </a:rPr>
                        <a:t>S.1.1.4</a:t>
                      </a:r>
                      <a:endParaRPr lang="tr-TR" sz="1000" b="0" i="0" u="none" strike="noStrike" dirty="0">
                        <a:solidFill>
                          <a:srgbClr val="000000"/>
                        </a:solidFill>
                        <a:latin typeface="Times New Roman"/>
                      </a:endParaRPr>
                    </a:p>
                  </a:txBody>
                  <a:tcPr marL="5305" marR="5305" marT="5305" marB="0"/>
                </a:tc>
                <a:tc hMerge="1">
                  <a:txBody>
                    <a:bodyPr/>
                    <a:lstStyle/>
                    <a:p>
                      <a:endParaRPr lang="tr-TR"/>
                    </a:p>
                  </a:txBody>
                  <a:tcPr/>
                </a:tc>
                <a:tc gridSpan="7">
                  <a:txBody>
                    <a:bodyPr/>
                    <a:lstStyle/>
                    <a:p>
                      <a:r>
                        <a:rPr lang="tr-TR" sz="1000" b="0" kern="1200" dirty="0" smtClean="0">
                          <a:solidFill>
                            <a:schemeClr val="dk1"/>
                          </a:solidFill>
                          <a:effectLst/>
                          <a:latin typeface="+mn-lt"/>
                          <a:ea typeface="+mn-ea"/>
                          <a:cs typeface="+mn-cs"/>
                        </a:rPr>
                        <a:t>Enerji tasarrufuna yönelik proje geliştirilecektir.</a:t>
                      </a:r>
                      <a:endParaRPr lang="tr-TR" sz="1000" b="0" kern="1200" dirty="0">
                        <a:solidFill>
                          <a:schemeClr val="dk1"/>
                        </a:solidFill>
                        <a:effectLst/>
                        <a:latin typeface="+mn-lt"/>
                        <a:ea typeface="+mn-ea"/>
                        <a:cs typeface="+mn-cs"/>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3415">
                <a:tc vMerge="1">
                  <a:txBody>
                    <a:bodyPr/>
                    <a:lstStyle/>
                    <a:p>
                      <a:pPr algn="ctr" rtl="0" fontAlgn="ctr"/>
                      <a:endParaRPr lang="tr-TR" sz="800" b="1" i="0" u="none" strike="noStrike" dirty="0">
                        <a:solidFill>
                          <a:srgbClr val="000000"/>
                        </a:solidFill>
                        <a:latin typeface="Times New Roman"/>
                      </a:endParaRPr>
                    </a:p>
                  </a:txBody>
                  <a:tcPr marL="5305" marR="5305" marT="5305" marB="0" anchor="ctr"/>
                </a:tc>
                <a:tc gridSpan="2">
                  <a:txBody>
                    <a:bodyPr/>
                    <a:lstStyle/>
                    <a:p>
                      <a:pPr algn="ctr" rtl="0" fontAlgn="t"/>
                      <a:r>
                        <a:rPr lang="tr-TR" sz="1000" b="0" i="0" u="none" strike="noStrike" dirty="0" smtClean="0">
                          <a:solidFill>
                            <a:srgbClr val="000000"/>
                          </a:solidFill>
                          <a:latin typeface="Times New Roman"/>
                        </a:rPr>
                        <a:t>S.1.1.5</a:t>
                      </a:r>
                      <a:endParaRPr lang="tr-TR" sz="1000" b="0" i="0" u="none" strike="noStrike" dirty="0">
                        <a:solidFill>
                          <a:srgbClr val="000000"/>
                        </a:solidFill>
                        <a:latin typeface="Times New Roman"/>
                      </a:endParaRPr>
                    </a:p>
                  </a:txBody>
                  <a:tcPr marL="5305" marR="5305" marT="5305" marB="0"/>
                </a:tc>
                <a:tc hMerge="1">
                  <a:txBody>
                    <a:bodyPr/>
                    <a:lstStyle/>
                    <a:p>
                      <a:endParaRPr lang="tr-TR"/>
                    </a:p>
                  </a:txBody>
                  <a:tcPr/>
                </a:tc>
                <a:tc gridSpan="7">
                  <a:txBody>
                    <a:bodyPr/>
                    <a:lstStyle/>
                    <a:p>
                      <a:r>
                        <a:rPr lang="tr-TR" sz="1000" b="0" kern="1200" dirty="0" smtClean="0">
                          <a:solidFill>
                            <a:schemeClr val="dk1"/>
                          </a:solidFill>
                          <a:effectLst/>
                          <a:latin typeface="+mn-lt"/>
                          <a:ea typeface="+mn-ea"/>
                          <a:cs typeface="+mn-cs"/>
                        </a:rPr>
                        <a:t>Temiz ve sürdürülebilir enerji kaynaklarından daha fazla yararlanmak için çalışmalar yapılacaktır.</a:t>
                      </a:r>
                      <a:endParaRPr lang="tr-TR" sz="1000" b="0" kern="1200" dirty="0">
                        <a:solidFill>
                          <a:schemeClr val="dk1"/>
                        </a:solidFill>
                        <a:effectLst/>
                        <a:latin typeface="+mn-lt"/>
                        <a:ea typeface="+mn-ea"/>
                        <a:cs typeface="+mn-cs"/>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1438">
                <a:tc gridSpan="3">
                  <a:txBody>
                    <a:bodyPr/>
                    <a:lstStyle/>
                    <a:p>
                      <a:pPr algn="l" rtl="0" fontAlgn="t"/>
                      <a:r>
                        <a:rPr lang="tr-TR" sz="1000" u="none" strike="noStrike" dirty="0"/>
                        <a:t>Riskler  </a:t>
                      </a:r>
                      <a:endParaRPr lang="tr-TR" sz="1000" b="1"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Olumsuz</a:t>
                      </a:r>
                      <a:r>
                        <a:rPr lang="tr-TR" sz="1000" u="none" strike="noStrike" baseline="0" dirty="0" smtClean="0"/>
                        <a:t> iklim koşulları</a:t>
                      </a:r>
                      <a:endParaRPr lang="tr-TR" sz="1000" b="0"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1438">
                <a:tc gridSpan="3">
                  <a:txBody>
                    <a:bodyPr/>
                    <a:lstStyle/>
                    <a:p>
                      <a:pPr algn="l" rtl="0" fontAlgn="t"/>
                      <a:r>
                        <a:rPr lang="tr-TR" sz="1000" u="none" strike="noStrike"/>
                        <a:t>Maliyet Tahmini  </a:t>
                      </a:r>
                      <a:endParaRPr lang="tr-TR" sz="1000" b="1" i="0" u="none" strike="noStrike">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gridSpan="7">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000" u="none" strike="noStrike" dirty="0"/>
                        <a:t> </a:t>
                      </a:r>
                      <a:r>
                        <a:rPr lang="tr-TR" sz="1000" b="1" u="none" strike="noStrike" dirty="0" smtClean="0"/>
                        <a:t>3.530.560,00</a:t>
                      </a:r>
                      <a:r>
                        <a:rPr lang="tr-TR" sz="1000" b="1" i="0" u="none" strike="noStrike" baseline="0" dirty="0" smtClean="0">
                          <a:solidFill>
                            <a:srgbClr val="000000"/>
                          </a:solidFill>
                          <a:latin typeface="Times New Roman"/>
                        </a:rPr>
                        <a:t> TL</a:t>
                      </a:r>
                      <a:endParaRPr lang="tr-TR" sz="1000" b="1" i="0" u="none" strike="noStrike" dirty="0" smtClean="0">
                        <a:solidFill>
                          <a:srgbClr val="000000"/>
                        </a:solidFill>
                        <a:latin typeface="+mn-lt"/>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1438">
                <a:tc gridSpan="3">
                  <a:txBody>
                    <a:bodyPr/>
                    <a:lstStyle/>
                    <a:p>
                      <a:pPr algn="l" rtl="0" fontAlgn="t"/>
                      <a:r>
                        <a:rPr lang="tr-TR" sz="1000" u="none" strike="noStrike" dirty="0"/>
                        <a:t>İhtiyaçlar  </a:t>
                      </a:r>
                      <a:endParaRPr lang="tr-TR" sz="1000" b="1"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gridSpan="7">
                  <a:txBody>
                    <a:bodyPr/>
                    <a:lstStyle/>
                    <a:p>
                      <a:pPr algn="l" rtl="0" fontAlgn="t"/>
                      <a:r>
                        <a:rPr lang="tr-TR" sz="1000" b="0" i="0" u="none" strike="noStrike" dirty="0" smtClean="0">
                          <a:solidFill>
                            <a:schemeClr val="dk1"/>
                          </a:solidFill>
                          <a:latin typeface="+mn-lt"/>
                        </a:rPr>
                        <a:t>Doğalgazın ilçemizde bulunmaması</a:t>
                      </a:r>
                      <a:endParaRPr lang="tr-TR" sz="1000" b="0" i="0" u="none" strike="noStrike" dirty="0">
                        <a:solidFill>
                          <a:srgbClr val="000000"/>
                        </a:solidFill>
                        <a:latin typeface="Times New Roman"/>
                      </a:endParaRPr>
                    </a:p>
                  </a:txBody>
                  <a:tcPr marL="5305" marR="5305" marT="530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xmlns="" val="18369222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714348" y="1571613"/>
            <a:ext cx="7929618" cy="1836360"/>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5400" b="1" i="0" u="none" strike="noStrike" normalizeH="0" baseline="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I</a:t>
            </a:r>
            <a:r>
              <a:rPr kumimoji="0" lang="tr-TR" sz="5400" b="1" i="0" u="none" strike="noStrike" normalizeH="0" baseline="0" dirty="0" smtClean="0" bmk="">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V. BÖLÜM</a:t>
            </a:r>
            <a:endParaRPr kumimoji="0" lang="tr-TR" sz="5400" b="1" i="0" u="none" strike="noStrike" normalizeH="0" baseline="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5400" b="1" i="0" u="none" strike="noStrike" normalizeH="0" baseline="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ial" pitchFamily="34" charset="0"/>
                <a:ea typeface="Calibri" pitchFamily="34" charset="0"/>
                <a:cs typeface="Times New Roman" pitchFamily="18" charset="0"/>
              </a:rPr>
              <a:t>MALİYETLENDİRME</a:t>
            </a:r>
            <a:endParaRPr kumimoji="0" lang="tr-TR" sz="5400" b="1" i="0" u="none" strike="noStrike" normalizeH="0" baseline="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2 Slayt Numarası Yer Tutucusu"/>
          <p:cNvSpPr>
            <a:spLocks noGrp="1"/>
          </p:cNvSpPr>
          <p:nvPr>
            <p:ph type="sldNum" sz="quarter" idx="12"/>
          </p:nvPr>
        </p:nvSpPr>
        <p:spPr/>
        <p:txBody>
          <a:bodyPr/>
          <a:lstStyle/>
          <a:p>
            <a:fld id="{70B8EFC6-9B92-4EC2-910F-8C8DAAC16B59}" type="slidenum">
              <a:rPr lang="tr-TR" smtClean="0"/>
              <a:pPr/>
              <a:t>102</a:t>
            </a:fld>
            <a:endParaRPr lang="tr-T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571868" y="142852"/>
            <a:ext cx="1994457" cy="369332"/>
          </a:xfrm>
          <a:prstGeom prst="rect">
            <a:avLst/>
          </a:prstGeom>
        </p:spPr>
        <p:txBody>
          <a:bodyPr wrap="none">
            <a:spAutoFit/>
          </a:bodyPr>
          <a:lstStyle/>
          <a:p>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MALİYETLENDİRNE</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14337" name="Rectangle 1"/>
          <p:cNvSpPr>
            <a:spLocks noChangeArrowheads="1"/>
          </p:cNvSpPr>
          <p:nvPr/>
        </p:nvSpPr>
        <p:spPr bwMode="auto">
          <a:xfrm>
            <a:off x="714348" y="857232"/>
            <a:ext cx="7786742" cy="4052351"/>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tr-TR" sz="1400" b="1"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ALİYETLENDİRME</a:t>
            </a:r>
            <a:endPar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indent="449263" algn="just" eaLnBrk="0" fontAlgn="base" hangingPunct="0">
              <a:spcBef>
                <a:spcPct val="0"/>
              </a:spcBef>
              <a:spcAft>
                <a:spcPct val="0"/>
              </a:spcAf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Hizan </a:t>
            </a:r>
            <a:r>
              <a:rPr lang="tr-TR" sz="1200" b="1" dirty="0" smtClean="0">
                <a:latin typeface="Times New Roman" pitchFamily="18" charset="0"/>
                <a:ea typeface="Times New Roman" pitchFamily="18" charset="0"/>
                <a:cs typeface="Times New Roman" pitchFamily="18" charset="0"/>
              </a:rPr>
              <a:t>Mesleki ve Teknik Anadolu </a:t>
            </a:r>
            <a:r>
              <a:rPr lang="tr-TR" sz="1200" dirty="0" smtClean="0">
                <a:latin typeface="Times New Roman" pitchFamily="18" charset="0"/>
                <a:ea typeface="Calibri" pitchFamily="34" charset="0"/>
                <a:cs typeface="Times New Roman" pitchFamily="18" charset="0"/>
              </a:rPr>
              <a:t>Lisesi</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Müdürlüğü 2024-2028 Stratejik Plan çalışmaları kapsamında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Maliyetlendirme</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çalışmaları yapılmıştır. Bu çalışmalar Müdürlüğümüzün sahip olduğu mali kaynakların amaç, hedef ve stratejilerin gerçekleştirilmesinde etkin ve gerçekçi bir şekilde kullanılmasını hedeflemektedir. Stratejik Planın başarısında plan-bütçe bağlantısı büyük önem taşımaktadır.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Müdürlüğümüz Stratejik Plan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Maliyetlendirme</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çalışmaları şu şekilde yapılmıştır: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Hedeflere ilişkin stratejiler durum analizi çalışmaları sonuçlarından hareketle birimlerin katılımlarıyla tespit edilmiştir,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Stratejilere ilişkin maliyetlerin bütçe dağılımları yapılmadan önce genel yönetim giderleri ayrılmıştır,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Müdürlüğümüze Bakanlık bütçesinden ayrılan pay ve diğer gelirler hesaplanmıştır,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Stratejilere ilişkin tahmini maliyetler belirlenmiştir,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Strateji maliyetlerinden hareketle hedef maliyetleri belirlenmiştir,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Hedef maliyetlerinden yola çıkılarak amaç maliyetleri belirlenmiş ve amaç maliyetlerinden de Stratejik Plan maliyeti belirlenmiştir.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indent="449263" algn="just" eaLnBrk="0" fontAlgn="base" hangingPunct="0">
              <a:spcBef>
                <a:spcPct val="0"/>
              </a:spcBef>
              <a:spcAft>
                <a:spcPct val="0"/>
              </a:spcAf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Genel bütçe, yıllık bütçe artışları ve eğilimleri dikkate alındığında </a:t>
            </a:r>
            <a:r>
              <a:rPr lang="tr-TR" sz="1200" dirty="0" smtClean="0">
                <a:latin typeface="Times New Roman" pitchFamily="18" charset="0"/>
                <a:ea typeface="Calibri" pitchFamily="34" charset="0"/>
                <a:cs typeface="Times New Roman" pitchFamily="18" charset="0"/>
              </a:rPr>
              <a:t>Hizan </a:t>
            </a:r>
            <a:r>
              <a:rPr lang="tr-TR" sz="1200" dirty="0" smtClean="0">
                <a:latin typeface="Times New Roman" pitchFamily="18" charset="0"/>
                <a:ea typeface="Calibri" pitchFamily="34" charset="0"/>
                <a:cs typeface="Times New Roman" pitchFamily="18" charset="0"/>
              </a:rPr>
              <a:t>MESLEKİ VE TEKNİK </a:t>
            </a:r>
            <a:r>
              <a:rPr lang="tr-TR" sz="1200" dirty="0" err="1" smtClean="0">
                <a:latin typeface="Times New Roman" pitchFamily="18" charset="0"/>
                <a:ea typeface="Calibri" pitchFamily="34" charset="0"/>
                <a:cs typeface="Times New Roman" pitchFamily="18" charset="0"/>
              </a:rPr>
              <a:t>ANADOLULisesi</a:t>
            </a:r>
            <a:r>
              <a:rPr lang="tr-TR" sz="1200" dirty="0" smtClean="0">
                <a:latin typeface="Times New Roman" pitchFamily="18" charset="0"/>
                <a:ea typeface="Calibri" pitchFamily="34" charset="0"/>
                <a:cs typeface="Times New Roman" pitchFamily="18" charset="0"/>
              </a:rPr>
              <a:t> </a:t>
            </a:r>
            <a:r>
              <a:rPr lang="tr-TR" sz="1200" dirty="0" smtClean="0">
                <a:latin typeface="Times New Roman" pitchFamily="18" charset="0"/>
                <a:ea typeface="Calibri" pitchFamily="34" charset="0"/>
                <a:cs typeface="Times New Roman" pitchFamily="18" charset="0"/>
              </a:rPr>
              <a:t>Müdürlüğünün </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2024-2028 Stratejik Planı’nda yer alan amaçların  gerçekleştirilebilmesi için beş yıllık tahmini </a:t>
            </a:r>
            <a:r>
              <a:rPr lang="tr-TR" sz="1200" dirty="0" smtClean="0"/>
              <a:t>7.702.056,00</a:t>
            </a:r>
            <a:r>
              <a:rPr kumimoji="0" lang="tr-TR"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TL’lik kaynağa ihtiyaç duyulacağı düşünülmektedir.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indent="449263" algn="just" eaLnBrk="0" fontAlgn="base" hangingPunct="0">
              <a:spcBef>
                <a:spcPct val="0"/>
              </a:spcBef>
              <a:spcAft>
                <a:spcPct val="0"/>
              </a:spcAf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Müdürlüğümüz stratejik planında 3 Tematik Amaç, 12 Hedef, 47 Performans Göstergesi ve 67 Strateji bulunmaktadır. Söz konusu hedeflere ilişkin bütçe dağılımları 5 yıllık olarak alttaki tabloda belirtilmiştir. Tabloda beş yıllık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Maliyetlendirme</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sonucunda Müdürlüğümüz</a:t>
            </a:r>
            <a:r>
              <a:rPr lang="tr-TR" sz="1200" baseline="0" dirty="0" smtClean="0">
                <a:latin typeface="Times New Roman" pitchFamily="18" charset="0"/>
                <a:ea typeface="Calibri" pitchFamily="34" charset="0"/>
                <a:cs typeface="Times New Roman" pitchFamily="18" charset="0"/>
              </a:rPr>
              <a:t>ün</a:t>
            </a:r>
            <a:r>
              <a:rPr lang="tr-TR" sz="1200" dirty="0" smtClean="0">
                <a:latin typeface="Times New Roman" pitchFamily="18" charset="0"/>
                <a:ea typeface="Calibri" pitchFamily="34" charset="0"/>
                <a:cs typeface="Times New Roman" pitchFamily="18" charset="0"/>
              </a:rPr>
              <a:t> </a:t>
            </a:r>
            <a:r>
              <a:rPr lang="tr-TR" sz="1200" dirty="0" smtClean="0"/>
              <a:t>14.017.589,00</a:t>
            </a:r>
            <a:r>
              <a:rPr lang="tr-TR" sz="1200" dirty="0" smtClean="0">
                <a:solidFill>
                  <a:srgbClr val="000000"/>
                </a:solidFill>
                <a:latin typeface="Times New Roman" pitchFamily="18" charset="0"/>
                <a:ea typeface="Calibri" pitchFamily="34" charset="0"/>
                <a:cs typeface="Times New Roman" pitchFamily="18" charset="0"/>
              </a:rPr>
              <a:t> </a:t>
            </a:r>
            <a:r>
              <a:rPr lang="tr-TR" sz="1200" dirty="0" smtClean="0">
                <a:latin typeface="Times New Roman" pitchFamily="18" charset="0"/>
                <a:ea typeface="Calibri" pitchFamily="34" charset="0"/>
                <a:cs typeface="Times New Roman" pitchFamily="18" charset="0"/>
              </a:rPr>
              <a:t>TL’lik  </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harcama yapacağı düşünülmektedir. Plan dönemi amaç maliyetlerine ilişkin alttaki tabloda ayrıntılı bilgiye yer verilmiştir.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fld id="{70B8EFC6-9B92-4EC2-910F-8C8DAAC16B59}" type="slidenum">
              <a:rPr lang="tr-TR" smtClean="0"/>
              <a:pPr/>
              <a:t>103</a:t>
            </a:fld>
            <a:endParaRPr lang="tr-T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571868" y="142852"/>
            <a:ext cx="1994457" cy="369332"/>
          </a:xfrm>
          <a:prstGeom prst="rect">
            <a:avLst/>
          </a:prstGeom>
        </p:spPr>
        <p:txBody>
          <a:bodyPr wrap="none">
            <a:spAutoFit/>
          </a:bodyPr>
          <a:lstStyle/>
          <a:p>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MALİYETLENDİRNE</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6" name="5 Slayt Numarası Yer Tutucusu"/>
          <p:cNvSpPr>
            <a:spLocks noGrp="1"/>
          </p:cNvSpPr>
          <p:nvPr>
            <p:ph type="sldNum" sz="quarter" idx="12"/>
          </p:nvPr>
        </p:nvSpPr>
        <p:spPr/>
        <p:txBody>
          <a:bodyPr/>
          <a:lstStyle/>
          <a:p>
            <a:fld id="{70B8EFC6-9B92-4EC2-910F-8C8DAAC16B59}" type="slidenum">
              <a:rPr lang="tr-TR" smtClean="0"/>
              <a:pPr/>
              <a:t>104</a:t>
            </a:fld>
            <a:endParaRPr lang="tr-TR"/>
          </a:p>
        </p:txBody>
      </p:sp>
      <p:graphicFrame>
        <p:nvGraphicFramePr>
          <p:cNvPr id="8" name="7 Tablo"/>
          <p:cNvGraphicFramePr>
            <a:graphicFrameLocks noGrp="1"/>
          </p:cNvGraphicFramePr>
          <p:nvPr>
            <p:extLst>
              <p:ext uri="{D42A27DB-BD31-4B8C-83A1-F6EECF244321}">
                <p14:modId xmlns:p14="http://schemas.microsoft.com/office/powerpoint/2010/main" xmlns="" val="1818327252"/>
              </p:ext>
            </p:extLst>
          </p:nvPr>
        </p:nvGraphicFramePr>
        <p:xfrm>
          <a:off x="500034" y="571480"/>
          <a:ext cx="8072492" cy="5910576"/>
        </p:xfrm>
        <a:graphic>
          <a:graphicData uri="http://schemas.openxmlformats.org/drawingml/2006/table">
            <a:tbl>
              <a:tblPr>
                <a:tableStyleId>{22838BEF-8BB2-4498-84A7-C5851F593DF1}</a:tableStyleId>
              </a:tblPr>
              <a:tblGrid>
                <a:gridCol w="1196586"/>
                <a:gridCol w="1107288"/>
                <a:gridCol w="1089430"/>
                <a:gridCol w="1089430"/>
                <a:gridCol w="1173408"/>
                <a:gridCol w="1219764"/>
                <a:gridCol w="1196586"/>
              </a:tblGrid>
              <a:tr h="216000">
                <a:tc rowSpan="2">
                  <a:txBody>
                    <a:bodyPr/>
                    <a:lstStyle/>
                    <a:p>
                      <a:pPr algn="l" rtl="0" fontAlgn="ctr"/>
                      <a:r>
                        <a:rPr lang="tr-TR" sz="800" u="none" strike="noStrike" dirty="0"/>
                        <a:t>AMAÇ VE HEDEF NO </a:t>
                      </a:r>
                      <a:endParaRPr lang="tr-TR" sz="800" b="1" i="0" u="none" strike="noStrike" dirty="0">
                        <a:solidFill>
                          <a:srgbClr val="000000"/>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dirty="0"/>
                        <a:t>2024</a:t>
                      </a:r>
                      <a:endParaRPr lang="tr-TR" sz="800" b="1" i="0" u="none" strike="noStrike" dirty="0">
                        <a:solidFill>
                          <a:srgbClr val="000000"/>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dirty="0"/>
                        <a:t>2025</a:t>
                      </a:r>
                      <a:endParaRPr lang="tr-TR" sz="800" b="1" i="0" u="none" strike="noStrike" dirty="0">
                        <a:solidFill>
                          <a:srgbClr val="000000"/>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dirty="0"/>
                        <a:t>2026</a:t>
                      </a:r>
                      <a:endParaRPr lang="tr-TR" sz="800" b="1" i="0" u="none" strike="noStrike" dirty="0">
                        <a:solidFill>
                          <a:srgbClr val="000000"/>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dirty="0"/>
                        <a:t>2027</a:t>
                      </a:r>
                      <a:endParaRPr lang="tr-TR" sz="800" b="1" i="0" u="none" strike="noStrike" dirty="0">
                        <a:solidFill>
                          <a:srgbClr val="000000"/>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dirty="0"/>
                        <a:t>2028</a:t>
                      </a:r>
                      <a:endParaRPr lang="tr-TR" sz="800" b="1" i="0" u="none" strike="noStrike" dirty="0">
                        <a:solidFill>
                          <a:srgbClr val="000000"/>
                        </a:solidFill>
                        <a:latin typeface="Times New Roman"/>
                      </a:endParaRPr>
                    </a:p>
                  </a:txBody>
                  <a:tcPr marL="5724" marR="5724" marT="5724" marB="0" anchor="ctr">
                    <a:solidFill>
                      <a:srgbClr val="FFC000"/>
                    </a:solidFill>
                  </a:tcPr>
                </a:tc>
                <a:tc>
                  <a:txBody>
                    <a:bodyPr/>
                    <a:lstStyle/>
                    <a:p>
                      <a:pPr algn="ctr" rtl="0" fontAlgn="ctr"/>
                      <a:r>
                        <a:rPr lang="tr-TR" sz="800" u="none" strike="noStrike" dirty="0"/>
                        <a:t>TOPLAM </a:t>
                      </a:r>
                      <a:endParaRPr lang="tr-TR" sz="800" b="1" i="0" u="none" strike="noStrike" dirty="0">
                        <a:solidFill>
                          <a:srgbClr val="000000"/>
                        </a:solidFill>
                        <a:latin typeface="Times New Roman"/>
                      </a:endParaRPr>
                    </a:p>
                  </a:txBody>
                  <a:tcPr marL="5724" marR="5724" marT="5724" marB="0" anchor="ctr">
                    <a:solidFill>
                      <a:srgbClr val="FFC000"/>
                    </a:solidFill>
                  </a:tcPr>
                </a:tc>
              </a:tr>
              <a:tr h="12124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800" u="none" strike="noStrike" dirty="0"/>
                        <a:t>MALİYET </a:t>
                      </a:r>
                      <a:endParaRPr lang="tr-TR" sz="800" b="1" i="0" u="none" strike="noStrike" dirty="0">
                        <a:solidFill>
                          <a:srgbClr val="000000"/>
                        </a:solidFill>
                        <a:latin typeface="Times New Roman"/>
                      </a:endParaRPr>
                    </a:p>
                  </a:txBody>
                  <a:tcPr marL="5724" marR="5724" marT="5724" marB="0" anchor="ctr">
                    <a:solidFill>
                      <a:srgbClr val="FFC000"/>
                    </a:solidFill>
                  </a:tcPr>
                </a:tc>
              </a:tr>
              <a:tr h="216000">
                <a:tc>
                  <a:txBody>
                    <a:bodyPr/>
                    <a:lstStyle/>
                    <a:p>
                      <a:pPr algn="l" rtl="0" fontAlgn="ctr"/>
                      <a:r>
                        <a:rPr lang="tr-TR" sz="800" u="none" strike="noStrike" dirty="0"/>
                        <a:t>AMAÇ 1 </a:t>
                      </a:r>
                      <a:endParaRPr lang="tr-TR" sz="800" b="0" i="0" u="none" strike="noStrike" dirty="0">
                        <a:solidFill>
                          <a:srgbClr val="000000"/>
                        </a:solidFill>
                        <a:latin typeface="Times New Roman"/>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24.750,00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27.000,00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28.000,00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30.000,00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31.000,00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b="0" i="0" u="none" strike="noStrike" dirty="0" smtClean="0">
                          <a:solidFill>
                            <a:srgbClr val="000000"/>
                          </a:solidFill>
                          <a:latin typeface="Calibri"/>
                        </a:rPr>
                        <a:t>140.750,00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r>
              <a:tr h="216000">
                <a:tc>
                  <a:txBody>
                    <a:bodyPr/>
                    <a:lstStyle/>
                    <a:p>
                      <a:pPr algn="l" rtl="0" fontAlgn="ctr"/>
                      <a:r>
                        <a:rPr lang="tr-TR" sz="800" u="none" strike="noStrike" dirty="0"/>
                        <a:t>HEDEF 1.1 </a:t>
                      </a:r>
                      <a:endParaRPr lang="tr-TR" sz="800" b="1" i="0" u="none" strike="noStrike" dirty="0">
                        <a:solidFill>
                          <a:srgbClr val="000000"/>
                        </a:solidFill>
                        <a:latin typeface="Times New Roman"/>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5.500,00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7.000,00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9.500,00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12.000,00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13.750,00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47.750,00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r>
              <a:tr h="216000">
                <a:tc>
                  <a:txBody>
                    <a:bodyPr/>
                    <a:lstStyle/>
                    <a:p>
                      <a:pPr algn="l" rtl="0" fontAlgn="ctr"/>
                      <a:r>
                        <a:rPr lang="tr-TR" sz="800" u="none" strike="noStrike" dirty="0"/>
                        <a:t>HEDEF 1.2 </a:t>
                      </a:r>
                      <a:endParaRPr lang="tr-TR" sz="800" b="1" i="0" u="none" strike="noStrike" dirty="0">
                        <a:solidFill>
                          <a:srgbClr val="000000"/>
                        </a:solidFill>
                        <a:latin typeface="Times New Roman"/>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12.000,00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16.000,00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18.500,00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21.000,00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25.500,00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c>
                  <a:txBody>
                    <a:bodyPr/>
                    <a:lstStyle/>
                    <a:p>
                      <a:pPr algn="r" rtl="0" fontAlgn="ctr"/>
                      <a:r>
                        <a:rPr lang="tr-TR" sz="800" u="none" strike="noStrike" dirty="0" smtClean="0"/>
                        <a:t>93.000,00</a:t>
                      </a:r>
                      <a:endParaRPr lang="tr-TR" sz="800" b="0" i="0" u="none" strike="noStrike" dirty="0">
                        <a:solidFill>
                          <a:srgbClr val="000000"/>
                        </a:solidFill>
                        <a:latin typeface="Calibri"/>
                      </a:endParaRPr>
                    </a:p>
                  </a:txBody>
                  <a:tcPr marL="5724" marR="5724" marT="5724" marB="0" anchor="ctr">
                    <a:solidFill>
                      <a:schemeClr val="accent1">
                        <a:lumMod val="20000"/>
                        <a:lumOff val="80000"/>
                      </a:schemeClr>
                    </a:solidFill>
                  </a:tcPr>
                </a:tc>
              </a:tr>
              <a:tr h="216000">
                <a:tc rowSpan="2">
                  <a:txBody>
                    <a:bodyPr/>
                    <a:lstStyle/>
                    <a:p>
                      <a:pPr algn="l" rtl="0" fontAlgn="t"/>
                      <a:r>
                        <a:rPr lang="tr-TR" sz="800" u="none" strike="noStrike" dirty="0"/>
                        <a:t>AMAÇ VE HEDEF NO </a:t>
                      </a:r>
                      <a:endParaRPr lang="tr-TR" sz="800" b="1" i="0" u="none" strike="noStrike" dirty="0">
                        <a:solidFill>
                          <a:srgbClr val="000000"/>
                        </a:solidFill>
                        <a:latin typeface="Times New Roman"/>
                      </a:endParaRPr>
                    </a:p>
                  </a:txBody>
                  <a:tcPr marL="5724" marR="5724" marT="5724" marB="0">
                    <a:solidFill>
                      <a:srgbClr val="FFC000"/>
                    </a:solidFill>
                  </a:tcPr>
                </a:tc>
                <a:tc rowSpan="2">
                  <a:txBody>
                    <a:bodyPr/>
                    <a:lstStyle/>
                    <a:p>
                      <a:pPr algn="ctr" rtl="0" fontAlgn="t"/>
                      <a:r>
                        <a:rPr lang="tr-TR" sz="800" u="none" strike="noStrike" dirty="0"/>
                        <a:t>2024</a:t>
                      </a:r>
                      <a:endParaRPr lang="tr-TR" sz="800" b="1" i="0" u="none" strike="noStrike" dirty="0">
                        <a:solidFill>
                          <a:srgbClr val="000000"/>
                        </a:solidFill>
                        <a:latin typeface="Times New Roman"/>
                      </a:endParaRPr>
                    </a:p>
                  </a:txBody>
                  <a:tcPr marL="5724" marR="5724" marT="5724" marB="0">
                    <a:solidFill>
                      <a:srgbClr val="FFC000"/>
                    </a:solidFill>
                  </a:tcPr>
                </a:tc>
                <a:tc rowSpan="2">
                  <a:txBody>
                    <a:bodyPr/>
                    <a:lstStyle/>
                    <a:p>
                      <a:pPr algn="ctr" rtl="0" fontAlgn="t"/>
                      <a:r>
                        <a:rPr lang="tr-TR" sz="800" u="none" strike="noStrike" dirty="0"/>
                        <a:t>2025</a:t>
                      </a:r>
                      <a:endParaRPr lang="tr-TR" sz="800" b="1" i="0" u="none" strike="noStrike" dirty="0">
                        <a:solidFill>
                          <a:srgbClr val="000000"/>
                        </a:solidFill>
                        <a:latin typeface="Times New Roman"/>
                      </a:endParaRPr>
                    </a:p>
                  </a:txBody>
                  <a:tcPr marL="5724" marR="5724" marT="5724" marB="0">
                    <a:solidFill>
                      <a:srgbClr val="FFC000"/>
                    </a:solidFill>
                  </a:tcPr>
                </a:tc>
                <a:tc rowSpan="2">
                  <a:txBody>
                    <a:bodyPr/>
                    <a:lstStyle/>
                    <a:p>
                      <a:pPr algn="ctr" rtl="0" fontAlgn="t"/>
                      <a:r>
                        <a:rPr lang="tr-TR" sz="800" u="none" strike="noStrike" dirty="0"/>
                        <a:t>2026</a:t>
                      </a:r>
                      <a:endParaRPr lang="tr-TR" sz="800" b="1" i="0" u="none" strike="noStrike" dirty="0">
                        <a:solidFill>
                          <a:srgbClr val="000000"/>
                        </a:solidFill>
                        <a:latin typeface="Times New Roman"/>
                      </a:endParaRPr>
                    </a:p>
                  </a:txBody>
                  <a:tcPr marL="5724" marR="5724" marT="5724" marB="0">
                    <a:solidFill>
                      <a:srgbClr val="FFC000"/>
                    </a:solidFill>
                  </a:tcPr>
                </a:tc>
                <a:tc rowSpan="2">
                  <a:txBody>
                    <a:bodyPr/>
                    <a:lstStyle/>
                    <a:p>
                      <a:pPr algn="ctr" rtl="0" fontAlgn="t"/>
                      <a:r>
                        <a:rPr lang="tr-TR" sz="800" u="none" strike="noStrike" dirty="0"/>
                        <a:t>2027</a:t>
                      </a:r>
                      <a:endParaRPr lang="tr-TR" sz="800" b="1" i="0" u="none" strike="noStrike" dirty="0">
                        <a:solidFill>
                          <a:srgbClr val="000000"/>
                        </a:solidFill>
                        <a:latin typeface="Times New Roman"/>
                      </a:endParaRPr>
                    </a:p>
                  </a:txBody>
                  <a:tcPr marL="5724" marR="5724" marT="5724" marB="0">
                    <a:solidFill>
                      <a:srgbClr val="FFC000"/>
                    </a:solidFill>
                  </a:tcPr>
                </a:tc>
                <a:tc rowSpan="2">
                  <a:txBody>
                    <a:bodyPr/>
                    <a:lstStyle/>
                    <a:p>
                      <a:pPr algn="ctr" rtl="0" fontAlgn="t"/>
                      <a:r>
                        <a:rPr lang="tr-TR" sz="800" u="none" strike="noStrike" dirty="0"/>
                        <a:t>2028</a:t>
                      </a:r>
                      <a:endParaRPr lang="tr-TR" sz="800" b="1" i="0" u="none" strike="noStrike" dirty="0">
                        <a:solidFill>
                          <a:srgbClr val="000000"/>
                        </a:solidFill>
                        <a:latin typeface="Times New Roman"/>
                      </a:endParaRPr>
                    </a:p>
                  </a:txBody>
                  <a:tcPr marL="5724" marR="5724" marT="5724" marB="0">
                    <a:solidFill>
                      <a:srgbClr val="FFC000"/>
                    </a:solidFill>
                  </a:tcPr>
                </a:tc>
                <a:tc>
                  <a:txBody>
                    <a:bodyPr/>
                    <a:lstStyle/>
                    <a:p>
                      <a:pPr algn="ctr" rtl="0" fontAlgn="t"/>
                      <a:r>
                        <a:rPr lang="tr-TR" sz="800" u="none" strike="noStrike" dirty="0"/>
                        <a:t>TOPLAM </a:t>
                      </a:r>
                      <a:endParaRPr lang="tr-TR" sz="800" b="1" i="0" u="none" strike="noStrike" dirty="0">
                        <a:solidFill>
                          <a:srgbClr val="000000"/>
                        </a:solidFill>
                        <a:latin typeface="Times New Roman"/>
                      </a:endParaRPr>
                    </a:p>
                  </a:txBody>
                  <a:tcPr marL="5724" marR="5724" marT="5724" marB="0">
                    <a:solidFill>
                      <a:srgbClr val="FFC000"/>
                    </a:solidFill>
                  </a:tcPr>
                </a:tc>
              </a:tr>
              <a:tr h="6570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t"/>
                      <a:r>
                        <a:rPr lang="tr-TR" sz="800" u="none" strike="noStrike" dirty="0"/>
                        <a:t>MALİYET </a:t>
                      </a:r>
                      <a:endParaRPr lang="tr-TR" sz="800" b="1" i="0" u="none" strike="noStrike" dirty="0">
                        <a:solidFill>
                          <a:srgbClr val="000000"/>
                        </a:solidFill>
                        <a:latin typeface="Times New Roman"/>
                      </a:endParaRPr>
                    </a:p>
                  </a:txBody>
                  <a:tcPr marL="5724" marR="5724" marT="5724" marB="0">
                    <a:solidFill>
                      <a:srgbClr val="FFC000"/>
                    </a:solidFill>
                  </a:tcPr>
                </a:tc>
              </a:tr>
              <a:tr h="216000">
                <a:tc>
                  <a:txBody>
                    <a:bodyPr/>
                    <a:lstStyle/>
                    <a:p>
                      <a:pPr algn="l" rtl="0" fontAlgn="t"/>
                      <a:r>
                        <a:rPr lang="tr-TR" sz="800" u="none" strike="noStrike" dirty="0"/>
                        <a:t>AMAÇ 2 </a:t>
                      </a:r>
                      <a:endParaRPr lang="tr-TR" sz="800" b="1" i="0" u="none" strike="noStrike" dirty="0">
                        <a:solidFill>
                          <a:srgbClr val="000000"/>
                        </a:solidFill>
                        <a:latin typeface="Times New Roman"/>
                      </a:endParaRPr>
                    </a:p>
                  </a:txBody>
                  <a:tcPr marL="5724" marR="5724" marT="5724" marB="0">
                    <a:solidFill>
                      <a:schemeClr val="accent4">
                        <a:lumMod val="40000"/>
                        <a:lumOff val="60000"/>
                      </a:schemeClr>
                    </a:solidFill>
                  </a:tcPr>
                </a:tc>
                <a:tc>
                  <a:txBody>
                    <a:bodyPr/>
                    <a:lstStyle/>
                    <a:p>
                      <a:pPr algn="r" rtl="0" fontAlgn="ctr"/>
                      <a:r>
                        <a:rPr lang="tr-TR" sz="800" u="none" strike="noStrike" dirty="0" smtClean="0"/>
                        <a:t>44.000,00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a:t>48.000,00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52.000,00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54.450,00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58.450,00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256.900,00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r>
              <a:tr h="216000">
                <a:tc>
                  <a:txBody>
                    <a:bodyPr/>
                    <a:lstStyle/>
                    <a:p>
                      <a:pPr algn="l" rtl="0" fontAlgn="t"/>
                      <a:r>
                        <a:rPr lang="tr-TR" sz="800" u="none" strike="noStrike" dirty="0"/>
                        <a:t>HEDEF 2.1 </a:t>
                      </a:r>
                      <a:endParaRPr lang="tr-TR" sz="800" b="1" i="0" u="none" strike="noStrike" dirty="0">
                        <a:solidFill>
                          <a:srgbClr val="000000"/>
                        </a:solidFill>
                        <a:latin typeface="Times New Roman"/>
                      </a:endParaRPr>
                    </a:p>
                  </a:txBody>
                  <a:tcPr marL="5724" marR="5724" marT="5724" marB="0">
                    <a:solidFill>
                      <a:schemeClr val="accent4">
                        <a:lumMod val="40000"/>
                        <a:lumOff val="60000"/>
                      </a:schemeClr>
                    </a:solidFill>
                  </a:tcPr>
                </a:tc>
                <a:tc>
                  <a:txBody>
                    <a:bodyPr/>
                    <a:lstStyle/>
                    <a:p>
                      <a:pPr algn="r" rtl="0" fontAlgn="ctr"/>
                      <a:r>
                        <a:rPr lang="tr-TR" sz="800" u="none" strike="noStrike" dirty="0" smtClean="0"/>
                        <a:t>13.000,00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smtClean="0"/>
                        <a:t>16.000,00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smtClean="0"/>
                        <a:t>19.000,00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smtClean="0"/>
                        <a:t>21.000,00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26.000,00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smtClean="0"/>
                        <a:t>95.000,00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r>
              <a:tr h="216000">
                <a:tc>
                  <a:txBody>
                    <a:bodyPr/>
                    <a:lstStyle/>
                    <a:p>
                      <a:pPr algn="l" rtl="0" fontAlgn="t"/>
                      <a:r>
                        <a:rPr lang="tr-TR" sz="800" u="none" strike="noStrike" dirty="0"/>
                        <a:t>HEDEF 2.2 </a:t>
                      </a:r>
                      <a:endParaRPr lang="tr-TR" sz="800" b="1" i="0" u="none" strike="noStrike" dirty="0">
                        <a:solidFill>
                          <a:srgbClr val="000000"/>
                        </a:solidFill>
                        <a:latin typeface="Times New Roman"/>
                      </a:endParaRPr>
                    </a:p>
                  </a:txBody>
                  <a:tcPr marL="5724" marR="5724" marT="5724" marB="0">
                    <a:solidFill>
                      <a:schemeClr val="accent4">
                        <a:lumMod val="40000"/>
                        <a:lumOff val="60000"/>
                      </a:schemeClr>
                    </a:solidFill>
                  </a:tcPr>
                </a:tc>
                <a:tc>
                  <a:txBody>
                    <a:bodyPr/>
                    <a:lstStyle/>
                    <a:p>
                      <a:pPr algn="r" rtl="0" fontAlgn="ctr"/>
                      <a:r>
                        <a:rPr lang="tr-TR" sz="800" u="none" strike="noStrike"/>
                        <a:t>5.000,00</a:t>
                      </a:r>
                      <a:endParaRPr lang="tr-TR" sz="800" b="0" i="0" u="none" strike="noStrike">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smtClean="0"/>
                        <a:t>7.000,00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9.500,00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12.000,00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15.000,00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smtClean="0"/>
                        <a:t>45.500,00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r>
              <a:tr h="216000">
                <a:tc>
                  <a:txBody>
                    <a:bodyPr/>
                    <a:lstStyle/>
                    <a:p>
                      <a:pPr algn="l" rtl="0" fontAlgn="t"/>
                      <a:r>
                        <a:rPr lang="tr-TR" sz="800" u="none" strike="noStrike" dirty="0"/>
                        <a:t>HEDEF 2.3 </a:t>
                      </a:r>
                      <a:endParaRPr lang="tr-TR" sz="800" b="1" i="0" u="none" strike="noStrike" dirty="0">
                        <a:solidFill>
                          <a:srgbClr val="000000"/>
                        </a:solidFill>
                        <a:latin typeface="Times New Roman"/>
                      </a:endParaRPr>
                    </a:p>
                  </a:txBody>
                  <a:tcPr marL="5724" marR="5724" marT="5724" marB="0">
                    <a:solidFill>
                      <a:schemeClr val="accent4">
                        <a:lumMod val="40000"/>
                        <a:lumOff val="60000"/>
                      </a:schemeClr>
                    </a:solidFill>
                  </a:tcPr>
                </a:tc>
                <a:tc>
                  <a:txBody>
                    <a:bodyPr/>
                    <a:lstStyle/>
                    <a:p>
                      <a:pPr algn="r" rtl="0" fontAlgn="ctr"/>
                      <a:r>
                        <a:rPr lang="tr-TR" sz="800" u="none" strike="noStrike" dirty="0"/>
                        <a:t>5.000,00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a:t>6.000,00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smtClean="0"/>
                        <a:t>7.450,00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a:t>8.640,00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smtClean="0"/>
                        <a:t>10.210,00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smtClean="0"/>
                        <a:t>37.300,00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r>
              <a:tr h="216000">
                <a:tc>
                  <a:txBody>
                    <a:bodyPr/>
                    <a:lstStyle/>
                    <a:p>
                      <a:pPr algn="l" rtl="0" fontAlgn="t"/>
                      <a:r>
                        <a:rPr lang="tr-TR" sz="800" u="none" strike="noStrike" dirty="0"/>
                        <a:t>HEDEF 2.4 </a:t>
                      </a:r>
                      <a:endParaRPr lang="tr-TR" sz="800" b="1" i="0" u="none" strike="noStrike" dirty="0">
                        <a:solidFill>
                          <a:srgbClr val="000000"/>
                        </a:solidFill>
                        <a:latin typeface="Times New Roman"/>
                      </a:endParaRPr>
                    </a:p>
                  </a:txBody>
                  <a:tcPr marL="5724" marR="5724" marT="5724" marB="0">
                    <a:solidFill>
                      <a:schemeClr val="accent4">
                        <a:lumMod val="40000"/>
                        <a:lumOff val="60000"/>
                      </a:schemeClr>
                    </a:solidFill>
                  </a:tcPr>
                </a:tc>
                <a:tc>
                  <a:txBody>
                    <a:bodyPr/>
                    <a:lstStyle/>
                    <a:p>
                      <a:pPr algn="r" rtl="0" fontAlgn="ctr"/>
                      <a:r>
                        <a:rPr lang="tr-TR" sz="800" u="none" strike="noStrike" dirty="0" smtClean="0"/>
                        <a:t>5.000,00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6.000,00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smtClean="0"/>
                        <a:t>7.000,00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8.000,00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9.800,00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u="none" strike="noStrike" dirty="0" smtClean="0"/>
                        <a:t>35.800,00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r>
              <a:tr h="216000">
                <a:tc>
                  <a:txBody>
                    <a:bodyPr/>
                    <a:lstStyle/>
                    <a:p>
                      <a:pPr algn="l" rtl="0" fontAlgn="t"/>
                      <a:r>
                        <a:rPr lang="tr-TR" sz="800" b="0" i="0" u="none" strike="noStrike" dirty="0" smtClean="0">
                          <a:solidFill>
                            <a:srgbClr val="000000"/>
                          </a:solidFill>
                          <a:latin typeface="Times New Roman"/>
                        </a:rPr>
                        <a:t>HEDEF2.5</a:t>
                      </a:r>
                      <a:endParaRPr lang="tr-TR" sz="800" b="0" i="0" u="none" strike="noStrike" dirty="0">
                        <a:solidFill>
                          <a:srgbClr val="000000"/>
                        </a:solidFill>
                        <a:latin typeface="Times New Roman"/>
                      </a:endParaRPr>
                    </a:p>
                  </a:txBody>
                  <a:tcPr marL="5724" marR="5724" marT="5724" marB="0">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5.000,00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7.000,00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8.000,00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10.000,00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13.300,00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c>
                  <a:txBody>
                    <a:bodyPr/>
                    <a:lstStyle/>
                    <a:p>
                      <a:pPr algn="r" rtl="0" fontAlgn="ctr"/>
                      <a:r>
                        <a:rPr lang="tr-TR" sz="800" b="0" i="0" u="none" strike="noStrike" dirty="0" smtClean="0">
                          <a:solidFill>
                            <a:srgbClr val="000000"/>
                          </a:solidFill>
                          <a:latin typeface="Calibri"/>
                        </a:rPr>
                        <a:t>43.300,00</a:t>
                      </a:r>
                      <a:endParaRPr lang="tr-TR" sz="800" b="0" i="0" u="none" strike="noStrike" dirty="0">
                        <a:solidFill>
                          <a:srgbClr val="000000"/>
                        </a:solidFill>
                        <a:latin typeface="Calibri"/>
                      </a:endParaRPr>
                    </a:p>
                  </a:txBody>
                  <a:tcPr marL="5724" marR="5724" marT="5724" marB="0" anchor="ctr">
                    <a:solidFill>
                      <a:schemeClr val="accent4">
                        <a:lumMod val="40000"/>
                        <a:lumOff val="60000"/>
                      </a:schemeClr>
                    </a:solidFill>
                  </a:tcPr>
                </a:tc>
              </a:tr>
              <a:tr h="216000">
                <a:tc rowSpan="2">
                  <a:txBody>
                    <a:bodyPr/>
                    <a:lstStyle/>
                    <a:p>
                      <a:pPr algn="l" rtl="0" fontAlgn="ctr"/>
                      <a:r>
                        <a:rPr lang="tr-TR" sz="800" u="none" strike="noStrike" dirty="0"/>
                        <a:t>AMAÇ VE HEDEF NO </a:t>
                      </a:r>
                      <a:endParaRPr lang="tr-TR" sz="800" b="1" i="0" u="none" strike="noStrike" dirty="0">
                        <a:solidFill>
                          <a:srgbClr val="000000"/>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a:t>2024</a:t>
                      </a:r>
                      <a:endParaRPr lang="tr-TR" sz="800" b="1" i="0" u="none" strike="noStrike">
                        <a:solidFill>
                          <a:srgbClr val="000000"/>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a:t>2025</a:t>
                      </a:r>
                      <a:endParaRPr lang="tr-TR" sz="800" b="1" i="0" u="none" strike="noStrike">
                        <a:solidFill>
                          <a:srgbClr val="000000"/>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a:t>2026</a:t>
                      </a:r>
                      <a:endParaRPr lang="tr-TR" sz="800" b="1" i="0" u="none" strike="noStrike">
                        <a:solidFill>
                          <a:srgbClr val="000000"/>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dirty="0"/>
                        <a:t>2027</a:t>
                      </a:r>
                      <a:endParaRPr lang="tr-TR" sz="800" b="1" i="0" u="none" strike="noStrike" dirty="0">
                        <a:solidFill>
                          <a:srgbClr val="000000"/>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dirty="0"/>
                        <a:t>2028</a:t>
                      </a:r>
                      <a:endParaRPr lang="tr-TR" sz="800" b="1" i="0" u="none" strike="noStrike" dirty="0">
                        <a:solidFill>
                          <a:srgbClr val="000000"/>
                        </a:solidFill>
                        <a:latin typeface="Times New Roman"/>
                      </a:endParaRPr>
                    </a:p>
                  </a:txBody>
                  <a:tcPr marL="5724" marR="5724" marT="5724" marB="0" anchor="ctr">
                    <a:solidFill>
                      <a:srgbClr val="FFC000"/>
                    </a:solidFill>
                  </a:tcPr>
                </a:tc>
                <a:tc>
                  <a:txBody>
                    <a:bodyPr/>
                    <a:lstStyle/>
                    <a:p>
                      <a:pPr algn="ctr" rtl="0" fontAlgn="ctr"/>
                      <a:r>
                        <a:rPr lang="tr-TR" sz="800" u="none" strike="noStrike" dirty="0"/>
                        <a:t>TOPLAM </a:t>
                      </a:r>
                      <a:endParaRPr lang="tr-TR" sz="800" b="1" i="0" u="none" strike="noStrike" dirty="0">
                        <a:solidFill>
                          <a:srgbClr val="000000"/>
                        </a:solidFill>
                        <a:latin typeface="Times New Roman"/>
                      </a:endParaRPr>
                    </a:p>
                  </a:txBody>
                  <a:tcPr marL="5724" marR="5724" marT="5724" marB="0" anchor="ctr">
                    <a:solidFill>
                      <a:srgbClr val="FFC000"/>
                    </a:solidFill>
                  </a:tcPr>
                </a:tc>
              </a:tr>
              <a:tr h="8224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800" u="none" strike="noStrike" dirty="0"/>
                        <a:t>MALİYET </a:t>
                      </a:r>
                      <a:endParaRPr lang="tr-TR" sz="800" b="1" i="0" u="none" strike="noStrike" dirty="0">
                        <a:solidFill>
                          <a:srgbClr val="000000"/>
                        </a:solidFill>
                        <a:latin typeface="Times New Roman"/>
                      </a:endParaRPr>
                    </a:p>
                  </a:txBody>
                  <a:tcPr marL="5724" marR="5724" marT="5724" marB="0" anchor="ctr">
                    <a:solidFill>
                      <a:srgbClr val="FFC000"/>
                    </a:solidFill>
                  </a:tcPr>
                </a:tc>
              </a:tr>
              <a:tr h="216000">
                <a:tc>
                  <a:txBody>
                    <a:bodyPr/>
                    <a:lstStyle/>
                    <a:p>
                      <a:pPr algn="l" rtl="0" fontAlgn="ctr"/>
                      <a:r>
                        <a:rPr lang="tr-TR" sz="800" u="none" strike="noStrike" dirty="0"/>
                        <a:t>AMAÇ 3 </a:t>
                      </a:r>
                      <a:endParaRPr lang="tr-TR" sz="800" b="1" i="0" u="none" strike="noStrike" dirty="0">
                        <a:solidFill>
                          <a:srgbClr val="000000"/>
                        </a:solidFill>
                        <a:latin typeface="Times New Roman"/>
                      </a:endParaRPr>
                    </a:p>
                  </a:txBody>
                  <a:tcPr marL="5724" marR="5724" marT="5724" marB="0" anchor="ctr">
                    <a:solidFill>
                      <a:schemeClr val="accent5">
                        <a:lumMod val="40000"/>
                        <a:lumOff val="60000"/>
                      </a:schemeClr>
                    </a:solidFill>
                  </a:tcPr>
                </a:tc>
                <a:tc>
                  <a:txBody>
                    <a:bodyPr/>
                    <a:lstStyle/>
                    <a:p>
                      <a:pPr algn="r" rtl="0" fontAlgn="ctr"/>
                      <a:r>
                        <a:rPr lang="tr-TR" sz="800" u="none" strike="noStrike" dirty="0" smtClean="0"/>
                        <a:t>1.000.000,00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u="none" strike="noStrike" dirty="0" smtClean="0"/>
                        <a:t>1.500.000,00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u="none" strike="noStrike" dirty="0" smtClean="0"/>
                        <a:t>2.000.000,00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u="none" strike="noStrike" dirty="0" smtClean="0"/>
                        <a:t>2.500.000,00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3.089.379,00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10.089.379,00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r>
              <a:tr h="216000">
                <a:tc>
                  <a:txBody>
                    <a:bodyPr/>
                    <a:lstStyle/>
                    <a:p>
                      <a:pPr algn="l" rtl="0" fontAlgn="ctr"/>
                      <a:r>
                        <a:rPr lang="tr-TR" sz="800" u="none" strike="noStrike" dirty="0"/>
                        <a:t>HEDEF 3.1 </a:t>
                      </a:r>
                      <a:endParaRPr lang="tr-TR" sz="800" b="1" i="0" u="none" strike="noStrike" dirty="0">
                        <a:solidFill>
                          <a:srgbClr val="000000"/>
                        </a:solidFill>
                        <a:latin typeface="Times New Roman"/>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800.000,00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870.000,00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970.350,00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1.000.000,00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1.210.000,00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u="none" strike="noStrike" dirty="0" smtClean="0"/>
                        <a:t>4.850.350,00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r>
              <a:tr h="216000">
                <a:tc>
                  <a:txBody>
                    <a:bodyPr/>
                    <a:lstStyle/>
                    <a:p>
                      <a:pPr algn="l" rtl="0" fontAlgn="ctr"/>
                      <a:r>
                        <a:rPr lang="tr-TR" sz="800" u="none" strike="noStrike" dirty="0"/>
                        <a:t>HEDEF 3.2 </a:t>
                      </a:r>
                      <a:endParaRPr lang="tr-TR" sz="800" b="1" i="0" u="none" strike="noStrike" dirty="0">
                        <a:solidFill>
                          <a:srgbClr val="000000"/>
                        </a:solidFill>
                        <a:latin typeface="Times New Roman"/>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25.000,00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28.000,00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31.000,00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34.000,00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37.375,00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u="none" strike="noStrike" dirty="0" smtClean="0"/>
                        <a:t>155.375,00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r>
              <a:tr h="216000">
                <a:tc>
                  <a:txBody>
                    <a:bodyPr/>
                    <a:lstStyle/>
                    <a:p>
                      <a:pPr algn="l" rtl="0" fontAlgn="ctr"/>
                      <a:r>
                        <a:rPr lang="tr-TR" sz="800" u="none" strike="noStrike" dirty="0"/>
                        <a:t>HEDEF 3.3 </a:t>
                      </a:r>
                      <a:endParaRPr lang="tr-TR" sz="800" b="1" i="0" u="none" strike="noStrike" dirty="0">
                        <a:solidFill>
                          <a:srgbClr val="000000"/>
                        </a:solidFill>
                        <a:latin typeface="Times New Roman"/>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12.000,00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14.000,00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16.000,00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18.000,00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23.654,00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u="none" strike="noStrike" dirty="0" smtClean="0"/>
                        <a:t>83.654,00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r>
              <a:tr h="216000">
                <a:tc>
                  <a:txBody>
                    <a:bodyPr/>
                    <a:lstStyle/>
                    <a:p>
                      <a:pPr algn="l" rtl="0" fontAlgn="ctr"/>
                      <a:r>
                        <a:rPr lang="tr-TR" sz="800" u="none" strike="noStrike" dirty="0"/>
                        <a:t>HEDEF 3.4 </a:t>
                      </a:r>
                      <a:endParaRPr lang="tr-TR" sz="800" b="1" i="0" u="none" strike="noStrike" dirty="0">
                        <a:solidFill>
                          <a:srgbClr val="000000"/>
                        </a:solidFill>
                        <a:latin typeface="Times New Roman"/>
                      </a:endParaRPr>
                    </a:p>
                  </a:txBody>
                  <a:tcPr marL="5724" marR="5724" marT="5724" marB="0" anchor="ctr">
                    <a:solidFill>
                      <a:schemeClr val="accent5">
                        <a:lumMod val="40000"/>
                        <a:lumOff val="60000"/>
                      </a:schemeClr>
                    </a:solidFill>
                  </a:tcPr>
                </a:tc>
                <a:tc>
                  <a:txBody>
                    <a:bodyPr/>
                    <a:lstStyle/>
                    <a:p>
                      <a:pPr algn="r" rtl="0" fontAlgn="ctr"/>
                      <a:r>
                        <a:rPr lang="tr-TR" sz="800" u="none" strike="noStrike" dirty="0" smtClean="0"/>
                        <a:t>600.000,00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u="none" strike="noStrike" dirty="0" smtClean="0"/>
                        <a:t>8000.000,00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u="none" strike="noStrike" dirty="0" smtClean="0"/>
                        <a:t>1.000.000,00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u="none" strike="noStrike" dirty="0" smtClean="0"/>
                        <a:t>1.200.000,00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u="none" strike="noStrike" dirty="0" smtClean="0"/>
                        <a:t>1.400.000,00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u="none" strike="noStrike" dirty="0" smtClean="0"/>
                        <a:t>5.000.000,00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r>
              <a:tr h="216000">
                <a:tc>
                  <a:txBody>
                    <a:bodyPr/>
                    <a:lstStyle/>
                    <a:p>
                      <a:pPr algn="l" rtl="0" fontAlgn="ctr"/>
                      <a:endParaRPr lang="tr-TR" sz="800" b="1" i="0" u="none" strike="noStrike" dirty="0">
                        <a:solidFill>
                          <a:srgbClr val="000000"/>
                        </a:solidFill>
                        <a:latin typeface="Times New Roman"/>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500.000,00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600.000,00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706.000,00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800.000,00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923.456,00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c>
                  <a:txBody>
                    <a:bodyPr/>
                    <a:lstStyle/>
                    <a:p>
                      <a:pPr algn="r" rtl="0" fontAlgn="ctr"/>
                      <a:r>
                        <a:rPr lang="tr-TR" sz="800" b="0" i="0" u="none" strike="noStrike" dirty="0" smtClean="0">
                          <a:solidFill>
                            <a:srgbClr val="000000"/>
                          </a:solidFill>
                          <a:latin typeface="Calibri"/>
                        </a:rPr>
                        <a:t>3.530.056,00</a:t>
                      </a:r>
                      <a:endParaRPr lang="tr-TR" sz="800" b="0" i="0" u="none" strike="noStrike" dirty="0">
                        <a:solidFill>
                          <a:srgbClr val="000000"/>
                        </a:solidFill>
                        <a:latin typeface="Calibri"/>
                      </a:endParaRPr>
                    </a:p>
                  </a:txBody>
                  <a:tcPr marL="5724" marR="5724" marT="5724" marB="0" anchor="ctr">
                    <a:solidFill>
                      <a:schemeClr val="accent5">
                        <a:lumMod val="40000"/>
                        <a:lumOff val="60000"/>
                      </a:schemeClr>
                    </a:solidFill>
                  </a:tcPr>
                </a:tc>
              </a:tr>
              <a:tr h="216000">
                <a:tc rowSpan="2">
                  <a:txBody>
                    <a:bodyPr/>
                    <a:lstStyle/>
                    <a:p>
                      <a:pPr algn="l" rtl="0" fontAlgn="t"/>
                      <a:r>
                        <a:rPr lang="tr-TR" sz="800" u="none" strike="noStrike" dirty="0"/>
                        <a:t>AMAÇLAR </a:t>
                      </a:r>
                      <a:endParaRPr lang="tr-TR" sz="800" b="0" i="0" u="none" strike="noStrike" dirty="0">
                        <a:solidFill>
                          <a:srgbClr val="FFFFFF"/>
                        </a:solidFill>
                        <a:latin typeface="Times New Roman"/>
                      </a:endParaRPr>
                    </a:p>
                  </a:txBody>
                  <a:tcPr marL="5724" marR="5724" marT="5724" marB="0">
                    <a:solidFill>
                      <a:srgbClr val="FFC000"/>
                    </a:solidFill>
                  </a:tcPr>
                </a:tc>
                <a:tc rowSpan="2">
                  <a:txBody>
                    <a:bodyPr/>
                    <a:lstStyle/>
                    <a:p>
                      <a:pPr algn="ctr" rtl="0" fontAlgn="ctr"/>
                      <a:r>
                        <a:rPr lang="tr-TR" sz="800" u="none" strike="noStrike" dirty="0"/>
                        <a:t>2024</a:t>
                      </a:r>
                      <a:endParaRPr lang="tr-TR" sz="800" b="1" i="0" u="none" strike="noStrike" dirty="0">
                        <a:solidFill>
                          <a:srgbClr val="FFFFFF"/>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dirty="0"/>
                        <a:t>2025</a:t>
                      </a:r>
                      <a:endParaRPr lang="tr-TR" sz="800" b="1" i="0" u="none" strike="noStrike" dirty="0">
                        <a:solidFill>
                          <a:srgbClr val="FFFFFF"/>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dirty="0"/>
                        <a:t>2026</a:t>
                      </a:r>
                      <a:endParaRPr lang="tr-TR" sz="800" b="1" i="0" u="none" strike="noStrike" dirty="0">
                        <a:solidFill>
                          <a:srgbClr val="FFFFFF"/>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dirty="0"/>
                        <a:t>2027</a:t>
                      </a:r>
                      <a:endParaRPr lang="tr-TR" sz="800" b="1" i="0" u="none" strike="noStrike" dirty="0">
                        <a:solidFill>
                          <a:srgbClr val="FFFFFF"/>
                        </a:solidFill>
                        <a:latin typeface="Times New Roman"/>
                      </a:endParaRPr>
                    </a:p>
                  </a:txBody>
                  <a:tcPr marL="5724" marR="5724" marT="5724" marB="0" anchor="ctr">
                    <a:solidFill>
                      <a:srgbClr val="FFC000"/>
                    </a:solidFill>
                  </a:tcPr>
                </a:tc>
                <a:tc rowSpan="2">
                  <a:txBody>
                    <a:bodyPr/>
                    <a:lstStyle/>
                    <a:p>
                      <a:pPr algn="ctr" rtl="0" fontAlgn="ctr"/>
                      <a:r>
                        <a:rPr lang="tr-TR" sz="800" u="none" strike="noStrike" dirty="0"/>
                        <a:t>2028</a:t>
                      </a:r>
                      <a:endParaRPr lang="tr-TR" sz="800" b="1" i="0" u="none" strike="noStrike" dirty="0">
                        <a:solidFill>
                          <a:srgbClr val="FFFFFF"/>
                        </a:solidFill>
                        <a:latin typeface="Times New Roman"/>
                      </a:endParaRPr>
                    </a:p>
                  </a:txBody>
                  <a:tcPr marL="5724" marR="5724" marT="5724" marB="0" anchor="ctr">
                    <a:solidFill>
                      <a:srgbClr val="FFC000"/>
                    </a:solidFill>
                  </a:tcPr>
                </a:tc>
                <a:tc>
                  <a:txBody>
                    <a:bodyPr/>
                    <a:lstStyle/>
                    <a:p>
                      <a:pPr algn="ctr" rtl="0" fontAlgn="ctr"/>
                      <a:r>
                        <a:rPr lang="tr-TR" sz="800" u="none" strike="noStrike" dirty="0"/>
                        <a:t>TOPLAM </a:t>
                      </a:r>
                      <a:endParaRPr lang="tr-TR" sz="800" b="1" i="0" u="none" strike="noStrike" dirty="0">
                        <a:solidFill>
                          <a:srgbClr val="FFFFFF"/>
                        </a:solidFill>
                        <a:latin typeface="Times New Roman"/>
                      </a:endParaRPr>
                    </a:p>
                  </a:txBody>
                  <a:tcPr marL="5724" marR="5724" marT="5724" marB="0" anchor="ctr">
                    <a:solidFill>
                      <a:srgbClr val="FFC000"/>
                    </a:solidFill>
                  </a:tcPr>
                </a:tc>
              </a:tr>
              <a:tr h="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800" u="none" strike="noStrike" dirty="0"/>
                        <a:t>MALİYET </a:t>
                      </a:r>
                      <a:endParaRPr lang="tr-TR" sz="800" b="1" i="0" u="none" strike="noStrike" dirty="0">
                        <a:solidFill>
                          <a:srgbClr val="FFFFFF"/>
                        </a:solidFill>
                        <a:latin typeface="Times New Roman"/>
                      </a:endParaRPr>
                    </a:p>
                  </a:txBody>
                  <a:tcPr marL="5724" marR="5724" marT="5724" marB="0" anchor="ctr">
                    <a:solidFill>
                      <a:srgbClr val="FFC000"/>
                    </a:solidFill>
                  </a:tcPr>
                </a:tc>
              </a:tr>
              <a:tr h="216000">
                <a:tc>
                  <a:txBody>
                    <a:bodyPr/>
                    <a:lstStyle/>
                    <a:p>
                      <a:pPr algn="l" rtl="0" fontAlgn="t"/>
                      <a:r>
                        <a:rPr lang="tr-TR" sz="800" u="none" strike="noStrike" dirty="0"/>
                        <a:t>AMAÇ 1 </a:t>
                      </a:r>
                      <a:endParaRPr lang="tr-TR" sz="800" b="1" i="0" u="none" strike="noStrike" dirty="0">
                        <a:solidFill>
                          <a:srgbClr val="000000"/>
                        </a:solidFill>
                        <a:latin typeface="Times New Roman"/>
                      </a:endParaRPr>
                    </a:p>
                  </a:txBody>
                  <a:tcPr marL="5724" marR="5724" marT="5724" marB="0">
                    <a:solidFill>
                      <a:schemeClr val="accent6">
                        <a:lumMod val="20000"/>
                        <a:lumOff val="80000"/>
                      </a:schemeClr>
                    </a:solidFill>
                  </a:tcPr>
                </a:tc>
                <a:tc>
                  <a:txBody>
                    <a:bodyPr/>
                    <a:lstStyle/>
                    <a:p>
                      <a:pPr algn="r" rtl="0" fontAlgn="ctr"/>
                      <a:r>
                        <a:rPr lang="tr-TR" sz="800" u="none" strike="noStrike" dirty="0" smtClean="0"/>
                        <a:t>24.750,00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u="none" strike="noStrike" dirty="0" smtClean="0"/>
                        <a:t>27.000,00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u="none" strike="noStrike" dirty="0" smtClean="0"/>
                        <a:t>28.000,00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u="none" strike="noStrike" dirty="0" smtClean="0"/>
                        <a:t>30.000,00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u="none" strike="noStrike" dirty="0" smtClean="0"/>
                        <a:t>31.000,00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b="0" i="0" u="none" strike="noStrike" dirty="0" smtClean="0">
                          <a:solidFill>
                            <a:srgbClr val="000000"/>
                          </a:solidFill>
                          <a:latin typeface="Calibri"/>
                        </a:rPr>
                        <a:t>140.750,00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r>
              <a:tr h="216000">
                <a:tc>
                  <a:txBody>
                    <a:bodyPr/>
                    <a:lstStyle/>
                    <a:p>
                      <a:pPr algn="l" rtl="0" fontAlgn="t"/>
                      <a:r>
                        <a:rPr lang="tr-TR" sz="800" u="none" strike="noStrike" dirty="0"/>
                        <a:t>AMAÇ 2 </a:t>
                      </a:r>
                      <a:endParaRPr lang="tr-TR" sz="800" b="1" i="0" u="none" strike="noStrike" dirty="0">
                        <a:solidFill>
                          <a:srgbClr val="000000"/>
                        </a:solidFill>
                        <a:latin typeface="Times New Roman"/>
                      </a:endParaRPr>
                    </a:p>
                  </a:txBody>
                  <a:tcPr marL="5724" marR="5724" marT="5724" marB="0">
                    <a:solidFill>
                      <a:schemeClr val="accent6">
                        <a:lumMod val="20000"/>
                        <a:lumOff val="80000"/>
                      </a:schemeClr>
                    </a:solidFill>
                  </a:tcPr>
                </a:tc>
                <a:tc>
                  <a:txBody>
                    <a:bodyPr/>
                    <a:lstStyle/>
                    <a:p>
                      <a:pPr algn="r" rtl="0" fontAlgn="ctr"/>
                      <a:r>
                        <a:rPr lang="tr-TR" sz="800" u="none" strike="noStrike" dirty="0" smtClean="0"/>
                        <a:t>44.000,00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u="none" strike="noStrike" dirty="0"/>
                        <a:t>48.000,00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b="0" i="0" u="none" strike="noStrike" dirty="0" smtClean="0">
                          <a:solidFill>
                            <a:srgbClr val="000000"/>
                          </a:solidFill>
                          <a:latin typeface="Calibri"/>
                        </a:rPr>
                        <a:t>52.000,00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b="0" i="0" u="none" strike="noStrike" dirty="0" smtClean="0">
                          <a:solidFill>
                            <a:srgbClr val="000000"/>
                          </a:solidFill>
                          <a:latin typeface="Calibri"/>
                        </a:rPr>
                        <a:t>54.450,00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b="0" i="0" u="none" strike="noStrike" dirty="0" smtClean="0">
                          <a:solidFill>
                            <a:srgbClr val="000000"/>
                          </a:solidFill>
                          <a:latin typeface="Calibri"/>
                        </a:rPr>
                        <a:t>58.450,00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b="0" i="0" u="none" strike="noStrike" dirty="0" smtClean="0">
                          <a:solidFill>
                            <a:srgbClr val="000000"/>
                          </a:solidFill>
                          <a:latin typeface="Calibri"/>
                        </a:rPr>
                        <a:t>256.900,00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r>
              <a:tr h="216000">
                <a:tc>
                  <a:txBody>
                    <a:bodyPr/>
                    <a:lstStyle/>
                    <a:p>
                      <a:pPr algn="l" rtl="0" fontAlgn="t"/>
                      <a:r>
                        <a:rPr lang="tr-TR" sz="800" u="none" strike="noStrike" dirty="0"/>
                        <a:t>AMAÇ 3 </a:t>
                      </a:r>
                      <a:endParaRPr lang="tr-TR" sz="800" b="1" i="0" u="none" strike="noStrike" dirty="0">
                        <a:solidFill>
                          <a:srgbClr val="000000"/>
                        </a:solidFill>
                        <a:latin typeface="Times New Roman"/>
                      </a:endParaRPr>
                    </a:p>
                  </a:txBody>
                  <a:tcPr marL="5724" marR="5724" marT="5724" marB="0">
                    <a:solidFill>
                      <a:schemeClr val="accent6">
                        <a:lumMod val="20000"/>
                        <a:lumOff val="80000"/>
                      </a:schemeClr>
                    </a:solidFill>
                  </a:tcPr>
                </a:tc>
                <a:tc>
                  <a:txBody>
                    <a:bodyPr/>
                    <a:lstStyle/>
                    <a:p>
                      <a:pPr algn="r" rtl="0" fontAlgn="ctr"/>
                      <a:r>
                        <a:rPr lang="tr-TR" sz="800" u="none" strike="noStrike" dirty="0" smtClean="0"/>
                        <a:t>1.000.000,00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u="none" strike="noStrike" dirty="0" smtClean="0"/>
                        <a:t>1.500.000,00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u="none" strike="noStrike" dirty="0" smtClean="0"/>
                        <a:t>2.000.000,00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u="none" strike="noStrike" dirty="0" smtClean="0"/>
                        <a:t>2.500.000,00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b="0" i="0" u="none" strike="noStrike" dirty="0" smtClean="0">
                          <a:solidFill>
                            <a:srgbClr val="000000"/>
                          </a:solidFill>
                          <a:latin typeface="Calibri"/>
                        </a:rPr>
                        <a:t>3.089.379,00</a:t>
                      </a:r>
                      <a:endParaRPr lang="tr-TR" sz="800" b="0" i="0" u="none" strike="noStrike" dirty="0">
                        <a:solidFill>
                          <a:srgbClr val="000000"/>
                        </a:solidFill>
                        <a:latin typeface="Calibri"/>
                      </a:endParaRPr>
                    </a:p>
                  </a:txBody>
                  <a:tcPr marL="5724" marR="5724" marT="5724" marB="0" anchor="ctr">
                    <a:solidFill>
                      <a:schemeClr val="accent6">
                        <a:lumMod val="20000"/>
                        <a:lumOff val="80000"/>
                      </a:schemeClr>
                    </a:solidFill>
                  </a:tcPr>
                </a:tc>
                <a:tc>
                  <a:txBody>
                    <a:bodyPr/>
                    <a:lstStyle/>
                    <a:p>
                      <a:pPr algn="r" rtl="0" fontAlgn="ctr"/>
                      <a:r>
                        <a:rPr lang="tr-TR" sz="800" b="0" i="0" u="none" strike="noStrike" dirty="0" smtClean="0">
                          <a:solidFill>
                            <a:srgbClr val="000000"/>
                          </a:solidFill>
                          <a:latin typeface="+mn-lt"/>
                        </a:rPr>
                        <a:t>10.089.379,00</a:t>
                      </a:r>
                      <a:endParaRPr lang="tr-TR" sz="800" b="0" i="0" u="none" strike="noStrike" dirty="0">
                        <a:solidFill>
                          <a:srgbClr val="000000"/>
                        </a:solidFill>
                        <a:latin typeface="+mn-lt"/>
                      </a:endParaRPr>
                    </a:p>
                  </a:txBody>
                  <a:tcPr marL="5724" marR="5724" marT="5724" marB="0" anchor="ctr">
                    <a:solidFill>
                      <a:schemeClr val="accent6">
                        <a:lumMod val="20000"/>
                        <a:lumOff val="80000"/>
                      </a:schemeClr>
                    </a:solidFill>
                  </a:tcPr>
                </a:tc>
              </a:tr>
              <a:tr h="216000">
                <a:tc>
                  <a:txBody>
                    <a:bodyPr/>
                    <a:lstStyle/>
                    <a:p>
                      <a:pPr algn="l" rtl="0" fontAlgn="t"/>
                      <a:r>
                        <a:rPr lang="tr-TR" sz="800" u="none" strike="noStrike" dirty="0"/>
                        <a:t>AMAÇLAR TOPLAMI</a:t>
                      </a:r>
                      <a:endParaRPr lang="tr-TR" sz="800" b="1" i="0" u="none" strike="noStrike" dirty="0">
                        <a:solidFill>
                          <a:srgbClr val="000000"/>
                        </a:solidFill>
                        <a:latin typeface="Times New Roman"/>
                      </a:endParaRPr>
                    </a:p>
                  </a:txBody>
                  <a:tcPr marL="5724" marR="5724" marT="5724" marB="0">
                    <a:solidFill>
                      <a:schemeClr val="accent6">
                        <a:lumMod val="20000"/>
                        <a:lumOff val="80000"/>
                      </a:schemeClr>
                    </a:solidFill>
                  </a:tcPr>
                </a:tc>
                <a:tc>
                  <a:txBody>
                    <a:bodyPr/>
                    <a:lstStyle/>
                    <a:p>
                      <a:pPr algn="r" rtl="0" fontAlgn="t"/>
                      <a:r>
                        <a:rPr lang="tr-TR" sz="800" u="none" strike="noStrike" dirty="0" smtClean="0"/>
                        <a:t>1.068.750,00</a:t>
                      </a:r>
                      <a:endParaRPr lang="tr-TR" sz="800" b="1" i="0" u="none" strike="noStrike" dirty="0">
                        <a:solidFill>
                          <a:srgbClr val="000000"/>
                        </a:solidFill>
                        <a:latin typeface="Times New Roman"/>
                      </a:endParaRPr>
                    </a:p>
                  </a:txBody>
                  <a:tcPr marL="5724" marR="5724" marT="5724" marB="0">
                    <a:solidFill>
                      <a:schemeClr val="accent6">
                        <a:lumMod val="20000"/>
                        <a:lumOff val="80000"/>
                      </a:schemeClr>
                    </a:solidFill>
                  </a:tcPr>
                </a:tc>
                <a:tc>
                  <a:txBody>
                    <a:bodyPr/>
                    <a:lstStyle/>
                    <a:p>
                      <a:pPr algn="r" rtl="0" fontAlgn="t"/>
                      <a:r>
                        <a:rPr lang="tr-TR" sz="800" u="none" strike="noStrike" dirty="0" smtClean="0"/>
                        <a:t>1.575.000,00</a:t>
                      </a:r>
                      <a:endParaRPr lang="tr-TR" sz="800" b="1" i="0" u="none" strike="noStrike" dirty="0">
                        <a:solidFill>
                          <a:srgbClr val="000000"/>
                        </a:solidFill>
                        <a:latin typeface="Times New Roman"/>
                      </a:endParaRPr>
                    </a:p>
                  </a:txBody>
                  <a:tcPr marL="5724" marR="5724" marT="5724" marB="0">
                    <a:solidFill>
                      <a:schemeClr val="accent6">
                        <a:lumMod val="20000"/>
                        <a:lumOff val="80000"/>
                      </a:schemeClr>
                    </a:solidFill>
                  </a:tcPr>
                </a:tc>
                <a:tc>
                  <a:txBody>
                    <a:bodyPr/>
                    <a:lstStyle/>
                    <a:p>
                      <a:pPr algn="r" rtl="0" fontAlgn="t"/>
                      <a:r>
                        <a:rPr lang="tr-TR" sz="800" u="none" strike="noStrike" dirty="0" smtClean="0"/>
                        <a:t>2.080.000,00</a:t>
                      </a:r>
                      <a:endParaRPr lang="tr-TR" sz="800" b="1" i="0" u="none" strike="noStrike" dirty="0">
                        <a:solidFill>
                          <a:srgbClr val="000000"/>
                        </a:solidFill>
                        <a:latin typeface="Times New Roman"/>
                      </a:endParaRPr>
                    </a:p>
                  </a:txBody>
                  <a:tcPr marL="5724" marR="5724" marT="5724" marB="0">
                    <a:solidFill>
                      <a:schemeClr val="accent6">
                        <a:lumMod val="20000"/>
                        <a:lumOff val="80000"/>
                      </a:schemeClr>
                    </a:solidFill>
                  </a:tcPr>
                </a:tc>
                <a:tc>
                  <a:txBody>
                    <a:bodyPr/>
                    <a:lstStyle/>
                    <a:p>
                      <a:pPr algn="r" rtl="0" fontAlgn="t"/>
                      <a:r>
                        <a:rPr lang="tr-TR" sz="800" u="none" strike="noStrike" dirty="0" smtClean="0"/>
                        <a:t>2.584..450,00</a:t>
                      </a:r>
                      <a:endParaRPr lang="tr-TR" sz="800" b="1" i="0" u="none" strike="noStrike" dirty="0">
                        <a:solidFill>
                          <a:srgbClr val="000000"/>
                        </a:solidFill>
                        <a:latin typeface="Times New Roman"/>
                      </a:endParaRPr>
                    </a:p>
                  </a:txBody>
                  <a:tcPr marL="5724" marR="5724" marT="5724" marB="0">
                    <a:solidFill>
                      <a:schemeClr val="accent6">
                        <a:lumMod val="20000"/>
                        <a:lumOff val="80000"/>
                      </a:schemeClr>
                    </a:solidFill>
                  </a:tcPr>
                </a:tc>
                <a:tc>
                  <a:txBody>
                    <a:bodyPr/>
                    <a:lstStyle/>
                    <a:p>
                      <a:pPr algn="r" rtl="0" fontAlgn="t"/>
                      <a:r>
                        <a:rPr lang="tr-TR" sz="800" u="none" strike="noStrike" dirty="0" smtClean="0"/>
                        <a:t>3.178.829,00</a:t>
                      </a:r>
                      <a:endParaRPr lang="tr-TR" sz="800" b="1" i="0" u="none" strike="noStrike" dirty="0">
                        <a:solidFill>
                          <a:srgbClr val="000000"/>
                        </a:solidFill>
                        <a:latin typeface="Times New Roman"/>
                      </a:endParaRPr>
                    </a:p>
                  </a:txBody>
                  <a:tcPr marL="5724" marR="5724" marT="5724" marB="0">
                    <a:solidFill>
                      <a:schemeClr val="accent6">
                        <a:lumMod val="20000"/>
                        <a:lumOff val="80000"/>
                      </a:schemeClr>
                    </a:solidFill>
                  </a:tcPr>
                </a:tc>
                <a:tc>
                  <a:txBody>
                    <a:bodyPr/>
                    <a:lstStyle/>
                    <a:p>
                      <a:pPr algn="r" rtl="0" fontAlgn="t"/>
                      <a:r>
                        <a:rPr lang="tr-TR" sz="800" u="none" strike="noStrike" dirty="0" smtClean="0"/>
                        <a:t>10.487.029,00</a:t>
                      </a:r>
                      <a:endParaRPr lang="tr-TR" sz="800" b="1" i="0" u="none" strike="noStrike" dirty="0">
                        <a:solidFill>
                          <a:srgbClr val="000000"/>
                        </a:solidFill>
                        <a:latin typeface="Times New Roman"/>
                      </a:endParaRPr>
                    </a:p>
                  </a:txBody>
                  <a:tcPr marL="5724" marR="5724" marT="5724" marB="0">
                    <a:solidFill>
                      <a:schemeClr val="accent6">
                        <a:lumMod val="20000"/>
                        <a:lumOff val="80000"/>
                      </a:schemeClr>
                    </a:solidFill>
                  </a:tcPr>
                </a:tc>
              </a:tr>
              <a:tr h="216000">
                <a:tc>
                  <a:txBody>
                    <a:bodyPr/>
                    <a:lstStyle/>
                    <a:p>
                      <a:pPr algn="l" fontAlgn="b"/>
                      <a:r>
                        <a:rPr lang="tr-TR" sz="800" u="none" strike="noStrike" dirty="0"/>
                        <a:t>PANSİYON</a:t>
                      </a:r>
                      <a:endParaRPr lang="tr-TR" sz="800" b="1" i="0" u="none" strike="noStrike" dirty="0">
                        <a:solidFill>
                          <a:srgbClr val="000000"/>
                        </a:solidFill>
                        <a:latin typeface="Calibri"/>
                      </a:endParaRPr>
                    </a:p>
                  </a:txBody>
                  <a:tcPr marL="5724" marR="5724" marT="5724" marB="0" anchor="b">
                    <a:solidFill>
                      <a:schemeClr val="accent6">
                        <a:lumMod val="20000"/>
                        <a:lumOff val="80000"/>
                      </a:schemeClr>
                    </a:solidFill>
                  </a:tcPr>
                </a:tc>
                <a:tc>
                  <a:txBody>
                    <a:bodyPr/>
                    <a:lstStyle/>
                    <a:p>
                      <a:pPr algn="r" fontAlgn="b"/>
                      <a:r>
                        <a:rPr lang="tr-TR" sz="800" u="none" strike="noStrike" dirty="0" smtClean="0"/>
                        <a:t>1.857.648,00</a:t>
                      </a:r>
                      <a:endParaRPr lang="tr-TR" sz="800" b="0" i="0" u="none" strike="noStrike" dirty="0">
                        <a:solidFill>
                          <a:srgbClr val="000000"/>
                        </a:solidFill>
                        <a:latin typeface="Calibri"/>
                      </a:endParaRPr>
                    </a:p>
                  </a:txBody>
                  <a:tcPr marL="5724" marR="5724" marT="5724" marB="0" anchor="b">
                    <a:solidFill>
                      <a:schemeClr val="accent6">
                        <a:lumMod val="20000"/>
                        <a:lumOff val="80000"/>
                      </a:schemeClr>
                    </a:solidFill>
                  </a:tcPr>
                </a:tc>
                <a:tc>
                  <a:txBody>
                    <a:bodyPr/>
                    <a:lstStyle/>
                    <a:p>
                      <a:pPr algn="r" fontAlgn="b"/>
                      <a:r>
                        <a:rPr lang="tr-TR" sz="800" u="none" strike="noStrike" dirty="0" smtClean="0"/>
                        <a:t>2.986.365,00</a:t>
                      </a:r>
                      <a:endParaRPr lang="tr-TR" sz="800" b="0" i="0" u="none" strike="noStrike" dirty="0">
                        <a:solidFill>
                          <a:srgbClr val="000000"/>
                        </a:solidFill>
                        <a:latin typeface="Calibri"/>
                      </a:endParaRPr>
                    </a:p>
                  </a:txBody>
                  <a:tcPr marL="5724" marR="5724" marT="5724" marB="0" anchor="b">
                    <a:solidFill>
                      <a:schemeClr val="accent6">
                        <a:lumMod val="20000"/>
                        <a:lumOff val="80000"/>
                      </a:schemeClr>
                    </a:solidFill>
                  </a:tcPr>
                </a:tc>
                <a:tc>
                  <a:txBody>
                    <a:bodyPr/>
                    <a:lstStyle/>
                    <a:p>
                      <a:pPr algn="r" fontAlgn="b"/>
                      <a:r>
                        <a:rPr lang="tr-TR" sz="800" u="none" strike="noStrike" dirty="0" smtClean="0"/>
                        <a:t>3.698.598,00</a:t>
                      </a:r>
                      <a:endParaRPr lang="tr-TR" sz="800" b="0" i="0" u="none" strike="noStrike" dirty="0">
                        <a:solidFill>
                          <a:srgbClr val="000000"/>
                        </a:solidFill>
                        <a:latin typeface="Calibri"/>
                      </a:endParaRPr>
                    </a:p>
                  </a:txBody>
                  <a:tcPr marL="5724" marR="5724" marT="5724" marB="0" anchor="b">
                    <a:solidFill>
                      <a:schemeClr val="accent6">
                        <a:lumMod val="20000"/>
                        <a:lumOff val="80000"/>
                      </a:schemeClr>
                    </a:solidFill>
                  </a:tcPr>
                </a:tc>
                <a:tc>
                  <a:txBody>
                    <a:bodyPr/>
                    <a:lstStyle/>
                    <a:p>
                      <a:pPr algn="r" fontAlgn="b"/>
                      <a:r>
                        <a:rPr lang="tr-TR" sz="800" u="none" strike="noStrike" dirty="0" smtClean="0"/>
                        <a:t>4.986.325,00</a:t>
                      </a:r>
                      <a:endParaRPr lang="tr-TR" sz="800" b="0" i="0" u="none" strike="noStrike" dirty="0">
                        <a:solidFill>
                          <a:srgbClr val="000000"/>
                        </a:solidFill>
                        <a:latin typeface="Calibri"/>
                      </a:endParaRPr>
                    </a:p>
                  </a:txBody>
                  <a:tcPr marL="5724" marR="5724" marT="5724" marB="0" anchor="b">
                    <a:solidFill>
                      <a:schemeClr val="accent6">
                        <a:lumMod val="20000"/>
                        <a:lumOff val="80000"/>
                      </a:schemeClr>
                    </a:solidFill>
                  </a:tcPr>
                </a:tc>
                <a:tc>
                  <a:txBody>
                    <a:bodyPr/>
                    <a:lstStyle/>
                    <a:p>
                      <a:pPr algn="r" fontAlgn="b"/>
                      <a:r>
                        <a:rPr lang="tr-TR" sz="800" u="none" strike="noStrike" dirty="0" smtClean="0"/>
                        <a:t>5.698.235,00</a:t>
                      </a:r>
                      <a:endParaRPr lang="tr-TR" sz="800" b="0" i="0" u="none" strike="noStrike" dirty="0">
                        <a:solidFill>
                          <a:srgbClr val="000000"/>
                        </a:solidFill>
                        <a:latin typeface="Calibri"/>
                      </a:endParaRPr>
                    </a:p>
                  </a:txBody>
                  <a:tcPr marL="5724" marR="5724" marT="5724" marB="0" anchor="b">
                    <a:solidFill>
                      <a:schemeClr val="accent6">
                        <a:lumMod val="20000"/>
                        <a:lumOff val="80000"/>
                      </a:schemeClr>
                    </a:solidFill>
                  </a:tcPr>
                </a:tc>
                <a:tc>
                  <a:txBody>
                    <a:bodyPr/>
                    <a:lstStyle/>
                    <a:p>
                      <a:pPr algn="r" fontAlgn="b"/>
                      <a:r>
                        <a:rPr lang="tr-TR" sz="800" u="none" strike="noStrike" dirty="0" smtClean="0"/>
                        <a:t>19.227.171,00</a:t>
                      </a:r>
                      <a:endParaRPr lang="tr-TR" sz="800" b="0" i="0" u="none" strike="noStrike" dirty="0">
                        <a:solidFill>
                          <a:srgbClr val="000000"/>
                        </a:solidFill>
                        <a:latin typeface="Calibri"/>
                      </a:endParaRPr>
                    </a:p>
                  </a:txBody>
                  <a:tcPr marL="5724" marR="5724" marT="5724" marB="0" anchor="b">
                    <a:solidFill>
                      <a:schemeClr val="accent6">
                        <a:lumMod val="20000"/>
                        <a:lumOff val="80000"/>
                      </a:schemeClr>
                    </a:solidFill>
                  </a:tcPr>
                </a:tc>
              </a:tr>
              <a:tr h="216000">
                <a:tc>
                  <a:txBody>
                    <a:bodyPr/>
                    <a:lstStyle/>
                    <a:p>
                      <a:pPr algn="l" fontAlgn="b"/>
                      <a:r>
                        <a:rPr lang="tr-TR" sz="800" u="none" strike="noStrike" dirty="0"/>
                        <a:t>GENEL TOPLAM</a:t>
                      </a:r>
                      <a:endParaRPr lang="tr-TR" sz="800" b="0" i="0" u="none" strike="noStrike" dirty="0">
                        <a:solidFill>
                          <a:srgbClr val="000000"/>
                        </a:solidFill>
                        <a:latin typeface="Calibri"/>
                      </a:endParaRPr>
                    </a:p>
                  </a:txBody>
                  <a:tcPr marL="5724" marR="5724" marT="5724" marB="0" anchor="b">
                    <a:solidFill>
                      <a:schemeClr val="accent6">
                        <a:lumMod val="20000"/>
                        <a:lumOff val="80000"/>
                      </a:schemeClr>
                    </a:solidFill>
                  </a:tcPr>
                </a:tc>
                <a:tc>
                  <a:txBody>
                    <a:bodyPr/>
                    <a:lstStyle/>
                    <a:p>
                      <a:pPr algn="r" fontAlgn="b"/>
                      <a:r>
                        <a:rPr lang="tr-TR" sz="800" u="none" strike="noStrike" dirty="0" smtClean="0"/>
                        <a:t>3.995.148,00</a:t>
                      </a:r>
                      <a:endParaRPr lang="tr-TR" sz="800" b="0" i="0" u="none" strike="noStrike" dirty="0">
                        <a:solidFill>
                          <a:srgbClr val="000000"/>
                        </a:solidFill>
                        <a:latin typeface="Calibri"/>
                      </a:endParaRPr>
                    </a:p>
                  </a:txBody>
                  <a:tcPr marL="5724" marR="5724" marT="5724" marB="0" anchor="b">
                    <a:solidFill>
                      <a:schemeClr val="accent6">
                        <a:lumMod val="20000"/>
                        <a:lumOff val="80000"/>
                      </a:schemeClr>
                    </a:solidFill>
                  </a:tcPr>
                </a:tc>
                <a:tc>
                  <a:txBody>
                    <a:bodyPr/>
                    <a:lstStyle/>
                    <a:p>
                      <a:pPr algn="r" fontAlgn="b"/>
                      <a:r>
                        <a:rPr lang="tr-TR" sz="800" u="none" strike="noStrike" dirty="0" smtClean="0"/>
                        <a:t>6.136.365,00</a:t>
                      </a:r>
                      <a:endParaRPr lang="tr-TR" sz="800" b="0" i="0" u="none" strike="noStrike" dirty="0">
                        <a:solidFill>
                          <a:srgbClr val="000000"/>
                        </a:solidFill>
                        <a:latin typeface="Calibri"/>
                      </a:endParaRPr>
                    </a:p>
                  </a:txBody>
                  <a:tcPr marL="5724" marR="5724" marT="5724" marB="0" anchor="b">
                    <a:solidFill>
                      <a:schemeClr val="accent6">
                        <a:lumMod val="20000"/>
                        <a:lumOff val="80000"/>
                      </a:schemeClr>
                    </a:solidFill>
                  </a:tcPr>
                </a:tc>
                <a:tc>
                  <a:txBody>
                    <a:bodyPr/>
                    <a:lstStyle/>
                    <a:p>
                      <a:pPr algn="r" fontAlgn="b"/>
                      <a:r>
                        <a:rPr lang="tr-TR" sz="800" u="none" strike="noStrike" dirty="0" smtClean="0"/>
                        <a:t>7.858.598,00</a:t>
                      </a:r>
                      <a:endParaRPr lang="tr-TR" sz="800" b="0" i="0" u="none" strike="noStrike" dirty="0">
                        <a:solidFill>
                          <a:srgbClr val="000000"/>
                        </a:solidFill>
                        <a:latin typeface="Calibri"/>
                      </a:endParaRPr>
                    </a:p>
                  </a:txBody>
                  <a:tcPr marL="5724" marR="5724" marT="5724" marB="0" anchor="b">
                    <a:solidFill>
                      <a:schemeClr val="accent6">
                        <a:lumMod val="20000"/>
                        <a:lumOff val="80000"/>
                      </a:schemeClr>
                    </a:solidFill>
                  </a:tcPr>
                </a:tc>
                <a:tc>
                  <a:txBody>
                    <a:bodyPr/>
                    <a:lstStyle/>
                    <a:p>
                      <a:pPr algn="r" fontAlgn="b"/>
                      <a:r>
                        <a:rPr lang="tr-TR" sz="800" u="none" strike="noStrike" dirty="0" smtClean="0"/>
                        <a:t>7.570.775,00</a:t>
                      </a:r>
                      <a:endParaRPr lang="tr-TR" sz="800" b="0" i="0" u="none" strike="noStrike" dirty="0">
                        <a:solidFill>
                          <a:srgbClr val="000000"/>
                        </a:solidFill>
                        <a:latin typeface="Calibri"/>
                      </a:endParaRPr>
                    </a:p>
                  </a:txBody>
                  <a:tcPr marL="5724" marR="5724" marT="5724" marB="0" anchor="b">
                    <a:solidFill>
                      <a:schemeClr val="accent6">
                        <a:lumMod val="20000"/>
                        <a:lumOff val="80000"/>
                      </a:schemeClr>
                    </a:solidFill>
                  </a:tcPr>
                </a:tc>
                <a:tc>
                  <a:txBody>
                    <a:bodyPr/>
                    <a:lstStyle/>
                    <a:p>
                      <a:pPr algn="r" fontAlgn="b"/>
                      <a:r>
                        <a:rPr lang="tr-TR" sz="800" u="none" strike="noStrike" dirty="0" smtClean="0"/>
                        <a:t>12.055.893,00,</a:t>
                      </a:r>
                      <a:endParaRPr lang="tr-TR" sz="800" b="0" i="0" u="none" strike="noStrike" dirty="0">
                        <a:solidFill>
                          <a:srgbClr val="000000"/>
                        </a:solidFill>
                        <a:latin typeface="Calibri"/>
                      </a:endParaRPr>
                    </a:p>
                  </a:txBody>
                  <a:tcPr marL="5724" marR="5724" marT="5724" marB="0" anchor="b">
                    <a:solidFill>
                      <a:schemeClr val="accent6">
                        <a:lumMod val="20000"/>
                        <a:lumOff val="80000"/>
                      </a:schemeClr>
                    </a:solidFill>
                  </a:tcPr>
                </a:tc>
                <a:tc>
                  <a:txBody>
                    <a:bodyPr/>
                    <a:lstStyle/>
                    <a:p>
                      <a:pPr algn="r" fontAlgn="b"/>
                      <a:r>
                        <a:rPr lang="tr-TR" sz="800" u="none" strike="noStrike" dirty="0" smtClean="0"/>
                        <a:t>40.201.229,00</a:t>
                      </a:r>
                      <a:endParaRPr lang="tr-TR" sz="800" b="0" i="0" u="none" strike="noStrike" dirty="0">
                        <a:solidFill>
                          <a:srgbClr val="000000"/>
                        </a:solidFill>
                        <a:latin typeface="Calibri"/>
                      </a:endParaRPr>
                    </a:p>
                  </a:txBody>
                  <a:tcPr marL="5724" marR="5724" marT="5724" marB="0" anchor="b">
                    <a:solidFill>
                      <a:schemeClr val="accent6">
                        <a:lumMod val="20000"/>
                        <a:lumOff val="80000"/>
                      </a:schemeClr>
                    </a:solidFill>
                  </a:tcPr>
                </a:tc>
              </a:tr>
            </a:tbl>
          </a:graphicData>
        </a:graphic>
      </p:graphicFrame>
      <p:sp>
        <p:nvSpPr>
          <p:cNvPr id="9" name="8 Dikdörtgen"/>
          <p:cNvSpPr/>
          <p:nvPr/>
        </p:nvSpPr>
        <p:spPr>
          <a:xfrm>
            <a:off x="500034" y="6500834"/>
            <a:ext cx="4572000" cy="230832"/>
          </a:xfrm>
          <a:prstGeom prst="rect">
            <a:avLst/>
          </a:prstGeom>
        </p:spPr>
        <p:txBody>
          <a:bodyPr>
            <a:spAutoFit/>
          </a:bodyPr>
          <a:lstStyle/>
          <a:p>
            <a:pPr lvl="0" fontAlgn="base">
              <a:spcBef>
                <a:spcPct val="0"/>
              </a:spcBef>
              <a:spcAft>
                <a:spcPct val="0"/>
              </a:spcAft>
            </a:pPr>
            <a:r>
              <a:rPr lang="tr-TR" sz="900" b="1" dirty="0" smtClean="0">
                <a:latin typeface="Times New Roman" pitchFamily="18" charset="0"/>
                <a:ea typeface="Calibri" pitchFamily="34" charset="0"/>
                <a:cs typeface="Times New Roman" pitchFamily="18" charset="0"/>
              </a:rPr>
              <a:t>T</a:t>
            </a:r>
            <a:r>
              <a:rPr lang="tr-TR" sz="900" b="1" dirty="0" smtClean="0" bmk="">
                <a:latin typeface="Times New Roman" pitchFamily="18" charset="0"/>
                <a:ea typeface="Calibri" pitchFamily="34" charset="0"/>
                <a:cs typeface="Times New Roman" pitchFamily="18" charset="0"/>
              </a:rPr>
              <a:t>ablo 36: - Amaç ve Hedef Maliyetleri Tablosu</a:t>
            </a:r>
            <a:endParaRPr lang="tr-TR" sz="900" dirty="0" smtClean="0">
              <a:latin typeface="Arial" pitchFamily="34" charset="0"/>
              <a:cs typeface="Arial"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000100" y="1714488"/>
            <a:ext cx="6929486" cy="3221354"/>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4800" b="1" i="0" u="none" strike="noStrike" normalizeH="0" baseline="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V</a:t>
            </a:r>
            <a:r>
              <a:rPr kumimoji="0" lang="tr-TR" sz="4800" b="1" i="0" u="none" strike="noStrike" normalizeH="0" baseline="0" dirty="0" smtClean="0" bmk="">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BÖLÜM</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4800" b="1" i="0" u="none" strike="noStrike" normalizeH="0" baseline="0" dirty="0" smtClean="0" bmk="">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ea typeface="Calibri" pitchFamily="34" charset="0"/>
                <a:cs typeface="Times New Roman" pitchFamily="18" charset="0"/>
              </a:rPr>
              <a:t>İZLEME VE DEĞERLENDİRME</a:t>
            </a:r>
            <a:endParaRPr kumimoji="0" lang="tr-TR" sz="4800" b="1" i="0" u="none" strike="noStrike" normalizeH="0" baseline="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5400" b="1" i="0" u="none" strike="noStrike" cap="none" normalizeH="0" baseline="0" dirty="0" smtClean="0">
              <a:ln>
                <a:noFill/>
              </a:ln>
              <a:effectLst/>
              <a:latin typeface="Arial" pitchFamily="34" charset="0"/>
              <a:cs typeface="Arial" pitchFamily="34" charset="0"/>
            </a:endParaRPr>
          </a:p>
        </p:txBody>
      </p:sp>
      <p:sp>
        <p:nvSpPr>
          <p:cNvPr id="3" name="2 Slayt Numarası Yer Tutucusu"/>
          <p:cNvSpPr>
            <a:spLocks noGrp="1"/>
          </p:cNvSpPr>
          <p:nvPr>
            <p:ph type="sldNum" sz="quarter" idx="12"/>
          </p:nvPr>
        </p:nvSpPr>
        <p:spPr/>
        <p:txBody>
          <a:bodyPr/>
          <a:lstStyle/>
          <a:p>
            <a:fld id="{70B8EFC6-9B92-4EC2-910F-8C8DAAC16B59}" type="slidenum">
              <a:rPr lang="tr-TR" smtClean="0"/>
              <a:pPr/>
              <a:t>105</a:t>
            </a:fld>
            <a:endParaRPr lang="tr-T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143240" y="214290"/>
            <a:ext cx="2891946" cy="369332"/>
          </a:xfrm>
          <a:prstGeom prst="rect">
            <a:avLst/>
          </a:prstGeom>
        </p:spPr>
        <p:txBody>
          <a:bodyPr wrap="none">
            <a:spAutoFit/>
          </a:bodyPr>
          <a:lstStyle/>
          <a:p>
            <a:pPr algn="ctr"/>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İZLEME VE DEĞERLENDİRME</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12289" name="Rectangle 1"/>
          <p:cNvSpPr>
            <a:spLocks noChangeArrowheads="1"/>
          </p:cNvSpPr>
          <p:nvPr/>
        </p:nvSpPr>
        <p:spPr bwMode="auto">
          <a:xfrm>
            <a:off x="571472" y="928670"/>
            <a:ext cx="807249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İZLEME VE DEĞERLENDİRME</a:t>
            </a:r>
            <a:endParaRPr kumimoji="0" lang="tr-T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tr-TR" sz="11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tr-T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Bu bölümde Hizan </a:t>
            </a:r>
            <a:r>
              <a:rPr lang="tr-TR" sz="1100" b="1" dirty="0" smtClean="0">
                <a:latin typeface="Times New Roman" pitchFamily="18" charset="0"/>
                <a:ea typeface="Times New Roman" pitchFamily="18" charset="0"/>
                <a:cs typeface="Times New Roman" pitchFamily="18" charset="0"/>
              </a:rPr>
              <a:t>Mesleki ve Teknik Anadolu </a:t>
            </a:r>
            <a:r>
              <a:rPr kumimoji="0" lang="tr-T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Lisesi </a:t>
            </a:r>
            <a:r>
              <a:rPr kumimoji="0" lang="tr-T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Müdürlüğü 2024-2028 Stratejik Planı’nın izleme ve değerlendirme modeline ve aşamalarına değinilmiştir. Ayrıca, izleme ve değerlendirme faaliyetlerinin etkin bir şekilde gerçekleştirilmesi için oluşturulan performans göstergelerine ilişkin sorumlu birimlere </a:t>
            </a:r>
            <a:r>
              <a:rPr lang="tr-TR" sz="1100" dirty="0" smtClean="0">
                <a:latin typeface="Arial" pitchFamily="34" charset="0"/>
                <a:ea typeface="Calibri" pitchFamily="34" charset="0"/>
                <a:cs typeface="Times New Roman" pitchFamily="18" charset="0"/>
              </a:rPr>
              <a:t>yer verilmiştir.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571472" y="2000240"/>
            <a:ext cx="7858180" cy="3252132"/>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r>
              <a:rPr kumimoji="0" lang="tr-TR" sz="1400" b="1"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024-2028 STRATEJİK PLANI İZLEME VE DEĞERLENDİRME MODELİ</a:t>
            </a:r>
            <a:endPar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tr-TR" sz="1100" dirty="0" smtClean="0">
                <a:latin typeface="Arial" pitchFamily="34" charset="0"/>
                <a:ea typeface="Calibri" pitchFamily="34" charset="0"/>
                <a:cs typeface="Times New Roman" pitchFamily="18" charset="0"/>
              </a:rPr>
              <a:t>      Stratejik planlarda yer alan amaç ve hedeflere ulaşma durumlarının tespiti ve bu yolla stratejik planlardaki amaç ve hedeflerin gerçekleştirilebilmesi için gerekli tedbirlerin alınması izleme ve değerlendirme ile mümkün olmaktadır. İzleme, stratejik plan uygulamasının sistematik olarak takip edilmesi ve raporlanmasıdır. Değerlendirme ise uygulama sonuçlarının amaç ve hedeflere kıyasla ölçülmesi ve söz konusu amaç ve hedeflerin tutarlılık ve uygunluğunun analizidir.</a:t>
            </a:r>
          </a:p>
          <a:p>
            <a:pPr marL="0" marR="0" lvl="0" indent="0" algn="just" defTabSz="914400" rtl="0" eaLnBrk="0" fontAlgn="base" latinLnBrk="0" hangingPunct="0">
              <a:lnSpc>
                <a:spcPct val="100000"/>
              </a:lnSpc>
              <a:spcBef>
                <a:spcPct val="0"/>
              </a:spcBef>
              <a:spcAft>
                <a:spcPct val="0"/>
              </a:spcAft>
              <a:buClrTx/>
              <a:buSzTx/>
              <a:buFontTx/>
              <a:buNone/>
              <a:tabLst/>
            </a:pPr>
            <a:r>
              <a:rPr lang="tr-TR" sz="1100" dirty="0" smtClean="0">
                <a:latin typeface="Arial" pitchFamily="34" charset="0"/>
                <a:ea typeface="Calibri" pitchFamily="34" charset="0"/>
                <a:cs typeface="Times New Roman" pitchFamily="18" charset="0"/>
              </a:rPr>
              <a:t>      İdarelerin kurumsal yapılarının kendine has farklılıkları izleme ve değerlendirme süreçlerinin de farklılaşmasını beraberinde getirmektedir. Eğitim idarelerinin ana unsurunun girdi ve çıktılarının insan oluşu, ürünlerinin değerinin kısa vadede belirlenememesine veinsanunsurundankaynaklıdeğişkenliğinvebelirsizliğinfazlaolmasına yol açmaktadır. Bu durumda sadece nicel yöntemlerle yürütülecek izleme ve değerlendirmelerin eğitsel olgu ve durumları açıklamada yetersiz kalabilmesi söz konusudur. Nicel yöntemlerin yanında veya onlara alternatif olarak nitel yöntemlerin de uygulanmasının daha zengin ve geniş bir bakış açısı sunabileceği belirtilebilir.</a:t>
            </a:r>
          </a:p>
          <a:p>
            <a:pPr marL="0" marR="0" lvl="0" indent="0" algn="just" defTabSz="914400" rtl="0" eaLnBrk="0" fontAlgn="base" latinLnBrk="0" hangingPunct="0">
              <a:lnSpc>
                <a:spcPct val="100000"/>
              </a:lnSpc>
              <a:spcBef>
                <a:spcPct val="0"/>
              </a:spcBef>
              <a:spcAft>
                <a:spcPct val="0"/>
              </a:spcAft>
              <a:buClrTx/>
              <a:buSzTx/>
              <a:buFontTx/>
              <a:buNone/>
              <a:tabLst/>
            </a:pPr>
            <a:r>
              <a:rPr lang="tr-TR" sz="1100" dirty="0" smtClean="0">
                <a:latin typeface="Arial" pitchFamily="34" charset="0"/>
                <a:ea typeface="Calibri" pitchFamily="34" charset="0"/>
                <a:cs typeface="Times New Roman" pitchFamily="18" charset="0"/>
              </a:rPr>
              <a:t>     Müdürlüğümüz 2024-2028 Stratejik Planı’nın izlenmesi ve değerlendirilmesi uygulamaları, MEB 2024-2028 Stratejik Planı İzleme ve Değerlendirme Modeli çerçevesinde yürütülecektir. İzleme ve değerlendirme sürecine yön verecek temel ilkeler: Katılımcılık, Saydamlık, Sonuçları İletme (Geri Bildirim), Hesap Verebilirlik, Bilimsellik, Tutarlılık ve Nesnellik olarak ifade edilebilir.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Slayt Numarası Yer Tutucusu"/>
          <p:cNvSpPr>
            <a:spLocks noGrp="1"/>
          </p:cNvSpPr>
          <p:nvPr>
            <p:ph type="sldNum" sz="quarter" idx="12"/>
          </p:nvPr>
        </p:nvSpPr>
        <p:spPr/>
        <p:txBody>
          <a:bodyPr/>
          <a:lstStyle/>
          <a:p>
            <a:fld id="{70B8EFC6-9B92-4EC2-910F-8C8DAAC16B59}" type="slidenum">
              <a:rPr lang="tr-TR" smtClean="0"/>
              <a:pPr/>
              <a:t>106</a:t>
            </a:fld>
            <a:endParaRPr lang="tr-T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143240" y="214290"/>
            <a:ext cx="2891946" cy="369332"/>
          </a:xfrm>
          <a:prstGeom prst="rect">
            <a:avLst/>
          </a:prstGeom>
        </p:spPr>
        <p:txBody>
          <a:bodyPr wrap="none">
            <a:spAutoFit/>
          </a:bodyPr>
          <a:lstStyle/>
          <a:p>
            <a:pPr algn="ctr"/>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İZLEME VE DEĞERLENDİRME</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172033" name="Rectangle 1"/>
          <p:cNvSpPr>
            <a:spLocks noChangeArrowheads="1"/>
          </p:cNvSpPr>
          <p:nvPr/>
        </p:nvSpPr>
        <p:spPr bwMode="auto">
          <a:xfrm>
            <a:off x="428596" y="714356"/>
            <a:ext cx="778671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Belirtilen temel ilkeler ve veri analiz yöntemleri doğrultusunda </a:t>
            </a:r>
            <a:r>
              <a:rPr lang="tr-TR" sz="1200" dirty="0" smtClean="0">
                <a:latin typeface="Arial" pitchFamily="34" charset="0"/>
                <a:ea typeface="Calibri" pitchFamily="34" charset="0"/>
                <a:cs typeface="Times New Roman" pitchFamily="18" charset="0"/>
              </a:rPr>
              <a:t>Hizan Mesleki ve Teknik  Anadolu Lisesi </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Müdürlüğü 2024-2028 Stratejik Planı İzleme ve Değerlendirme Modeli’nin çerçevesini;</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Performans göstergeleri ve stratejiler bazında gerçekleşme durumlarının belirlenmesi,</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Performans göstergelerinin gerçekleşme durumlarının hedeflerle kıyaslanması,</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Stratejiler kapsamında yürütülen faaliyetlerin Bakanlık faaliyet alanlarına dağılımının belirlenmesi,</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Sonuçların raporlanması ve paydaşlarla paylaşımı,</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Hedeflerden sapmaların nedenlerinin araştırılması,</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Alternatiflerin ve çözüm önerilerinin geliştirilmesi süreçleri oluşturmaktadır.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Image 778"/>
          <p:cNvPicPr/>
          <p:nvPr/>
        </p:nvPicPr>
        <p:blipFill>
          <a:blip r:embed="rId2" cstate="print">
            <a:extLst>
              <a:ext uri="{28A0092B-C50C-407E-A947-70E740481C1C}">
                <a14:useLocalDpi xmlns:a14="http://schemas.microsoft.com/office/drawing/2010/main" xmlns="" val="0"/>
              </a:ext>
            </a:extLst>
          </a:blip>
          <a:stretch>
            <a:fillRect/>
          </a:stretch>
        </p:blipFill>
        <p:spPr>
          <a:xfrm>
            <a:off x="285720" y="2571744"/>
            <a:ext cx="8143932" cy="3857652"/>
          </a:xfrm>
          <a:prstGeom prst="rect">
            <a:avLst/>
          </a:prstGeom>
        </p:spPr>
      </p:pic>
      <p:sp>
        <p:nvSpPr>
          <p:cNvPr id="5" name="4 Slayt Numarası Yer Tutucusu"/>
          <p:cNvSpPr>
            <a:spLocks noGrp="1"/>
          </p:cNvSpPr>
          <p:nvPr>
            <p:ph type="sldNum" sz="quarter" idx="12"/>
          </p:nvPr>
        </p:nvSpPr>
        <p:spPr/>
        <p:txBody>
          <a:bodyPr/>
          <a:lstStyle/>
          <a:p>
            <a:fld id="{70B8EFC6-9B92-4EC2-910F-8C8DAAC16B59}" type="slidenum">
              <a:rPr lang="tr-TR" smtClean="0"/>
              <a:pPr/>
              <a:t>107</a:t>
            </a:fld>
            <a:endParaRPr lang="tr-T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143240" y="214290"/>
            <a:ext cx="2891946" cy="369332"/>
          </a:xfrm>
          <a:prstGeom prst="rect">
            <a:avLst/>
          </a:prstGeom>
        </p:spPr>
        <p:txBody>
          <a:bodyPr wrap="none">
            <a:spAutoFit/>
          </a:bodyPr>
          <a:lstStyle/>
          <a:p>
            <a:pPr algn="ctr"/>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İZLEME VE DEĞERLENDİRME</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171009" name="Rectangle 1"/>
          <p:cNvSpPr>
            <a:spLocks noChangeArrowheads="1"/>
          </p:cNvSpPr>
          <p:nvPr/>
        </p:nvSpPr>
        <p:spPr bwMode="auto">
          <a:xfrm>
            <a:off x="285720" y="571480"/>
            <a:ext cx="8143900" cy="1836360"/>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a:t>
            </a:r>
            <a:r>
              <a:rPr kumimoji="0" lang="tr-TR" sz="1200" b="1"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ZLEME VE DEĞERLENDİRME SÜRECİNİN İŞLEYİŞİ</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tr-TR" sz="1200" dirty="0" smtClean="0">
                <a:latin typeface="Arial" pitchFamily="34" charset="0"/>
                <a:ea typeface="Times New Roman" pitchFamily="18" charset="0"/>
                <a:cs typeface="Arial" pitchFamily="34" charset="0"/>
              </a:rPr>
              <a:t>         </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İzleme ve değerlendirme sürecinin işleyişi ana hatları ile aşağıdaki şekilde özetlenmiştir. Müdürlüğümüz 2024–2028 Stratejik Planı’nda yer alan performans göstergelerinin gerçekleşme durumlarının tespiti yılda iki kez yapılacaktır. Ara izleme olarak nitelendirilebilecek yılın ilk altı aylık dönemini kapsayan birinci izleme kapsamında, Okul Müdürlüğü tarafından birimlerinden sorumlu oldukları performans göstergeleri ve stratejiler ile ilgili gerçekleşme durumlarına ilişkin veriler toplanarak konsolide edilecektir. Performans hedeflerinin gerçekleşme durumları hakkında hazırlanan “Stratejik Plan İzleme Raporu” Okul Müdürü, Müdür Yardımcıları</a:t>
            </a:r>
            <a:r>
              <a:rPr lang="tr-TR" sz="1200" baseline="0" dirty="0" smtClean="0">
                <a:latin typeface="Arial" pitchFamily="34" charset="0"/>
                <a:ea typeface="Times New Roman" pitchFamily="18" charset="0"/>
                <a:cs typeface="Arial" pitchFamily="34" charset="0"/>
              </a:rPr>
              <a:t>,</a:t>
            </a:r>
            <a:r>
              <a:rPr lang="tr-TR" sz="1200" dirty="0" smtClean="0">
                <a:latin typeface="Arial" pitchFamily="34" charset="0"/>
                <a:ea typeface="Times New Roman" pitchFamily="18" charset="0"/>
                <a:cs typeface="Arial" pitchFamily="34" charset="0"/>
              </a:rPr>
              <a:t> Öğretmenler </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kurum içi paydaşların görüşüne sunulacaktır. Bu aşamada amaç, varsa öncelikle yıllık hedefler olmak üzere, hedeflere ulaşılmasının önündeki engelleri ve riskleri belirlemek ve yıllık hedeflere ulaşılmasını sağlamak üzere gerekli görülebilecek tedbirlerin alınmasıdır.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Image 781"/>
          <p:cNvPicPr/>
          <p:nvPr/>
        </p:nvPicPr>
        <p:blipFill>
          <a:blip r:embed="rId2" cstate="print">
            <a:extLst>
              <a:ext uri="{28A0092B-C50C-407E-A947-70E740481C1C}">
                <a14:useLocalDpi xmlns:a14="http://schemas.microsoft.com/office/drawing/2010/main" xmlns="" val="0"/>
              </a:ext>
            </a:extLst>
          </a:blip>
          <a:stretch>
            <a:fillRect/>
          </a:stretch>
        </p:blipFill>
        <p:spPr>
          <a:xfrm>
            <a:off x="285720" y="2857496"/>
            <a:ext cx="8358246" cy="2753674"/>
          </a:xfrm>
          <a:prstGeom prst="rect">
            <a:avLst/>
          </a:prstGeom>
        </p:spPr>
      </p:pic>
      <p:sp>
        <p:nvSpPr>
          <p:cNvPr id="1710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71015" name="Rectangle 7"/>
          <p:cNvSpPr>
            <a:spLocks noChangeArrowheads="1"/>
          </p:cNvSpPr>
          <p:nvPr/>
        </p:nvSpPr>
        <p:spPr bwMode="auto">
          <a:xfrm>
            <a:off x="214282" y="5715016"/>
            <a:ext cx="828677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Ş</a:t>
            </a:r>
            <a:r>
              <a:rPr kumimoji="0" lang="tr-TR" sz="12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ekil  7: İzleme ve Değerlendirme Süreci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Slayt Numarası Yer Tutucusu"/>
          <p:cNvSpPr>
            <a:spLocks noGrp="1"/>
          </p:cNvSpPr>
          <p:nvPr>
            <p:ph type="sldNum" sz="quarter" idx="12"/>
          </p:nvPr>
        </p:nvSpPr>
        <p:spPr/>
        <p:txBody>
          <a:bodyPr/>
          <a:lstStyle/>
          <a:p>
            <a:fld id="{70B8EFC6-9B92-4EC2-910F-8C8DAAC16B59}" type="slidenum">
              <a:rPr lang="tr-TR" smtClean="0"/>
              <a:pPr/>
              <a:t>108</a:t>
            </a:fld>
            <a:endParaRPr lang="tr-T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143240" y="214290"/>
            <a:ext cx="2891946" cy="369332"/>
          </a:xfrm>
          <a:prstGeom prst="rect">
            <a:avLst/>
          </a:prstGeom>
        </p:spPr>
        <p:txBody>
          <a:bodyPr wrap="none">
            <a:spAutoFit/>
          </a:bodyPr>
          <a:lstStyle/>
          <a:p>
            <a:pPr algn="ctr"/>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İZLEME VE DEĞERLENDİRME</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3" name="2 Dikdörtgen"/>
          <p:cNvSpPr/>
          <p:nvPr/>
        </p:nvSpPr>
        <p:spPr>
          <a:xfrm>
            <a:off x="357158" y="785794"/>
            <a:ext cx="8215370" cy="1754326"/>
          </a:xfrm>
          <a:prstGeom prst="rect">
            <a:avLst/>
          </a:prstGeom>
        </p:spPr>
        <p:txBody>
          <a:bodyPr wrap="square">
            <a:spAutoFit/>
          </a:bodyPr>
          <a:lstStyle/>
          <a:p>
            <a:pPr algn="just"/>
            <a:r>
              <a:rPr lang="tr-TR" sz="1200" dirty="0" smtClean="0"/>
              <a:t>           Yılın tamamına ilişkin ikinci   izleme   kapsamında   ise   Okul Müdürlüğü tarafından, harcama birimlerinden sorumlu oldukları performans göstergeleri ve stratejiler ile ilgili yıl sonu gerçekleşme durumlarına ait veriler toplanarak konsolide edilecektir.</a:t>
            </a:r>
          </a:p>
          <a:p>
            <a:pPr algn="just"/>
            <a:r>
              <a:rPr lang="tr-TR" sz="1200" dirty="0" smtClean="0"/>
              <a:t>           Stratejik Plan Değerlendirme Raporu, üst yönetici başkanlığında yapılan değerlendirme toplantısında stratejik planın kalan süresi için hedeflere nasıl ulaşılacağına ilişkin alınacak gerekli önlemleri de içerecek şekilde nihai hâle getirilerek mart ayı sonuna kadar İlçe Milli Eğitim Müdürlüğü Strateji Geliştirme Şubesine gönderilecektir. Hedeflerin ve ilgili performans göstergeleri ile risklerin takibi, hedeften sorumlu birimin harcama yetkilisinin; hedeflerin gerçekleşme sonuçlarının harcama birimlerinden alınarak konsolide edilmesi, analizi, değerlendirilmesi ve üst yöneticiye sunulması ise Okul Müdür Başyardımcısının  sorumluluğundadır.</a:t>
            </a:r>
            <a:endParaRPr lang="tr-TR" sz="1200" dirty="0"/>
          </a:p>
        </p:txBody>
      </p:sp>
      <p:sp>
        <p:nvSpPr>
          <p:cNvPr id="5" name="4 Slayt Numarası Yer Tutucusu"/>
          <p:cNvSpPr>
            <a:spLocks noGrp="1"/>
          </p:cNvSpPr>
          <p:nvPr>
            <p:ph type="sldNum" sz="quarter" idx="12"/>
          </p:nvPr>
        </p:nvSpPr>
        <p:spPr/>
        <p:txBody>
          <a:bodyPr/>
          <a:lstStyle/>
          <a:p>
            <a:fld id="{70B8EFC6-9B92-4EC2-910F-8C8DAAC16B59}" type="slidenum">
              <a:rPr lang="tr-TR" smtClean="0"/>
              <a:pPr/>
              <a:t>109</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42844" y="714356"/>
          <a:ext cx="8358246" cy="5108160"/>
        </p:xfrm>
        <a:graphic>
          <a:graphicData uri="http://schemas.openxmlformats.org/drawingml/2006/table">
            <a:tbl>
              <a:tblPr firstRow="1" bandRow="1">
                <a:tableStyleId>{7DF18680-E054-41AD-8BC1-D1AEF772440D}</a:tableStyleId>
              </a:tblPr>
              <a:tblGrid>
                <a:gridCol w="8358246"/>
              </a:tblGrid>
              <a:tr h="30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AR-GE Araştırma, Geliştirme</a:t>
                      </a:r>
                      <a:endParaRPr 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EBA Eğitim Bilişim Ağı</a:t>
                      </a:r>
                      <a:endParaRPr 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FATİH Fırsatları Artırma ve Teknolojiyi İyileştirme Hareketi</a:t>
                      </a:r>
                      <a:endParaRPr 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GZFT Güçlü, Zayıf, Fırsat, Tehdit</a:t>
                      </a:r>
                      <a:endParaRPr 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HBÖ Hayat Boyu Öğrenme</a:t>
                      </a:r>
                      <a:endParaRPr 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İHL İmam-Hatip Lisesi</a:t>
                      </a:r>
                      <a:endParaRPr 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KHK Kanun Hükmünde Kararname</a:t>
                      </a:r>
                      <a:endParaRPr 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MEB Millî Eğitim Bakanlığı</a:t>
                      </a:r>
                      <a:endParaRPr 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MEM Millî Eğitim Müdürlüğü</a:t>
                      </a:r>
                      <a:endParaRPr 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400" dirty="0" smtClean="0"/>
                        <a:t>MEBBİS  Milli Eğitim Bakanlığı Bilişim Sistemi</a:t>
                      </a:r>
                      <a:endParaRPr lang="tr-TR" alt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400" dirty="0" smtClean="0"/>
                        <a:t>MTE Mesleki ve Teknik Eğitim</a:t>
                      </a:r>
                      <a:endParaRPr lang="tr-TR" alt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400" dirty="0" smtClean="0"/>
                        <a:t>OECD  </a:t>
                      </a:r>
                      <a:r>
                        <a:rPr lang="tr-TR" sz="1400" dirty="0" err="1" smtClean="0"/>
                        <a:t>Organisation</a:t>
                      </a:r>
                      <a:r>
                        <a:rPr lang="tr-TR" sz="1400" dirty="0" smtClean="0"/>
                        <a:t> </a:t>
                      </a:r>
                      <a:r>
                        <a:rPr lang="tr-TR" sz="1400" dirty="0" err="1" smtClean="0"/>
                        <a:t>for</a:t>
                      </a:r>
                      <a:r>
                        <a:rPr lang="tr-TR" sz="1400" dirty="0" smtClean="0"/>
                        <a:t> </a:t>
                      </a:r>
                      <a:r>
                        <a:rPr lang="tr-TR" sz="1400" dirty="0" err="1" smtClean="0"/>
                        <a:t>Economic</a:t>
                      </a:r>
                      <a:r>
                        <a:rPr lang="tr-TR" sz="1400" dirty="0" smtClean="0"/>
                        <a:t> </a:t>
                      </a:r>
                      <a:r>
                        <a:rPr lang="tr-TR" sz="1400" dirty="0" err="1" smtClean="0"/>
                        <a:t>Co-Operation</a:t>
                      </a:r>
                      <a:r>
                        <a:rPr lang="tr-TR" sz="1400" dirty="0" smtClean="0"/>
                        <a:t> </a:t>
                      </a:r>
                      <a:r>
                        <a:rPr lang="tr-TR" sz="1400" dirty="0" err="1" smtClean="0"/>
                        <a:t>and</a:t>
                      </a:r>
                      <a:r>
                        <a:rPr lang="tr-TR" sz="1400" dirty="0" smtClean="0"/>
                        <a:t> Development (Ekonomik İşbirliği ve Kalkınma Örgütü)</a:t>
                      </a:r>
                      <a:endParaRPr 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400" dirty="0" smtClean="0"/>
                        <a:t>PESTLE </a:t>
                      </a:r>
                      <a:r>
                        <a:rPr lang="tr-TR" sz="1400" dirty="0" smtClean="0"/>
                        <a:t>Politik (</a:t>
                      </a:r>
                      <a:r>
                        <a:rPr lang="tr-TR" sz="1400" dirty="0" err="1" smtClean="0"/>
                        <a:t>Political</a:t>
                      </a:r>
                      <a:r>
                        <a:rPr lang="tr-TR" sz="1400" dirty="0" smtClean="0"/>
                        <a:t>), Ekonomik (</a:t>
                      </a:r>
                      <a:r>
                        <a:rPr lang="tr-TR" sz="1400" dirty="0" err="1" smtClean="0"/>
                        <a:t>Economic</a:t>
                      </a:r>
                      <a:r>
                        <a:rPr lang="tr-TR" sz="1400" dirty="0" smtClean="0"/>
                        <a:t>), Sosyal (</a:t>
                      </a:r>
                      <a:r>
                        <a:rPr lang="tr-TR" sz="1400" dirty="0" err="1" smtClean="0"/>
                        <a:t>Social</a:t>
                      </a:r>
                      <a:r>
                        <a:rPr lang="tr-TR" sz="1400" dirty="0" smtClean="0"/>
                        <a:t>), Teknolojik (</a:t>
                      </a:r>
                      <a:r>
                        <a:rPr lang="tr-TR" sz="1400" dirty="0" err="1" smtClean="0"/>
                        <a:t>Technological</a:t>
                      </a:r>
                      <a:r>
                        <a:rPr lang="tr-TR" sz="1400" dirty="0" smtClean="0"/>
                        <a:t>), Çevresel (</a:t>
                      </a:r>
                      <a:r>
                        <a:rPr lang="tr-TR" sz="1400" dirty="0" err="1" smtClean="0"/>
                        <a:t>Environmental</a:t>
                      </a:r>
                      <a:r>
                        <a:rPr lang="tr-TR" sz="1400" dirty="0" smtClean="0"/>
                        <a:t>) ve Yasal (Legal) </a:t>
                      </a:r>
                      <a:endParaRPr 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400" dirty="0" smtClean="0"/>
                        <a:t>SGB Strateji Geliştirme Başkanlığı</a:t>
                      </a:r>
                      <a:endParaRPr lang="tr-TR" alt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400" dirty="0" smtClean="0"/>
                        <a:t>STK Sivil Toplum Kuruluşları</a:t>
                      </a:r>
                      <a:endParaRPr lang="tr-TR" altLang="tr-TR" sz="1400" b="0" dirty="0" smtClean="0">
                        <a:solidFill>
                          <a:schemeClr val="tx1"/>
                        </a:solidFill>
                        <a:latin typeface="Times New Roman" panose="02020603050405020304" pitchFamily="18" charset="0"/>
                        <a:cs typeface="Times New Roman" panose="02020603050405020304" pitchFamily="18" charset="0"/>
                      </a:endParaRPr>
                    </a:p>
                  </a:txBody>
                  <a:tcPr/>
                </a:tc>
              </a:tr>
              <a:tr h="30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400" dirty="0" smtClean="0"/>
                        <a:t>TÜBİTAK T</a:t>
                      </a:r>
                      <a:r>
                        <a:rPr lang="tr-TR" sz="1400" dirty="0" smtClean="0"/>
                        <a:t>ürkiye Bilimsel ve Teknolojik Araştırma Kurumu</a:t>
                      </a:r>
                      <a:endParaRPr lang="tr-TR" altLang="tr-TR" sz="1400" b="0" dirty="0" smtClean="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3" name="Rectangle 5"/>
          <p:cNvSpPr>
            <a:spLocks noChangeArrowheads="1"/>
          </p:cNvSpPr>
          <p:nvPr/>
        </p:nvSpPr>
        <p:spPr bwMode="auto">
          <a:xfrm>
            <a:off x="2143108" y="642918"/>
            <a:ext cx="5129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tr-TR" altLang="tr-TR" sz="1600" b="1" dirty="0" smtClean="0">
                <a:solidFill>
                  <a:srgbClr val="FFFFFF"/>
                </a:solidFill>
                <a:latin typeface="Times New Roman" panose="02020603050405020304" pitchFamily="18" charset="0"/>
              </a:rPr>
              <a:t> </a:t>
            </a:r>
            <a:endParaRPr lang="tr-TR" altLang="tr-TR" dirty="0"/>
          </a:p>
        </p:txBody>
      </p:sp>
      <p:sp>
        <p:nvSpPr>
          <p:cNvPr id="4" name="Rectangle 5"/>
          <p:cNvSpPr>
            <a:spLocks noChangeArrowheads="1"/>
          </p:cNvSpPr>
          <p:nvPr/>
        </p:nvSpPr>
        <p:spPr bwMode="auto">
          <a:xfrm>
            <a:off x="214282" y="428604"/>
            <a:ext cx="157934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tr-TR" altLang="tr-TR" sz="1600" b="1" dirty="0" smtClean="0">
                <a:solidFill>
                  <a:srgbClr val="FFFFFF"/>
                </a:solidFill>
                <a:latin typeface="Times New Roman" panose="02020603050405020304" pitchFamily="18" charset="0"/>
              </a:rPr>
              <a:t> </a:t>
            </a:r>
            <a:r>
              <a:rPr lang="tr-TR" altLang="tr-TR" sz="1600" b="1" dirty="0" smtClean="0">
                <a:latin typeface="Times New Roman" panose="02020603050405020304" pitchFamily="18" charset="0"/>
              </a:rPr>
              <a:t>KISALTMALAR</a:t>
            </a:r>
            <a:endParaRPr lang="tr-TR" altLang="tr-TR" dirty="0"/>
          </a:p>
        </p:txBody>
      </p:sp>
      <p:sp>
        <p:nvSpPr>
          <p:cNvPr id="5" name="4 Slayt Numarası Yer Tutucusu"/>
          <p:cNvSpPr>
            <a:spLocks noGrp="1"/>
          </p:cNvSpPr>
          <p:nvPr>
            <p:ph type="sldNum" sz="quarter" idx="12"/>
          </p:nvPr>
        </p:nvSpPr>
        <p:spPr/>
        <p:txBody>
          <a:bodyPr/>
          <a:lstStyle/>
          <a:p>
            <a:fld id="{70B8EFC6-9B92-4EC2-910F-8C8DAAC16B59}" type="slidenum">
              <a:rPr lang="tr-TR" smtClean="0"/>
              <a:pPr/>
              <a:t>11</a:t>
            </a:fld>
            <a:endParaRPr lang="tr-T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2910" y="2939895"/>
            <a:ext cx="8143932" cy="3346625"/>
          </a:xfrm>
          <a:prstGeom prst="rect">
            <a:avLst/>
          </a:prstGeom>
        </p:spPr>
      </p:pic>
      <p:sp>
        <p:nvSpPr>
          <p:cNvPr id="3" name="2 Dikdörtgen"/>
          <p:cNvSpPr/>
          <p:nvPr/>
        </p:nvSpPr>
        <p:spPr>
          <a:xfrm>
            <a:off x="714348" y="714357"/>
            <a:ext cx="8072494" cy="2308324"/>
          </a:xfrm>
          <a:prstGeom prst="rect">
            <a:avLst/>
          </a:prstGeom>
        </p:spPr>
        <p:txBody>
          <a:bodyPr wrap="square">
            <a:spAutoFit/>
          </a:bodyPr>
          <a:lstStyle/>
          <a:p>
            <a:pPr algn="ctr"/>
            <a:r>
              <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T.C. </a:t>
            </a:r>
          </a:p>
          <a:p>
            <a:pPr algn="ctr"/>
            <a:r>
              <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HİZAN KAYMAKAMLIĞI</a:t>
            </a:r>
          </a:p>
          <a:p>
            <a:pPr algn="ctr"/>
            <a:r>
              <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HİZAN </a:t>
            </a:r>
            <a:r>
              <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MESLEKİ VE TEKNİK ANADOLULİSESİ </a:t>
            </a:r>
            <a:r>
              <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MÜDÜRLÜĞÜ</a:t>
            </a:r>
            <a:r>
              <a:rPr lang="tr-TR"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2400" dirty="0" smtClean="0">
              <a:latin typeface="Calibri" panose="020F0502020204030204" pitchFamily="34" charset="0"/>
              <a:ea typeface="Times New Roman" panose="02020603050405020304" pitchFamily="18" charset="0"/>
              <a:cs typeface="Times New Roman" panose="02020603050405020304" pitchFamily="18" charset="0"/>
            </a:endParaRPr>
          </a:p>
          <a:p>
            <a:pPr algn="ctr"/>
            <a:r>
              <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STRATEJİK PLANI</a:t>
            </a:r>
            <a:endParaRPr lang="tr-TR" sz="2400" dirty="0" smtClean="0">
              <a:latin typeface="Calibri" panose="020F0502020204030204" pitchFamily="34" charset="0"/>
              <a:ea typeface="Times New Roman" panose="02020603050405020304" pitchFamily="18" charset="0"/>
              <a:cs typeface="Times New Roman" panose="02020603050405020304" pitchFamily="18" charset="0"/>
            </a:endParaRPr>
          </a:p>
          <a:p>
            <a:pPr algn="ctr"/>
            <a:r>
              <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(2024-2028)</a:t>
            </a:r>
            <a:endParaRPr lang="tr-TR" sz="1600" dirty="0"/>
          </a:p>
        </p:txBody>
      </p:sp>
      <p:sp>
        <p:nvSpPr>
          <p:cNvPr id="4" name="3 Slayt Numarası Yer Tutucusu"/>
          <p:cNvSpPr>
            <a:spLocks noGrp="1"/>
          </p:cNvSpPr>
          <p:nvPr>
            <p:ph type="sldNum" sz="quarter" idx="12"/>
          </p:nvPr>
        </p:nvSpPr>
        <p:spPr/>
        <p:txBody>
          <a:bodyPr/>
          <a:lstStyle/>
          <a:p>
            <a:fld id="{70B8EFC6-9B92-4EC2-910F-8C8DAAC16B59}" type="slidenum">
              <a:rPr lang="tr-TR" smtClean="0"/>
              <a:pPr/>
              <a:t>110</a:t>
            </a:fld>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357166"/>
            <a:ext cx="1449949" cy="369332"/>
          </a:xfrm>
          <a:prstGeom prst="rect">
            <a:avLst/>
          </a:prstGeom>
        </p:spPr>
        <p:txBody>
          <a:bodyPr wrap="none">
            <a:spAutoFit/>
          </a:bodyPr>
          <a:lstStyle/>
          <a:p>
            <a:r>
              <a:rPr lang="tr-TR" altLang="tr-TR" b="1" dirty="0" smtClean="0">
                <a:latin typeface="Times New Roman" panose="02020603050405020304" pitchFamily="18" charset="0"/>
              </a:rPr>
              <a:t>TANIMLAR</a:t>
            </a:r>
            <a:endParaRPr lang="tr-TR" altLang="tr-TR" dirty="0"/>
          </a:p>
        </p:txBody>
      </p:sp>
      <p:sp>
        <p:nvSpPr>
          <p:cNvPr id="3" name="2 Dikdörtgen"/>
          <p:cNvSpPr/>
          <p:nvPr/>
        </p:nvSpPr>
        <p:spPr>
          <a:xfrm>
            <a:off x="142844" y="714356"/>
            <a:ext cx="8643998" cy="5681042"/>
          </a:xfrm>
          <a:prstGeom prst="rect">
            <a:avLst/>
          </a:prstGeom>
        </p:spPr>
        <p:txBody>
          <a:bodyPr wrap="square">
            <a:spAutoFit/>
          </a:bodyPr>
          <a:lstStyle/>
          <a:p>
            <a:pPr algn="just">
              <a:spcBef>
                <a:spcPts val="1315"/>
              </a:spcBef>
            </a:pPr>
            <a:r>
              <a:rPr lang="tr-TR" sz="1200" b="1" dirty="0" smtClean="0">
                <a:latin typeface="Times New Roman" panose="02020603050405020304" pitchFamily="18" charset="0"/>
                <a:ea typeface="Times New Roman" panose="02020603050405020304" pitchFamily="18" charset="0"/>
                <a:cs typeface="Times New Roman" panose="02020603050405020304" pitchFamily="18" charset="0"/>
              </a:rPr>
              <a:t>Bütünleştirici Eğitim (Kaynaştırma Eğitimi):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Özel eğitime ihtiyacı olan bireylerin eğitimlerini, destek</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eğitim</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hizmetleri</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de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sağlanarak</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akranlarıyla</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birlikte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resmî</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veya</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özel</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örgün</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yaygın</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eğitim</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kurumlarında</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sürdürmeleri esasına</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dayanan özel</a:t>
            </a:r>
            <a:r>
              <a:rPr lang="tr-TR" sz="1200" spc="1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eğitim</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uygulamalarıdır.</a:t>
            </a:r>
          </a:p>
          <a:p>
            <a:pPr algn="just">
              <a:spcBef>
                <a:spcPts val="575"/>
              </a:spcBef>
            </a:pPr>
            <a:r>
              <a:rPr lang="tr-TR" sz="1200" b="1" dirty="0" smtClean="0">
                <a:latin typeface="Times New Roman" panose="02020603050405020304" pitchFamily="18" charset="0"/>
                <a:ea typeface="Times New Roman" panose="02020603050405020304" pitchFamily="18" charset="0"/>
                <a:cs typeface="Times New Roman" panose="02020603050405020304" pitchFamily="18" charset="0"/>
              </a:rPr>
              <a:t>Coğrafi Bilgi Sistemi (CBS):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Dünya üzerindeki karmaşık sosyal, ekonomik, çevresel vb. sorunların</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çözümüne yönelik mekâna/konuma dayalı karar verme süreçlerinde kullanıcılara yardımcı olmak üzere,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büyük</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hacimli</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coğrafi</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verilerin;</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toplanması,</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depolanması,</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işlenmesi,</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yönetimi,</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mekânsal</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analizi,</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sorgulaması ve sunulması fonksiyonlarını yerine getiren donanım, yazılım, personel, coğrafi veri ve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yöntem</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bütünüdür.</a:t>
            </a:r>
          </a:p>
          <a:p>
            <a:pPr algn="just">
              <a:spcBef>
                <a:spcPts val="580"/>
              </a:spcBef>
            </a:pPr>
            <a:r>
              <a:rPr lang="tr-TR" sz="1200" b="1" dirty="0" smtClean="0">
                <a:latin typeface="Times New Roman" panose="02020603050405020304" pitchFamily="18" charset="0"/>
                <a:ea typeface="Times New Roman" panose="02020603050405020304" pitchFamily="18" charset="0"/>
                <a:cs typeface="Times New Roman" panose="02020603050405020304" pitchFamily="18" charset="0"/>
              </a:rPr>
              <a:t>Çıraklık Eğitimi: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Kurumlarda yapılan teorik eğitim ile işletmelerde yapılan pratik eğitimin bütünlüğü</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içerisinde bireyleri bir mesleğe hazırlayan, mesleklerinde gelişmelerine olanak sağlayan ve belgeye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götüren</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eğitimi ifade eder.</a:t>
            </a:r>
          </a:p>
          <a:p>
            <a:pPr algn="just">
              <a:spcBef>
                <a:spcPts val="560"/>
              </a:spcBef>
            </a:pPr>
            <a:r>
              <a:rPr lang="tr-TR" sz="1200" b="1" dirty="0" smtClean="0">
                <a:latin typeface="Times New Roman" panose="02020603050405020304" pitchFamily="18" charset="0"/>
                <a:ea typeface="Times New Roman" panose="02020603050405020304" pitchFamily="18" charset="0"/>
                <a:cs typeface="Times New Roman" panose="02020603050405020304" pitchFamily="18" charset="0"/>
              </a:rPr>
              <a:t>Destek</a:t>
            </a:r>
            <a:r>
              <a:rPr lang="tr-TR" sz="1200" b="1"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cs typeface="Times New Roman" panose="02020603050405020304" pitchFamily="18" charset="0"/>
              </a:rPr>
              <a:t>Eğitim</a:t>
            </a:r>
            <a:r>
              <a:rPr lang="tr-TR" sz="1200" b="1"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cs typeface="Times New Roman" panose="02020603050405020304" pitchFamily="18" charset="0"/>
              </a:rPr>
              <a:t>Odası:</a:t>
            </a:r>
            <a:r>
              <a:rPr lang="tr-TR" sz="1200" b="1"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Okul</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kurumlarda,</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yetersizliği</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olmayan</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akranlarıyla</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birlikte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aynı</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sınıfta</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eğitimlerine devam eden özel eğitime ihtiyacı olan öğrenciler ile üstün yetenekli öğrenciler için özel</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araç-gereçler ile eğitim materyalleri sağlanarak özel eğitim desteği verilmesi amacıyla açılan odaları</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ifade</a:t>
            </a:r>
            <a:r>
              <a:rPr lang="tr-TR" sz="1200" spc="-1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eder.</a:t>
            </a:r>
          </a:p>
          <a:p>
            <a:pPr algn="just">
              <a:spcBef>
                <a:spcPts val="570"/>
              </a:spcBef>
            </a:pPr>
            <a:r>
              <a:rPr lang="tr-TR" sz="1200" b="1" dirty="0" smtClean="0">
                <a:latin typeface="Times New Roman" panose="02020603050405020304" pitchFamily="18" charset="0"/>
                <a:ea typeface="Times New Roman" panose="02020603050405020304" pitchFamily="18" charset="0"/>
                <a:cs typeface="Times New Roman" panose="02020603050405020304" pitchFamily="18" charset="0"/>
              </a:rPr>
              <a:t>Destekleme ve Yetiştirme Kursları: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Resmî ve özel örgün eğitim kurumlarına devam eden öğrenciler ile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yaygın eğitim kurumlarına devam etmekte olan</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kursiyerleri, örgün eğitim müfredatındaki derslerle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sınırlı</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olarak, destekleme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ve</a:t>
            </a:r>
            <a:r>
              <a:rPr lang="tr-TR" sz="1200" spc="-1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yetiştirme</a:t>
            </a:r>
            <a:r>
              <a:rPr lang="tr-TR" sz="1200" spc="-1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amacıyla açılan</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kurslardır.</a:t>
            </a:r>
          </a:p>
          <a:p>
            <a:pPr algn="just">
              <a:spcBef>
                <a:spcPts val="570"/>
              </a:spcBef>
            </a:pPr>
            <a:r>
              <a:rPr lang="tr-TR" sz="1200" b="1" dirty="0" smtClean="0">
                <a:latin typeface="Times New Roman" panose="02020603050405020304" pitchFamily="18" charset="0"/>
                <a:ea typeface="Times New Roman" panose="02020603050405020304" pitchFamily="18" charset="0"/>
                <a:cs typeface="Times New Roman" panose="02020603050405020304" pitchFamily="18" charset="0"/>
              </a:rPr>
              <a:t>Devamsızlık:</a:t>
            </a:r>
            <a:r>
              <a:rPr lang="tr-TR" sz="1200" b="1"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Özürlü</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ya</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da</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özürsüz</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olarak</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okulda</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bulunmama</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durumu</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ifade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eder.</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570"/>
              </a:spcBef>
            </a:pPr>
            <a:r>
              <a:rPr lang="tr-TR" sz="1200" b="1" dirty="0" smtClean="0">
                <a:latin typeface="Times New Roman" panose="02020603050405020304" pitchFamily="18" charset="0"/>
                <a:ea typeface="Times New Roman" panose="02020603050405020304" pitchFamily="18" charset="0"/>
                <a:cs typeface="Times New Roman" panose="02020603050405020304" pitchFamily="18" charset="0"/>
              </a:rPr>
              <a:t>Eğitim</a:t>
            </a:r>
            <a:r>
              <a:rPr lang="tr-TR" sz="1200" b="1" spc="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cs typeface="Times New Roman" panose="02020603050405020304" pitchFamily="18" charset="0"/>
              </a:rPr>
              <a:t>arama</a:t>
            </a:r>
            <a:r>
              <a:rPr lang="tr-TR" sz="1200" b="1"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cs typeface="Times New Roman" panose="02020603050405020304" pitchFamily="18" charset="0"/>
              </a:rPr>
              <a:t>motoru:</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Sadece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eğitim</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kategorisindeki</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sonuçların</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görüntülendiği</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kategori</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dışı</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ve</a:t>
            </a:r>
            <a:r>
              <a:rPr lang="tr-TR" sz="1200" spc="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sakıncalı</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içeriklerin</a:t>
            </a:r>
            <a:r>
              <a:rPr lang="tr-TR" sz="1200" spc="-1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filtrelendiğini internet arama motoru.</a:t>
            </a:r>
          </a:p>
          <a:p>
            <a:pPr algn="just"/>
            <a:r>
              <a:rPr lang="tr-TR" sz="1200" b="1" dirty="0" smtClean="0">
                <a:latin typeface="Times New Roman" panose="02020603050405020304" pitchFamily="18" charset="0"/>
                <a:ea typeface="Times New Roman" panose="02020603050405020304" pitchFamily="18" charset="0"/>
                <a:cs typeface="Times New Roman" panose="02020603050405020304" pitchFamily="18" charset="0"/>
              </a:rPr>
              <a:t>Eğitim ve Öğretimden Erken Ayrılma: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Avrupa Topluluğu İstatistik Ofisinin (</a:t>
            </a:r>
            <a:r>
              <a:rPr lang="tr-TR" sz="1200" dirty="0" err="1" smtClean="0">
                <a:latin typeface="Times New Roman" panose="02020603050405020304" pitchFamily="18" charset="0"/>
                <a:ea typeface="Times New Roman" panose="02020603050405020304" pitchFamily="18" charset="0"/>
                <a:cs typeface="Times New Roman" panose="02020603050405020304" pitchFamily="18" charset="0"/>
              </a:rPr>
              <a:t>Eurostat</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 yayınladığı ve</a:t>
            </a:r>
            <a:r>
              <a:rPr lang="tr-TR" sz="12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hane halkı araştırmasına göre </a:t>
            </a:r>
            <a:r>
              <a:rPr lang="tr-TR" sz="1200" dirty="0" smtClean="0">
                <a:latin typeface="Times New Roman" panose="02020603050405020304" pitchFamily="18" charset="0"/>
                <a:cs typeface="Times New Roman" panose="02020603050405020304" pitchFamily="18" charset="0"/>
              </a:rPr>
              <a:t>Avrupa Topluluğu İstatistik Ofisinin (</a:t>
            </a:r>
            <a:r>
              <a:rPr lang="tr-TR" sz="1200" dirty="0" err="1" smtClean="0">
                <a:latin typeface="Times New Roman" panose="02020603050405020304" pitchFamily="18" charset="0"/>
                <a:cs typeface="Times New Roman" panose="02020603050405020304" pitchFamily="18" charset="0"/>
              </a:rPr>
              <a:t>Eurostat</a:t>
            </a:r>
            <a:r>
              <a:rPr lang="tr-TR" sz="1200" dirty="0" smtClean="0">
                <a:latin typeface="Times New Roman" panose="02020603050405020304" pitchFamily="18" charset="0"/>
                <a:cs typeface="Times New Roman" panose="02020603050405020304" pitchFamily="18" charset="0"/>
              </a:rPr>
              <a:t>) yayınladığı ve hane halkı araştırmasına göre 18–24 yaş aralığındaki kişilerden en fazla ortaokul mezunu olan ve daha üstü bir eğitim kademesinde kayıtlı olmayanların ilgili çağ nüfusuna oranı olarak ifade edilen göstergedir.</a:t>
            </a:r>
          </a:p>
          <a:p>
            <a:pPr algn="just">
              <a:spcBef>
                <a:spcPts val="5"/>
              </a:spcBef>
            </a:pPr>
            <a:r>
              <a:rPr lang="tr-TR" sz="1200" b="1" dirty="0" smtClean="0">
                <a:latin typeface="Times New Roman" panose="02020603050405020304" pitchFamily="18" charset="0"/>
                <a:ea typeface="Times New Roman" panose="02020603050405020304" pitchFamily="18" charset="0"/>
              </a:rPr>
              <a:t>Tanılama: </a:t>
            </a:r>
            <a:r>
              <a:rPr lang="tr-TR" sz="1200" dirty="0" smtClean="0">
                <a:latin typeface="Times New Roman" panose="02020603050405020304" pitchFamily="18" charset="0"/>
                <a:ea typeface="Times New Roman" panose="02020603050405020304" pitchFamily="18" charset="0"/>
              </a:rPr>
              <a:t>Özel eğitime ihtiyacı olan bireylerin tüm gelişim alanlarındaki özellikleri ile yeterli 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yetersiz yönlerinin, bireysel özelliklerinin ve ilgilerinin belirlenmesi amacıyla tıbbî, </a:t>
            </a:r>
            <a:r>
              <a:rPr lang="tr-TR" sz="1200" dirty="0" err="1" smtClean="0">
                <a:latin typeface="Times New Roman" panose="02020603050405020304" pitchFamily="18" charset="0"/>
                <a:ea typeface="Times New Roman" panose="02020603050405020304" pitchFamily="18" charset="0"/>
              </a:rPr>
              <a:t>psiko</a:t>
            </a:r>
            <a:r>
              <a:rPr lang="tr-TR" sz="1200" dirty="0" smtClean="0">
                <a:latin typeface="Times New Roman" panose="02020603050405020304" pitchFamily="18" charset="0"/>
                <a:ea typeface="Times New Roman" panose="02020603050405020304" pitchFamily="18" charset="0"/>
              </a:rPr>
              <a:t>-sosyal 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eğitim</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alanlarında yapılan değerlendirme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sürecidir.</a:t>
            </a:r>
            <a:br>
              <a:rPr lang="tr-TR" sz="1200" dirty="0" smtClean="0">
                <a:latin typeface="Times New Roman" panose="02020603050405020304" pitchFamily="18" charset="0"/>
                <a:ea typeface="Times New Roman" panose="02020603050405020304" pitchFamily="18" charset="0"/>
              </a:rPr>
            </a:br>
            <a:r>
              <a:rPr lang="tr-TR" sz="1200" b="1" dirty="0" smtClean="0">
                <a:latin typeface="Times New Roman" panose="02020603050405020304" pitchFamily="18" charset="0"/>
                <a:ea typeface="Times New Roman" panose="02020603050405020304" pitchFamily="18" charset="0"/>
              </a:rPr>
              <a:t>Ulusal Dijital İçerik Arşivi: </a:t>
            </a:r>
            <a:r>
              <a:rPr lang="tr-TR" sz="1200" dirty="0" smtClean="0">
                <a:latin typeface="Times New Roman" panose="02020603050405020304" pitchFamily="18" charset="0"/>
                <a:ea typeface="Times New Roman" panose="02020603050405020304" pitchFamily="18" charset="0"/>
              </a:rPr>
              <a:t>Öğrenme süreçlerini destekleyen beceri destekli dönüşüm ile ülkemizin her</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yerinde yaşayan öğrenci ve öğretmenlerimizin eşit öğrenme ve öğretme fırsatlarını yakalamaları 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öğrenmenin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sınıf duvarlarını</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aşması sağlamaya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yönelik</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eğitsel</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dijital içerik</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ambarıdır.</a:t>
            </a:r>
          </a:p>
          <a:p>
            <a:pPr algn="just">
              <a:spcBef>
                <a:spcPts val="535"/>
              </a:spcBef>
            </a:pPr>
            <a:r>
              <a:rPr lang="tr-TR" sz="1200" b="1" dirty="0" smtClean="0">
                <a:latin typeface="Times New Roman" panose="02020603050405020304" pitchFamily="18" charset="0"/>
                <a:ea typeface="Times New Roman" panose="02020603050405020304" pitchFamily="18" charset="0"/>
              </a:rPr>
              <a:t>Uzaktan</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Eğitim:</a:t>
            </a:r>
            <a:r>
              <a:rPr lang="tr-TR" sz="1200" b="1"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Her</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türlü</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iletişim</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teknolojileri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kullanılarak</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zaman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mekân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bağımsız</a:t>
            </a:r>
            <a:r>
              <a:rPr lang="tr-TR" sz="1200" spc="30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olarak</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insanların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eğitim almalarının sağlanmasıdır.</a:t>
            </a:r>
            <a:r>
              <a:rPr lang="tr-TR" sz="1200" b="1" dirty="0" smtClean="0">
                <a:latin typeface="Times New Roman" panose="02020603050405020304" pitchFamily="18" charset="0"/>
                <a:ea typeface="Times New Roman" panose="02020603050405020304" pitchFamily="18" charset="0"/>
              </a:rPr>
              <a:t> </a:t>
            </a:r>
          </a:p>
          <a:p>
            <a:pPr algn="just">
              <a:spcBef>
                <a:spcPts val="580"/>
              </a:spcBef>
            </a:pPr>
            <a:endParaRPr lang="tr-TR" sz="12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70B8EFC6-9B92-4EC2-910F-8C8DAAC16B59}" type="slidenum">
              <a:rPr lang="tr-TR" smtClean="0"/>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285728"/>
            <a:ext cx="1449949" cy="369332"/>
          </a:xfrm>
          <a:prstGeom prst="rect">
            <a:avLst/>
          </a:prstGeom>
        </p:spPr>
        <p:txBody>
          <a:bodyPr wrap="none">
            <a:spAutoFit/>
          </a:bodyPr>
          <a:lstStyle/>
          <a:p>
            <a:r>
              <a:rPr lang="tr-TR" altLang="tr-TR" b="1" dirty="0" smtClean="0">
                <a:latin typeface="Times New Roman" panose="02020603050405020304" pitchFamily="18" charset="0"/>
              </a:rPr>
              <a:t>TANIMLAR</a:t>
            </a:r>
            <a:endParaRPr lang="tr-TR" altLang="tr-TR" dirty="0"/>
          </a:p>
        </p:txBody>
      </p:sp>
      <p:sp>
        <p:nvSpPr>
          <p:cNvPr id="3" name="2 Dikdörtgen"/>
          <p:cNvSpPr/>
          <p:nvPr/>
        </p:nvSpPr>
        <p:spPr>
          <a:xfrm>
            <a:off x="142844" y="571480"/>
            <a:ext cx="8644030" cy="5965736"/>
          </a:xfrm>
          <a:prstGeom prst="rect">
            <a:avLst/>
          </a:prstGeom>
        </p:spPr>
        <p:txBody>
          <a:bodyPr wrap="square">
            <a:spAutoFit/>
          </a:bodyPr>
          <a:lstStyle/>
          <a:p>
            <a:pPr algn="just">
              <a:spcBef>
                <a:spcPts val="535"/>
              </a:spcBef>
            </a:pPr>
            <a:r>
              <a:rPr lang="tr-TR" sz="1200" b="1" dirty="0" smtClean="0">
                <a:latin typeface="Times New Roman" panose="02020603050405020304" pitchFamily="18" charset="0"/>
                <a:ea typeface="Times New Roman" panose="02020603050405020304" pitchFamily="18" charset="0"/>
              </a:rPr>
              <a:t>Yaygın</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Eğitim:</a:t>
            </a:r>
            <a:r>
              <a:rPr lang="tr-TR" sz="1200" b="1"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Örgün eğitim</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sistemine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hiç</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girmemiş</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da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örgün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eğitim</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sisteminin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herhangi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bir</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kademesinde bulunan veya bu kademeden ayrılmış ya da bitirmiş bireylere; ilgi, istek ve yetenekleri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doğrultusunda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ekonomik,</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toplumsal</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kültürel</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gelişmelerini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sağlayıcı</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nitelikte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çeşitli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süre</a:t>
            </a:r>
            <a:r>
              <a:rPr lang="tr-TR" sz="1200" spc="30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düzeylerde hayat boyu yapılan eğitim, öğretim, üretim, rehberlik ve uygulama etkinliklerinin bütününü</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ifade</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eder.</a:t>
            </a:r>
            <a:r>
              <a:rPr lang="tr-TR" sz="1200" b="1" dirty="0" smtClean="0">
                <a:latin typeface="Times New Roman" panose="02020603050405020304" pitchFamily="18" charset="0"/>
                <a:ea typeface="Times New Roman" panose="02020603050405020304" pitchFamily="18" charset="0"/>
              </a:rPr>
              <a:t> </a:t>
            </a:r>
          </a:p>
          <a:p>
            <a:pPr algn="just">
              <a:spcBef>
                <a:spcPts val="575"/>
              </a:spcBef>
            </a:pPr>
            <a:r>
              <a:rPr lang="tr-TR" sz="1200" b="1" dirty="0" smtClean="0">
                <a:latin typeface="Times New Roman" panose="02020603050405020304" pitchFamily="18" charset="0"/>
                <a:ea typeface="Times New Roman" panose="02020603050405020304" pitchFamily="18" charset="0"/>
              </a:rPr>
              <a:t>Zorunlu Eğitim: </a:t>
            </a:r>
            <a:r>
              <a:rPr lang="tr-TR" sz="1200" dirty="0" smtClean="0">
                <a:latin typeface="Times New Roman" panose="02020603050405020304" pitchFamily="18" charset="0"/>
                <a:ea typeface="Times New Roman" panose="02020603050405020304" pitchFamily="18" charset="0"/>
              </a:rPr>
              <a:t>Dört yıl süreli ve zorunlu ilkokullar ile dört yıl süreli, zorunlu ve farklı programlar</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arasında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tercihe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imkân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veren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ortaokullar</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imam-hatip</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ortaokullarından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oluşan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ilköğretim</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ile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ilköğretime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dayalı,</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dört</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yıllık</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zorunlu,</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örgün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veya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yaygın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öğrenim</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veren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genel, mesleki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teknik</a:t>
            </a:r>
            <a:r>
              <a:rPr lang="tr-TR" sz="1200" spc="-28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ortaöğretim kademelerinden oluşan eğitim sürecini ifade eder.</a:t>
            </a:r>
            <a:r>
              <a:rPr lang="tr-TR" sz="1200" b="1" dirty="0" smtClean="0">
                <a:latin typeface="Times New Roman" panose="02020603050405020304" pitchFamily="18" charset="0"/>
                <a:ea typeface="Times New Roman" panose="02020603050405020304" pitchFamily="18" charset="0"/>
              </a:rPr>
              <a:t> </a:t>
            </a:r>
          </a:p>
          <a:p>
            <a:pPr algn="just">
              <a:spcBef>
                <a:spcPts val="575"/>
              </a:spcBef>
            </a:pPr>
            <a:r>
              <a:rPr lang="tr-TR" sz="1200" b="1" dirty="0" smtClean="0">
                <a:latin typeface="Times New Roman" panose="02020603050405020304" pitchFamily="18" charset="0"/>
                <a:ea typeface="Times New Roman" panose="02020603050405020304" pitchFamily="18" charset="0"/>
              </a:rPr>
              <a:t>Eğitsel Değerlendirme: </a:t>
            </a:r>
            <a:r>
              <a:rPr lang="tr-TR" sz="1200" dirty="0" smtClean="0">
                <a:latin typeface="Times New Roman" panose="02020603050405020304" pitchFamily="18" charset="0"/>
                <a:ea typeface="Times New Roman" panose="02020603050405020304" pitchFamily="18" charset="0"/>
              </a:rPr>
              <a:t>Bireyin tüm gelişim alanlarındaki özellikleri ve akademik disiplin alanlarındaki</a:t>
            </a:r>
            <a:r>
              <a:rPr lang="tr-TR" sz="1200" spc="-28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yeterlikleri</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ile eğitim ihtiyaçlarını</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eğitsel amaçla</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belirleme</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sürecidir.</a:t>
            </a:r>
          </a:p>
          <a:p>
            <a:pPr algn="just">
              <a:spcBef>
                <a:spcPts val="565"/>
              </a:spcBef>
            </a:pPr>
            <a:r>
              <a:rPr lang="tr-TR" sz="1200" b="1" dirty="0" smtClean="0">
                <a:latin typeface="Times New Roman" panose="02020603050405020304" pitchFamily="18" charset="0"/>
                <a:ea typeface="Times New Roman" panose="02020603050405020304" pitchFamily="18" charset="0"/>
              </a:rPr>
              <a:t>İşletmelerde</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Meslekî</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Eğitim:</a:t>
            </a:r>
            <a:r>
              <a:rPr lang="tr-TR" sz="1200" b="1"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Meslekî</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teknik</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eğitim</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okul</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kurumları</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öğrencilerinin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beceri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eğitimlerini işletmelerde, teorik eğitimlerini ise meslekî ve teknik eğitim okul ve kurumlarında veya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işletme</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kurumlarca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tesis</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edilen eğitim</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birimlerinde</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yaptıkları eğitim</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uygulamalarını ifade</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eder.</a:t>
            </a:r>
          </a:p>
          <a:p>
            <a:pPr algn="just">
              <a:spcBef>
                <a:spcPts val="570"/>
              </a:spcBef>
            </a:pPr>
            <a:r>
              <a:rPr lang="tr-TR" sz="1200" b="1" dirty="0" smtClean="0">
                <a:latin typeface="Times New Roman" panose="02020603050405020304" pitchFamily="18" charset="0"/>
                <a:ea typeface="Times New Roman" panose="02020603050405020304" pitchFamily="18" charset="0"/>
              </a:rPr>
              <a:t>Okul-Aile Birlikleri:</a:t>
            </a:r>
            <a:r>
              <a:rPr lang="tr-TR" sz="1200" b="1"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Eğitim </a:t>
            </a:r>
            <a:r>
              <a:rPr lang="tr-TR" sz="1200" dirty="0" err="1" smtClean="0">
                <a:latin typeface="Times New Roman" panose="02020603050405020304" pitchFamily="18" charset="0"/>
                <a:ea typeface="Times New Roman" panose="02020603050405020304" pitchFamily="18" charset="0"/>
              </a:rPr>
              <a:t>kampüslerinde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yer</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alan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okullar</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dâhil</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Bakanlığa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bağlı</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okul</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eğitim</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kurumlarında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kurulan birliklerdir.</a:t>
            </a:r>
          </a:p>
          <a:p>
            <a:pPr algn="just">
              <a:spcBef>
                <a:spcPts val="555"/>
              </a:spcBef>
            </a:pPr>
            <a:r>
              <a:rPr lang="tr-TR" sz="1200" b="1" dirty="0" smtClean="0">
                <a:latin typeface="Times New Roman" panose="02020603050405020304" pitchFamily="18" charset="0"/>
                <a:ea typeface="Times New Roman" panose="02020603050405020304" pitchFamily="18" charset="0"/>
              </a:rPr>
              <a:t>Ortalama</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Eğitim</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Süresi:</a:t>
            </a:r>
            <a:r>
              <a:rPr lang="tr-TR" sz="1200" b="1"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Birleşmiş</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Milletler</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Kalkınma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Programının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yayınladığı</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İnsani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Gelişme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Raporu’nda verilen ve 25 yaş ve üstü kişilerin almış olduğu eğitim sürelerinin ortalaması şeklinde ifade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edilen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eğitim göstergesini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ifade etmektedir.</a:t>
            </a:r>
          </a:p>
          <a:p>
            <a:pPr algn="just">
              <a:spcBef>
                <a:spcPts val="570"/>
              </a:spcBef>
            </a:pPr>
            <a:r>
              <a:rPr lang="tr-TR" sz="1200" b="1" dirty="0" smtClean="0">
                <a:latin typeface="Times New Roman" panose="02020603050405020304" pitchFamily="18" charset="0"/>
                <a:ea typeface="Times New Roman" panose="02020603050405020304" pitchFamily="18" charset="0"/>
              </a:rPr>
              <a:t>Öğrenme</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Analitiği</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Platformu:</a:t>
            </a:r>
            <a:r>
              <a:rPr lang="tr-TR" sz="1200" b="1"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Eğitsel</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Veri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Ambarı</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üzerinde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çalışacak,</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öğrencilerin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akademik</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verileriyle</a:t>
            </a:r>
            <a:r>
              <a:rPr lang="tr-TR" sz="1200" spc="-1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birlikte</a:t>
            </a:r>
            <a:r>
              <a:rPr lang="tr-TR" sz="1200" spc="-1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ilgi,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yetenek</a:t>
            </a:r>
            <a:r>
              <a:rPr lang="tr-TR" sz="1200" spc="-1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a:t>
            </a:r>
            <a:r>
              <a:rPr lang="tr-TR" sz="1200" spc="-1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mizacına</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yönelik</a:t>
            </a:r>
            <a:r>
              <a:rPr lang="tr-TR" sz="1200" spc="-1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verilerinin</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de</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birlikte</a:t>
            </a:r>
            <a:r>
              <a:rPr lang="tr-TR" sz="1200" spc="-1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değerlendirildiği</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platformdur.</a:t>
            </a:r>
          </a:p>
          <a:p>
            <a:pPr algn="just">
              <a:spcBef>
                <a:spcPts val="880"/>
              </a:spcBef>
            </a:pPr>
            <a:r>
              <a:rPr lang="tr-TR" sz="1200" b="1" dirty="0" smtClean="0">
                <a:latin typeface="Times New Roman" panose="02020603050405020304" pitchFamily="18" charset="0"/>
                <a:ea typeface="Times New Roman" panose="02020603050405020304" pitchFamily="18" charset="0"/>
              </a:rPr>
              <a:t>Örgün Eğitim Dışına Çıkma: </a:t>
            </a:r>
            <a:r>
              <a:rPr lang="tr-TR" sz="1200" dirty="0" smtClean="0">
                <a:latin typeface="Times New Roman" panose="02020603050405020304" pitchFamily="18" charset="0"/>
                <a:ea typeface="Times New Roman" panose="02020603050405020304" pitchFamily="18" charset="0"/>
              </a:rPr>
              <a:t>Ölüm ve yurt dışına çıkma haricindeki nedenlerin herhangi birisine bağlı</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olarak</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örgün eğitim kurumlarından ilişik</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kesilmesi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durumunu ifade etmektedir.</a:t>
            </a:r>
          </a:p>
          <a:p>
            <a:pPr algn="just">
              <a:spcBef>
                <a:spcPts val="525"/>
              </a:spcBef>
            </a:pPr>
            <a:r>
              <a:rPr lang="tr-TR" sz="1200" b="1" dirty="0" smtClean="0">
                <a:latin typeface="Times New Roman" panose="02020603050405020304" pitchFamily="18" charset="0"/>
                <a:ea typeface="Times New Roman" panose="02020603050405020304" pitchFamily="18" charset="0"/>
              </a:rPr>
              <a:t>Örgün</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Eğitim:</a:t>
            </a:r>
            <a:r>
              <a:rPr lang="tr-TR" sz="1200" b="1"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Belirli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yaş</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grubundaki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aynı</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seviyedeki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bireylere,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amaca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göre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hazırlanmış</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programlarla, okul çatısı altında düzenli olarak yapılan eğitimdir. Örgün eğitim; okul öncesi, ilkokul,</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ortaokul,</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ortaöğretim</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yükseköğretim</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kurumlarını kapsar.</a:t>
            </a:r>
          </a:p>
          <a:p>
            <a:pPr algn="just">
              <a:spcBef>
                <a:spcPts val="570"/>
              </a:spcBef>
            </a:pPr>
            <a:r>
              <a:rPr lang="tr-TR" sz="1200" b="1" dirty="0" smtClean="0">
                <a:latin typeface="Times New Roman" panose="02020603050405020304" pitchFamily="18" charset="0"/>
                <a:ea typeface="Times New Roman" panose="02020603050405020304" pitchFamily="18" charset="0"/>
              </a:rPr>
              <a:t>Özel</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Politika</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veya</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Uygulama</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Gerektiren</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Gruplar</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(Dezavantajlı</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Gruplar):</a:t>
            </a:r>
            <a:r>
              <a:rPr lang="tr-TR" sz="1200" b="1"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Diğer</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gruplara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göre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eğitiminde ve istihdamında daha fazla güçlük çekilen kadınlar, gençler, uzun süreli işsizler, engelliler</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gibi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bireylerin oluşturduğu grupları ifade eder.</a:t>
            </a:r>
          </a:p>
          <a:p>
            <a:pPr algn="just"/>
            <a:r>
              <a:rPr lang="tr-TR" sz="1200" b="1" dirty="0" smtClean="0">
                <a:latin typeface="Times New Roman" panose="02020603050405020304" pitchFamily="18" charset="0"/>
                <a:ea typeface="Times New Roman" panose="02020603050405020304" pitchFamily="18" charset="0"/>
              </a:rPr>
              <a:t>Özel</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Yetenekli</a:t>
            </a:r>
            <a:r>
              <a:rPr lang="tr-TR" sz="1200" b="1" spc="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Çocuklar:</a:t>
            </a:r>
            <a:r>
              <a:rPr lang="tr-TR" sz="1200" b="1"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Yaşıtlarına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göre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daha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hızlı</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öğrenen,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yaratıcılık,</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sanat,</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liderliğe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ilişkin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kapasitede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önde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olan,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özel</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akademik</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yeteneğe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sahip,</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soyut</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fikirleri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anlayabilen,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ilgi</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alanlarında</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bağımsız</a:t>
            </a:r>
            <a:r>
              <a:rPr lang="tr-TR" sz="1200" spc="-1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hareket etmeyi seven</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ve</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yüksek</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düzeyde performans</a:t>
            </a:r>
            <a:r>
              <a:rPr lang="tr-TR" sz="1200" spc="-5"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gösteren  bireydir.</a:t>
            </a:r>
            <a:endParaRPr lang="tr-TR" dirty="0" smtClean="0">
              <a:latin typeface="Times New Roman" panose="02020603050405020304" pitchFamily="18" charset="0"/>
              <a:ea typeface="Times New Roman" panose="02020603050405020304" pitchFamily="18" charset="0"/>
            </a:endParaRPr>
          </a:p>
          <a:p>
            <a:pPr>
              <a:spcBef>
                <a:spcPts val="575"/>
              </a:spcBef>
            </a:pPr>
            <a:endParaRPr lang="tr-TR" dirty="0">
              <a:latin typeface="Times New Roman" panose="02020603050405020304" pitchFamily="18" charset="0"/>
              <a:ea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70B8EFC6-9B92-4EC2-910F-8C8DAAC16B59}" type="slidenum">
              <a:rPr lang="tr-TR" smtClean="0"/>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785794"/>
            <a:ext cx="8286808" cy="4378122"/>
          </a:xfrm>
          <a:prstGeom prst="rect">
            <a:avLst/>
          </a:prstGeom>
        </p:spPr>
        <p:txBody>
          <a:bodyPr wrap="square">
            <a:spAutoFit/>
          </a:bodyPr>
          <a:lstStyle/>
          <a:p>
            <a:pPr algn="just">
              <a:lnSpc>
                <a:spcPct val="150000"/>
              </a:lnSpc>
              <a:spcAft>
                <a:spcPts val="300"/>
              </a:spcAft>
            </a:pPr>
            <a:r>
              <a:rPr lang="tr-TR" sz="1200" dirty="0" smtClean="0">
                <a:latin typeface="Times New Roman" pitchFamily="18" charset="0"/>
                <a:ea typeface="Times New Roman" panose="02020603050405020304" pitchFamily="18" charset="0"/>
                <a:cs typeface="Times New Roman" pitchFamily="18" charset="0"/>
              </a:rPr>
              <a:t>              Kamu idarelerinin hizmetlerini planlı bir şekilde sunma, politika geliştirme, belirlenen politikaları somut iş programlarına ve bütçelere dayandırma, uygulamaları etkili bir şekilde izleme ve değerlendirmelerini sağlamaya yönelik olarak stratejik planlama temel bir araç olarak kabul edilmektedir. Stratejik planlama kurum kültür ve kimliğinin gelişimine destek olmakta, hem de mali yönetime etkinlik kazandırmaktadır. 5018 sayılı Kamu Mali Yönetimi ve Kontrol Kanunu kamu idarelerine kalkınma planları, ulusal programlar, ilgili mevzuat ve benimsedikleri temel ilkeler çerçevesinde geleceğe ilişkin misyon ve vizyonlarını oluşturma, stratejik amaçlar ve ölçülebilir hedefler belirleme, performanslarını önceden belirlenmiş olan göstergeler doğrultusunda ölçme ve bu süreçlerin izlenip değerlendirilmesi amacıyla katılımcı yöntemlerle Stratejik Plan hazırlama zorunluluğu getirmiştir. Kurumların gittikçe büyüyerek daha karmaşık bir yapıya ulaşması, hızla değişen dinamik yapısı, yoğun rekabet ortamı, sürekli değişen ekonomik koşullar ve gelişen teknoloji günümüzde planlamanın önemini artırmaktadır. </a:t>
            </a:r>
          </a:p>
          <a:p>
            <a:r>
              <a:rPr lang="tr-TR" sz="1200" dirty="0" smtClean="0">
                <a:latin typeface="Times New Roman" panose="02020603050405020304" pitchFamily="18" charset="0"/>
                <a:cs typeface="Times New Roman" panose="02020603050405020304" pitchFamily="18" charset="0"/>
              </a:rPr>
              <a:t>Hizan </a:t>
            </a:r>
            <a:r>
              <a:rPr lang="tr-TR" sz="1200" dirty="0" smtClean="0">
                <a:latin typeface="Times New Roman" panose="02020603050405020304" pitchFamily="18" charset="0"/>
                <a:cs typeface="Times New Roman" panose="02020603050405020304" pitchFamily="18" charset="0"/>
              </a:rPr>
              <a:t>MESLEKİ VE TEKNİK </a:t>
            </a:r>
            <a:r>
              <a:rPr lang="tr-TR" sz="1200" dirty="0" err="1" smtClean="0">
                <a:latin typeface="Times New Roman" panose="02020603050405020304" pitchFamily="18" charset="0"/>
                <a:cs typeface="Times New Roman" panose="02020603050405020304" pitchFamily="18" charset="0"/>
              </a:rPr>
              <a:t>ANADOLULisesi</a:t>
            </a:r>
            <a:r>
              <a:rPr lang="tr-TR" sz="1200" dirty="0" smtClean="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2024-2028 </a:t>
            </a:r>
            <a:r>
              <a:rPr lang="tr-TR" sz="1200" dirty="0">
                <a:latin typeface="Times New Roman" panose="02020603050405020304" pitchFamily="18" charset="0"/>
                <a:cs typeface="Times New Roman" panose="02020603050405020304" pitchFamily="18" charset="0"/>
              </a:rPr>
              <a:t>dönemi stratejik plan hazırlanması süreci Üst Kurul ve Stratejik Plan Ekibinin oluşturulması ile başlamıştır. Ekip tarafından oluşturulan çalışma takvimi kapsamında ilk aşamada durum analizi çalışmaları yapılmış ve durum analizi aşamasında paydaşlarımızın plan sürecine aktif katılımını sağlamak üzere paydaş anketi, toplantı ve görüşmeler yapılmıştır.</a:t>
            </a:r>
          </a:p>
          <a:p>
            <a:r>
              <a:rPr lang="tr-TR" sz="1200" b="1"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Durum analizinin ardından geleceğe yönelim bölümüne geçilerek okulumuzun amaç, hedef, gösterge ve eylemleri belirlenmiştir. Çalışmaları yürüten ekip ve kurul bilgileri altta verilmiştir.</a:t>
            </a:r>
          </a:p>
          <a:p>
            <a:pPr algn="r"/>
            <a:r>
              <a:rPr lang="tr-TR" sz="1200" b="1" dirty="0" smtClean="0">
                <a:latin typeface="Times New Roman" panose="02020603050405020304" pitchFamily="18" charset="0"/>
                <a:ea typeface="Times New Roman" panose="02020603050405020304" pitchFamily="18" charset="0"/>
              </a:rPr>
              <a:t>										Strateji</a:t>
            </a:r>
            <a:r>
              <a:rPr lang="tr-TR" sz="1200" b="1" spc="-15"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Geliştirme</a:t>
            </a:r>
            <a:r>
              <a:rPr lang="tr-TR" sz="1200" b="1" spc="-20" dirty="0" smtClean="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Ekibi</a:t>
            </a:r>
            <a:r>
              <a:rPr lang="tr-TR" sz="1200" dirty="0" smtClean="0">
                <a:latin typeface="Times New Roman" panose="02020603050405020304" pitchFamily="18" charset="0"/>
                <a:ea typeface="Times New Roman" panose="02020603050405020304" pitchFamily="18" charset="0"/>
              </a:rPr>
              <a:t>	</a:t>
            </a:r>
            <a:endParaRPr lang="tr-TR" sz="1200" dirty="0" smtClean="0"/>
          </a:p>
          <a:p>
            <a:pPr algn="just">
              <a:lnSpc>
                <a:spcPct val="150000"/>
              </a:lnSpc>
              <a:spcAft>
                <a:spcPts val="300"/>
              </a:spcAft>
            </a:pPr>
            <a:endParaRPr lang="tr-TR" sz="1200" dirty="0" smtClean="0">
              <a:latin typeface="Times New Roman" pitchFamily="18" charset="0"/>
              <a:ea typeface="Times New Roman" panose="02020603050405020304" pitchFamily="18" charset="0"/>
              <a:cs typeface="Times New Roman" pitchFamily="18" charset="0"/>
            </a:endParaRPr>
          </a:p>
        </p:txBody>
      </p:sp>
      <p:sp>
        <p:nvSpPr>
          <p:cNvPr id="116737" name="Rectangle 1"/>
          <p:cNvSpPr>
            <a:spLocks noChangeArrowheads="1"/>
          </p:cNvSpPr>
          <p:nvPr/>
        </p:nvSpPr>
        <p:spPr bwMode="auto">
          <a:xfrm>
            <a:off x="2928926" y="357166"/>
            <a:ext cx="2928958" cy="636031"/>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a:t>
            </a:r>
            <a:r>
              <a:rPr kumimoji="0" lang="tr-TR" sz="1200" b="1" i="0" u="none" strike="noStrike" cap="none" normalizeH="0" baseline="0" dirty="0" smtClean="0" bmk="">
                <a:ln>
                  <a:noFill/>
                </a:ln>
                <a:solidFill>
                  <a:srgbClr val="000000"/>
                </a:solidFill>
                <a:effectLst/>
                <a:latin typeface="Arial" pitchFamily="34" charset="0"/>
                <a:ea typeface="Times New Roman" pitchFamily="18" charset="0"/>
                <a:cs typeface="Arial" pitchFamily="34" charset="0"/>
              </a:rPr>
              <a:t>İRİŞ</a:t>
            </a:r>
            <a:endParaRPr kumimoji="0" lang="tr-TR"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fld id="{70B8EFC6-9B92-4EC2-910F-8C8DAAC16B59}" type="slidenum">
              <a:rPr lang="tr-TR" smtClean="0"/>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70B8EFC6-9B92-4EC2-910F-8C8DAAC16B59}" type="slidenum">
              <a:rPr lang="tr-TR" smtClean="0"/>
              <a:pPr/>
              <a:t>15</a:t>
            </a:fld>
            <a:endParaRPr lang="tr-TR"/>
          </a:p>
        </p:txBody>
      </p:sp>
      <p:graphicFrame>
        <p:nvGraphicFramePr>
          <p:cNvPr id="6" name="5 Tablo"/>
          <p:cNvGraphicFramePr>
            <a:graphicFrameLocks noGrp="1"/>
          </p:cNvGraphicFramePr>
          <p:nvPr>
            <p:extLst>
              <p:ext uri="{D42A27DB-BD31-4B8C-83A1-F6EECF244321}">
                <p14:modId xmlns:p14="http://schemas.microsoft.com/office/powerpoint/2010/main" xmlns="" val="3615083534"/>
              </p:ext>
            </p:extLst>
          </p:nvPr>
        </p:nvGraphicFramePr>
        <p:xfrm>
          <a:off x="428596" y="1571612"/>
          <a:ext cx="8215369" cy="4589294"/>
        </p:xfrm>
        <a:graphic>
          <a:graphicData uri="http://schemas.openxmlformats.org/drawingml/2006/table">
            <a:tbl>
              <a:tblPr>
                <a:tableStyleId>{35758FB7-9AC5-4552-8A53-C91805E547FA}</a:tableStyleId>
              </a:tblPr>
              <a:tblGrid>
                <a:gridCol w="1403120"/>
                <a:gridCol w="873563"/>
                <a:gridCol w="844373"/>
                <a:gridCol w="879472"/>
                <a:gridCol w="1571636"/>
                <a:gridCol w="785818"/>
                <a:gridCol w="379210"/>
                <a:gridCol w="1478177"/>
              </a:tblGrid>
              <a:tr h="219413">
                <a:tc gridSpan="4">
                  <a:txBody>
                    <a:bodyPr/>
                    <a:lstStyle/>
                    <a:p>
                      <a:pPr>
                        <a:lnSpc>
                          <a:spcPct val="125000"/>
                        </a:lnSpc>
                        <a:spcAft>
                          <a:spcPts val="800"/>
                        </a:spcAft>
                      </a:pPr>
                      <a:r>
                        <a:rPr lang="tr-TR" sz="1400" dirty="0"/>
                        <a:t>İli:Bitlis</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nSpc>
                          <a:spcPct val="125000"/>
                        </a:lnSpc>
                        <a:spcAft>
                          <a:spcPts val="800"/>
                        </a:spcAft>
                      </a:pPr>
                      <a:r>
                        <a:rPr lang="tr-TR" sz="1400"/>
                        <a:t>İlçesi:Hizan</a:t>
                      </a:r>
                      <a:endParaRPr lang="tr-TR" sz="1400">
                        <a:latin typeface="Book Antiqua"/>
                        <a:ea typeface="Times New Roman"/>
                        <a:cs typeface="Times New Roman"/>
                      </a:endParaRPr>
                    </a:p>
                  </a:txBody>
                  <a:tcPr marL="33980" marR="339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349508">
                <a:tc>
                  <a:txBody>
                    <a:bodyPr/>
                    <a:lstStyle/>
                    <a:p>
                      <a:pPr>
                        <a:lnSpc>
                          <a:spcPct val="125000"/>
                        </a:lnSpc>
                        <a:spcAft>
                          <a:spcPts val="800"/>
                        </a:spcAft>
                      </a:pPr>
                      <a:r>
                        <a:rPr lang="tr-TR" sz="1400" dirty="0"/>
                        <a:t>Adres:</a:t>
                      </a:r>
                      <a:endParaRPr lang="tr-TR" sz="1400" dirty="0">
                        <a:latin typeface="Book Antiqua"/>
                        <a:ea typeface="Times New Roman"/>
                        <a:cs typeface="Times New Roman"/>
                      </a:endParaRPr>
                    </a:p>
                  </a:txBody>
                  <a:tcPr marL="33980" marR="33980" marT="0" marB="0" anchor="ctr"/>
                </a:tc>
                <a:tc gridSpan="3">
                  <a:txBody>
                    <a:bodyPr/>
                    <a:lstStyle/>
                    <a:p>
                      <a:pPr>
                        <a:lnSpc>
                          <a:spcPct val="125000"/>
                        </a:lnSpc>
                        <a:spcAft>
                          <a:spcPts val="800"/>
                        </a:spcAft>
                      </a:pPr>
                      <a:r>
                        <a:rPr lang="tr-TR" sz="1400" dirty="0" smtClean="0"/>
                        <a:t>Yeşilova</a:t>
                      </a:r>
                      <a:r>
                        <a:rPr lang="tr-TR" sz="1400" baseline="0" dirty="0" smtClean="0"/>
                        <a:t> </a:t>
                      </a:r>
                      <a:r>
                        <a:rPr lang="tr-TR" sz="1400" dirty="0" smtClean="0"/>
                        <a:t>  </a:t>
                      </a:r>
                      <a:r>
                        <a:rPr lang="tr-TR" sz="1400" dirty="0"/>
                        <a:t>Mah. </a:t>
                      </a:r>
                      <a:r>
                        <a:rPr lang="tr-TR" sz="1400" dirty="0" smtClean="0"/>
                        <a:t>510.Sokak  no:1</a:t>
                      </a:r>
                      <a:r>
                        <a:rPr lang="tr-TR" sz="1400" baseline="0" dirty="0" smtClean="0"/>
                        <a:t> </a:t>
                      </a:r>
                      <a:r>
                        <a:rPr lang="tr-TR" sz="1400" dirty="0" smtClean="0"/>
                        <a:t>Hizan  BİTLİS</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400"/>
                        <a:t>Coğrafi Konum (link):</a:t>
                      </a:r>
                      <a:endParaRPr lang="tr-TR" sz="1400">
                        <a:latin typeface="Book Antiqua"/>
                        <a:ea typeface="Times New Roman"/>
                        <a:cs typeface="Times New Roman"/>
                      </a:endParaRPr>
                    </a:p>
                  </a:txBody>
                  <a:tcPr marL="33980" marR="33980" marT="0" marB="0" anchor="ctr"/>
                </a:tc>
                <a:tc hMerge="1">
                  <a:txBody>
                    <a:bodyPr/>
                    <a:lstStyle/>
                    <a:p>
                      <a:endParaRPr lang="tr-TR"/>
                    </a:p>
                  </a:txBody>
                  <a:tcPr/>
                </a:tc>
                <a:tc gridSpan="2">
                  <a:txBody>
                    <a:bodyPr/>
                    <a:lstStyle/>
                    <a:p>
                      <a:pPr>
                        <a:lnSpc>
                          <a:spcPct val="125000"/>
                        </a:lnSpc>
                        <a:spcAft>
                          <a:spcPts val="800"/>
                        </a:spcAft>
                      </a:pPr>
                      <a:r>
                        <a:rPr lang="tr-TR" sz="1400" dirty="0" smtClean="0"/>
                        <a:t>38°22.00.6"N 42°41‘50.8"E</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r>
              <a:tr h="349508">
                <a:tc>
                  <a:txBody>
                    <a:bodyPr/>
                    <a:lstStyle/>
                    <a:p>
                      <a:pPr>
                        <a:lnSpc>
                          <a:spcPct val="125000"/>
                        </a:lnSpc>
                        <a:spcAft>
                          <a:spcPts val="800"/>
                        </a:spcAft>
                      </a:pPr>
                      <a:r>
                        <a:rPr lang="tr-TR" sz="1400"/>
                        <a:t>Telefon Numarası: </a:t>
                      </a:r>
                      <a:endParaRPr lang="tr-TR" sz="1400">
                        <a:latin typeface="Book Antiqua"/>
                        <a:ea typeface="Times New Roman"/>
                        <a:cs typeface="Times New Roman"/>
                      </a:endParaRPr>
                    </a:p>
                  </a:txBody>
                  <a:tcPr marL="33980" marR="33980" marT="0" marB="0" anchor="ctr"/>
                </a:tc>
                <a:tc gridSpan="3">
                  <a:txBody>
                    <a:bodyPr/>
                    <a:lstStyle/>
                    <a:p>
                      <a:pPr>
                        <a:lnSpc>
                          <a:spcPct val="125000"/>
                        </a:lnSpc>
                        <a:spcAft>
                          <a:spcPts val="800"/>
                        </a:spcAft>
                      </a:pPr>
                      <a:r>
                        <a:rPr lang="tr-TR" sz="1400" dirty="0"/>
                        <a:t> </a:t>
                      </a:r>
                      <a:r>
                        <a:rPr lang="tr-TR" sz="1200" kern="1200" dirty="0" smtClean="0">
                          <a:solidFill>
                            <a:schemeClr val="dk1"/>
                          </a:solidFill>
                          <a:effectLst/>
                          <a:latin typeface="+mn-lt"/>
                          <a:ea typeface="+mn-ea"/>
                          <a:cs typeface="+mn-cs"/>
                        </a:rPr>
                        <a:t>0434 611 27 29</a:t>
                      </a:r>
                      <a:endParaRPr lang="tr-TR" sz="1200" dirty="0">
                        <a:latin typeface="Book Antiqua"/>
                        <a:ea typeface="Times New Roman"/>
                        <a:cs typeface="Times New Roman"/>
                      </a:endParaRPr>
                    </a:p>
                  </a:txBody>
                  <a:tcPr marL="33980" marR="33980" marT="0" marB="0" anchor="ct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400" dirty="0"/>
                        <a:t>Faks Numarası:</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c gridSpan="2">
                  <a:txBody>
                    <a:bodyPr/>
                    <a:lstStyle/>
                    <a:p>
                      <a:pPr>
                        <a:lnSpc>
                          <a:spcPct val="125000"/>
                        </a:lnSpc>
                        <a:spcAft>
                          <a:spcPts val="800"/>
                        </a:spcAft>
                      </a:pPr>
                      <a:r>
                        <a:rPr lang="tr-TR" sz="1200" kern="1200" dirty="0" smtClean="0">
                          <a:solidFill>
                            <a:schemeClr val="dk1"/>
                          </a:solidFill>
                          <a:effectLst/>
                          <a:latin typeface="Times New Roman" panose="02020603050405020304" pitchFamily="18" charset="0"/>
                          <a:ea typeface="+mn-ea"/>
                          <a:cs typeface="Times New Roman" panose="02020603050405020304" pitchFamily="18" charset="0"/>
                        </a:rPr>
                        <a:t>0434 611 27 29</a:t>
                      </a:r>
                      <a:endParaRPr lang="tr-TR" sz="1200" dirty="0">
                        <a:latin typeface="Times New Roman" panose="02020603050405020304" pitchFamily="18" charset="0"/>
                        <a:ea typeface="Times New Roman"/>
                        <a:cs typeface="Times New Roman" panose="02020603050405020304" pitchFamily="18" charset="0"/>
                      </a:endParaRPr>
                    </a:p>
                  </a:txBody>
                  <a:tcPr marL="33980" marR="33980" marT="0" marB="0" anchor="ctr"/>
                </a:tc>
                <a:tc hMerge="1">
                  <a:txBody>
                    <a:bodyPr/>
                    <a:lstStyle/>
                    <a:p>
                      <a:endParaRPr lang="tr-TR"/>
                    </a:p>
                  </a:txBody>
                  <a:tcPr/>
                </a:tc>
              </a:tr>
              <a:tr h="524262">
                <a:tc>
                  <a:txBody>
                    <a:bodyPr/>
                    <a:lstStyle/>
                    <a:p>
                      <a:pPr>
                        <a:lnSpc>
                          <a:spcPct val="125000"/>
                        </a:lnSpc>
                        <a:spcAft>
                          <a:spcPts val="800"/>
                        </a:spcAft>
                      </a:pPr>
                      <a:r>
                        <a:rPr lang="tr-TR" sz="1400"/>
                        <a:t>e- Posta Adresi:</a:t>
                      </a:r>
                      <a:endParaRPr lang="tr-TR" sz="1400">
                        <a:latin typeface="Book Antiqua"/>
                        <a:ea typeface="Times New Roman"/>
                        <a:cs typeface="Times New Roman"/>
                      </a:endParaRPr>
                    </a:p>
                  </a:txBody>
                  <a:tcPr marL="33980" marR="33980" marT="0" marB="0" anchor="ctr"/>
                </a:tc>
                <a:tc gridSpan="3">
                  <a:txBody>
                    <a:bodyPr/>
                    <a:lstStyle/>
                    <a:p>
                      <a:pPr>
                        <a:lnSpc>
                          <a:spcPct val="125000"/>
                        </a:lnSpc>
                        <a:spcAft>
                          <a:spcPts val="800"/>
                        </a:spcAft>
                      </a:pPr>
                      <a:r>
                        <a:rPr lang="tr-TR" sz="1400" dirty="0" smtClean="0"/>
                        <a:t>965563@meb.k12.tr</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400"/>
                        <a:t>Web sayfası adresi:</a:t>
                      </a:r>
                      <a:endParaRPr lang="tr-TR" sz="1400">
                        <a:latin typeface="Book Antiqua"/>
                        <a:ea typeface="Times New Roman"/>
                        <a:cs typeface="Times New Roman"/>
                      </a:endParaRPr>
                    </a:p>
                  </a:txBody>
                  <a:tcPr marL="33980" marR="33980" marT="0" marB="0" anchor="ctr"/>
                </a:tc>
                <a:tc hMerge="1">
                  <a:txBody>
                    <a:bodyPr/>
                    <a:lstStyle/>
                    <a:p>
                      <a:endParaRPr lang="tr-TR"/>
                    </a:p>
                  </a:txBody>
                  <a:tcPr/>
                </a:tc>
                <a:tc gridSpan="2">
                  <a:txBody>
                    <a:bodyPr/>
                    <a:lstStyle/>
                    <a:p>
                      <a:pPr>
                        <a:lnSpc>
                          <a:spcPct val="125000"/>
                        </a:lnSpc>
                        <a:spcAft>
                          <a:spcPts val="800"/>
                        </a:spcAft>
                      </a:pPr>
                      <a:r>
                        <a:rPr lang="tr-TR" sz="1200" b="1" kern="1200" dirty="0" smtClean="0">
                          <a:solidFill>
                            <a:schemeClr val="dk1"/>
                          </a:solidFill>
                          <a:effectLst/>
                          <a:latin typeface="Times New Roman" panose="02020603050405020304" pitchFamily="18" charset="0"/>
                          <a:ea typeface="+mn-ea"/>
                          <a:cs typeface="Times New Roman" panose="02020603050405020304" pitchFamily="18" charset="0"/>
                        </a:rPr>
                        <a:t>www.hizanteml.meb.k12.tr</a:t>
                      </a:r>
                      <a:endParaRPr lang="tr-TR" sz="1200" dirty="0">
                        <a:latin typeface="Times New Roman" panose="02020603050405020304" pitchFamily="18" charset="0"/>
                        <a:ea typeface="Times New Roman"/>
                        <a:cs typeface="Times New Roman" panose="02020603050405020304" pitchFamily="18" charset="0"/>
                      </a:endParaRPr>
                    </a:p>
                  </a:txBody>
                  <a:tcPr marL="33980" marR="33980" marT="0" marB="0" anchor="ctr"/>
                </a:tc>
                <a:tc hMerge="1">
                  <a:txBody>
                    <a:bodyPr/>
                    <a:lstStyle/>
                    <a:p>
                      <a:endParaRPr lang="tr-TR"/>
                    </a:p>
                  </a:txBody>
                  <a:tcPr/>
                </a:tc>
              </a:tr>
              <a:tr h="349508">
                <a:tc>
                  <a:txBody>
                    <a:bodyPr/>
                    <a:lstStyle/>
                    <a:p>
                      <a:pPr>
                        <a:lnSpc>
                          <a:spcPct val="125000"/>
                        </a:lnSpc>
                        <a:spcAft>
                          <a:spcPts val="800"/>
                        </a:spcAft>
                      </a:pPr>
                      <a:r>
                        <a:rPr lang="tr-TR" sz="1400"/>
                        <a:t>Kurum Kodu:</a:t>
                      </a:r>
                      <a:endParaRPr lang="tr-TR" sz="1400">
                        <a:latin typeface="Book Antiqua"/>
                        <a:ea typeface="Times New Roman"/>
                        <a:cs typeface="Times New Roman"/>
                      </a:endParaRPr>
                    </a:p>
                  </a:txBody>
                  <a:tcPr marL="33980" marR="33980" marT="0" marB="0" anchor="ctr"/>
                </a:tc>
                <a:tc gridSpan="3">
                  <a:txBody>
                    <a:bodyPr/>
                    <a:lstStyle/>
                    <a:p>
                      <a:pPr>
                        <a:lnSpc>
                          <a:spcPct val="125000"/>
                        </a:lnSpc>
                        <a:spcAft>
                          <a:spcPts val="800"/>
                        </a:spcAft>
                      </a:pPr>
                      <a:r>
                        <a:rPr lang="tr-TR" sz="1400" kern="1200" dirty="0" smtClean="0">
                          <a:solidFill>
                            <a:schemeClr val="dk1"/>
                          </a:solidFill>
                          <a:effectLst/>
                          <a:latin typeface="Times New Roman" panose="02020603050405020304" pitchFamily="18" charset="0"/>
                          <a:ea typeface="+mn-ea"/>
                          <a:cs typeface="Times New Roman" panose="02020603050405020304" pitchFamily="18" charset="0"/>
                        </a:rPr>
                        <a:t>965563</a:t>
                      </a:r>
                      <a:endParaRPr lang="tr-TR" sz="1400" dirty="0">
                        <a:latin typeface="Times New Roman" panose="02020603050405020304" pitchFamily="18" charset="0"/>
                        <a:ea typeface="Times New Roman"/>
                        <a:cs typeface="Times New Roman" panose="02020603050405020304" pitchFamily="18" charset="0"/>
                      </a:endParaRPr>
                    </a:p>
                  </a:txBody>
                  <a:tcPr marL="33980" marR="33980" marT="0" marB="0" anchor="ct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400"/>
                        <a:t>Öğretim Şekli:</a:t>
                      </a:r>
                      <a:endParaRPr lang="tr-TR" sz="1400">
                        <a:latin typeface="Book Antiqua"/>
                        <a:ea typeface="Times New Roman"/>
                        <a:cs typeface="Times New Roman"/>
                      </a:endParaRPr>
                    </a:p>
                  </a:txBody>
                  <a:tcPr marL="33980" marR="33980" marT="0" marB="0" anchor="ctr"/>
                </a:tc>
                <a:tc hMerge="1">
                  <a:txBody>
                    <a:bodyPr/>
                    <a:lstStyle/>
                    <a:p>
                      <a:endParaRPr lang="tr-TR"/>
                    </a:p>
                  </a:txBody>
                  <a:tcPr/>
                </a:tc>
                <a:tc gridSpan="2">
                  <a:txBody>
                    <a:bodyPr/>
                    <a:lstStyle/>
                    <a:p>
                      <a:pPr>
                        <a:lnSpc>
                          <a:spcPct val="125000"/>
                        </a:lnSpc>
                        <a:spcAft>
                          <a:spcPts val="800"/>
                        </a:spcAft>
                      </a:pPr>
                      <a:r>
                        <a:rPr lang="tr-TR" sz="1400"/>
                        <a:t>Tam Gün</a:t>
                      </a:r>
                      <a:endParaRPr lang="tr-TR" sz="1400">
                        <a:latin typeface="Book Antiqua"/>
                        <a:ea typeface="Times New Roman"/>
                        <a:cs typeface="Times New Roman"/>
                      </a:endParaRPr>
                    </a:p>
                  </a:txBody>
                  <a:tcPr marL="33980" marR="33980" marT="0" marB="0" anchor="ctr"/>
                </a:tc>
                <a:tc hMerge="1">
                  <a:txBody>
                    <a:bodyPr/>
                    <a:lstStyle/>
                    <a:p>
                      <a:endParaRPr lang="tr-TR"/>
                    </a:p>
                  </a:txBody>
                  <a:tcPr/>
                </a:tc>
              </a:tr>
              <a:tr h="349508">
                <a:tc gridSpan="4">
                  <a:txBody>
                    <a:bodyPr/>
                    <a:lstStyle/>
                    <a:p>
                      <a:pPr>
                        <a:lnSpc>
                          <a:spcPct val="125000"/>
                        </a:lnSpc>
                        <a:spcAft>
                          <a:spcPts val="800"/>
                        </a:spcAft>
                      </a:pPr>
                      <a:r>
                        <a:rPr lang="tr-TR" sz="1400" dirty="0"/>
                        <a:t>Okulun Hizmete Giriş Tarihi : </a:t>
                      </a:r>
                      <a:r>
                        <a:rPr lang="tr-TR" sz="1400" dirty="0" smtClean="0"/>
                        <a:t>2001</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400" dirty="0"/>
                        <a:t>Toplam Çalışan Sayısı</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c gridSpan="2">
                  <a:txBody>
                    <a:bodyPr/>
                    <a:lstStyle/>
                    <a:p>
                      <a:pPr algn="r">
                        <a:lnSpc>
                          <a:spcPct val="125000"/>
                        </a:lnSpc>
                        <a:spcAft>
                          <a:spcPts val="800"/>
                        </a:spcAft>
                      </a:pPr>
                      <a:r>
                        <a:rPr lang="tr-TR" sz="1400" dirty="0" smtClean="0">
                          <a:latin typeface="+mn-lt"/>
                          <a:ea typeface="+mn-ea"/>
                          <a:cs typeface="+mn-cs"/>
                        </a:rPr>
                        <a:t>34</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r>
              <a:tr h="174754">
                <a:tc rowSpan="3">
                  <a:txBody>
                    <a:bodyPr/>
                    <a:lstStyle/>
                    <a:p>
                      <a:pPr>
                        <a:lnSpc>
                          <a:spcPct val="125000"/>
                        </a:lnSpc>
                        <a:spcAft>
                          <a:spcPts val="800"/>
                        </a:spcAft>
                      </a:pPr>
                      <a:r>
                        <a:rPr lang="tr-TR" sz="1400"/>
                        <a:t>Öğrenci Sayısı:</a:t>
                      </a:r>
                      <a:endParaRPr lang="tr-TR" sz="1400">
                        <a:latin typeface="Book Antiqua"/>
                        <a:ea typeface="Times New Roman"/>
                        <a:cs typeface="Times New Roman"/>
                      </a:endParaRPr>
                    </a:p>
                  </a:txBody>
                  <a:tcPr marL="33980" marR="33980" marT="0" marB="0" anchor="ctr"/>
                </a:tc>
                <a:tc>
                  <a:txBody>
                    <a:bodyPr/>
                    <a:lstStyle/>
                    <a:p>
                      <a:pPr>
                        <a:lnSpc>
                          <a:spcPct val="125000"/>
                        </a:lnSpc>
                        <a:spcAft>
                          <a:spcPts val="800"/>
                        </a:spcAft>
                      </a:pPr>
                      <a:r>
                        <a:rPr lang="tr-TR" sz="1400" dirty="0"/>
                        <a:t>Kız</a:t>
                      </a:r>
                      <a:endParaRPr lang="tr-TR" sz="1400" dirty="0">
                        <a:latin typeface="Book Antiqua"/>
                        <a:ea typeface="Times New Roman"/>
                        <a:cs typeface="Times New Roman"/>
                      </a:endParaRPr>
                    </a:p>
                  </a:txBody>
                  <a:tcPr marL="33980" marR="33980" marT="0" marB="0" anchor="ctr"/>
                </a:tc>
                <a:tc gridSpan="2">
                  <a:txBody>
                    <a:bodyPr/>
                    <a:lstStyle/>
                    <a:p>
                      <a:pPr algn="r">
                        <a:lnSpc>
                          <a:spcPct val="125000"/>
                        </a:lnSpc>
                        <a:spcAft>
                          <a:spcPts val="800"/>
                        </a:spcAft>
                      </a:pPr>
                      <a:r>
                        <a:rPr lang="tr-TR" sz="1400" dirty="0" smtClean="0"/>
                        <a:t>3</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c rowSpan="3">
                  <a:txBody>
                    <a:bodyPr/>
                    <a:lstStyle/>
                    <a:p>
                      <a:pPr>
                        <a:lnSpc>
                          <a:spcPct val="125000"/>
                        </a:lnSpc>
                        <a:spcAft>
                          <a:spcPts val="800"/>
                        </a:spcAft>
                      </a:pPr>
                      <a:r>
                        <a:rPr lang="tr-TR" sz="1400" dirty="0"/>
                        <a:t>Öğretmen Sayısı</a:t>
                      </a:r>
                      <a:endParaRPr lang="tr-TR" sz="1400" dirty="0">
                        <a:latin typeface="Book Antiqua"/>
                        <a:ea typeface="Times New Roman"/>
                        <a:cs typeface="Times New Roman"/>
                      </a:endParaRPr>
                    </a:p>
                  </a:txBody>
                  <a:tcPr marL="33980" marR="33980" marT="0" marB="0" anchor="ctr"/>
                </a:tc>
                <a:tc>
                  <a:txBody>
                    <a:bodyPr/>
                    <a:lstStyle/>
                    <a:p>
                      <a:pPr>
                        <a:lnSpc>
                          <a:spcPct val="125000"/>
                        </a:lnSpc>
                        <a:spcAft>
                          <a:spcPts val="800"/>
                        </a:spcAft>
                      </a:pPr>
                      <a:r>
                        <a:rPr lang="tr-TR" sz="1400"/>
                        <a:t>Kadın</a:t>
                      </a:r>
                      <a:endParaRPr lang="tr-TR" sz="1400">
                        <a:latin typeface="Book Antiqua"/>
                        <a:ea typeface="Times New Roman"/>
                        <a:cs typeface="Times New Roman"/>
                      </a:endParaRPr>
                    </a:p>
                  </a:txBody>
                  <a:tcPr marL="33980" marR="33980" marT="0" marB="0" anchor="ctr"/>
                </a:tc>
                <a:tc gridSpan="2">
                  <a:txBody>
                    <a:bodyPr/>
                    <a:lstStyle/>
                    <a:p>
                      <a:pPr algn="r">
                        <a:lnSpc>
                          <a:spcPct val="125000"/>
                        </a:lnSpc>
                        <a:spcAft>
                          <a:spcPts val="800"/>
                        </a:spcAft>
                      </a:pPr>
                      <a:r>
                        <a:rPr lang="tr-TR" sz="1400" dirty="0" smtClean="0">
                          <a:latin typeface="+mn-lt"/>
                          <a:ea typeface="+mn-ea"/>
                          <a:cs typeface="+mn-cs"/>
                        </a:rPr>
                        <a:t>12</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r>
              <a:tr h="174754">
                <a:tc vMerge="1">
                  <a:txBody>
                    <a:bodyPr/>
                    <a:lstStyle/>
                    <a:p>
                      <a:endParaRPr lang="tr-TR"/>
                    </a:p>
                  </a:txBody>
                  <a:tcPr/>
                </a:tc>
                <a:tc>
                  <a:txBody>
                    <a:bodyPr/>
                    <a:lstStyle/>
                    <a:p>
                      <a:pPr>
                        <a:lnSpc>
                          <a:spcPct val="125000"/>
                        </a:lnSpc>
                        <a:spcAft>
                          <a:spcPts val="800"/>
                        </a:spcAft>
                      </a:pPr>
                      <a:r>
                        <a:rPr lang="tr-TR" sz="1400"/>
                        <a:t>Erkek</a:t>
                      </a:r>
                      <a:endParaRPr lang="tr-TR" sz="1400">
                        <a:latin typeface="Book Antiqua"/>
                        <a:ea typeface="Times New Roman"/>
                        <a:cs typeface="Times New Roman"/>
                      </a:endParaRPr>
                    </a:p>
                  </a:txBody>
                  <a:tcPr marL="33980" marR="33980" marT="0" marB="0" anchor="ctr"/>
                </a:tc>
                <a:tc gridSpan="2">
                  <a:txBody>
                    <a:bodyPr/>
                    <a:lstStyle/>
                    <a:p>
                      <a:pPr algn="r">
                        <a:lnSpc>
                          <a:spcPct val="125000"/>
                        </a:lnSpc>
                        <a:spcAft>
                          <a:spcPts val="800"/>
                        </a:spcAft>
                      </a:pPr>
                      <a:r>
                        <a:rPr lang="tr-TR" sz="1400" dirty="0" smtClean="0"/>
                        <a:t>203</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c vMerge="1">
                  <a:txBody>
                    <a:bodyPr/>
                    <a:lstStyle/>
                    <a:p>
                      <a:endParaRPr lang="tr-TR"/>
                    </a:p>
                  </a:txBody>
                  <a:tcPr/>
                </a:tc>
                <a:tc>
                  <a:txBody>
                    <a:bodyPr/>
                    <a:lstStyle/>
                    <a:p>
                      <a:pPr>
                        <a:lnSpc>
                          <a:spcPct val="125000"/>
                        </a:lnSpc>
                        <a:spcAft>
                          <a:spcPts val="800"/>
                        </a:spcAft>
                      </a:pPr>
                      <a:r>
                        <a:rPr lang="tr-TR" sz="1400"/>
                        <a:t>Erkek</a:t>
                      </a:r>
                      <a:endParaRPr lang="tr-TR" sz="1400">
                        <a:latin typeface="Book Antiqua"/>
                        <a:ea typeface="Times New Roman"/>
                        <a:cs typeface="Times New Roman"/>
                      </a:endParaRPr>
                    </a:p>
                  </a:txBody>
                  <a:tcPr marL="33980" marR="33980" marT="0" marB="0" anchor="ctr"/>
                </a:tc>
                <a:tc gridSpan="2">
                  <a:txBody>
                    <a:bodyPr/>
                    <a:lstStyle/>
                    <a:p>
                      <a:pPr algn="r">
                        <a:lnSpc>
                          <a:spcPct val="125000"/>
                        </a:lnSpc>
                        <a:spcAft>
                          <a:spcPts val="800"/>
                        </a:spcAft>
                      </a:pPr>
                      <a:r>
                        <a:rPr lang="tr-TR" sz="1400" dirty="0" smtClean="0">
                          <a:latin typeface="+mn-lt"/>
                          <a:ea typeface="+mn-ea"/>
                          <a:cs typeface="+mn-cs"/>
                        </a:rPr>
                        <a:t>14</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r>
              <a:tr h="174754">
                <a:tc vMerge="1">
                  <a:txBody>
                    <a:bodyPr/>
                    <a:lstStyle/>
                    <a:p>
                      <a:endParaRPr lang="tr-TR"/>
                    </a:p>
                  </a:txBody>
                  <a:tcPr/>
                </a:tc>
                <a:tc>
                  <a:txBody>
                    <a:bodyPr/>
                    <a:lstStyle/>
                    <a:p>
                      <a:pPr>
                        <a:lnSpc>
                          <a:spcPct val="125000"/>
                        </a:lnSpc>
                        <a:spcAft>
                          <a:spcPts val="800"/>
                        </a:spcAft>
                      </a:pPr>
                      <a:r>
                        <a:rPr lang="tr-TR" sz="1400"/>
                        <a:t>Toplam</a:t>
                      </a:r>
                      <a:endParaRPr lang="tr-TR" sz="1400">
                        <a:latin typeface="Book Antiqua"/>
                        <a:ea typeface="Times New Roman"/>
                        <a:cs typeface="Times New Roman"/>
                      </a:endParaRPr>
                    </a:p>
                  </a:txBody>
                  <a:tcPr marL="33980" marR="33980" marT="0" marB="0" anchor="ctr"/>
                </a:tc>
                <a:tc gridSpan="2">
                  <a:txBody>
                    <a:bodyPr/>
                    <a:lstStyle/>
                    <a:p>
                      <a:pPr algn="r">
                        <a:lnSpc>
                          <a:spcPct val="125000"/>
                        </a:lnSpc>
                        <a:spcAft>
                          <a:spcPts val="800"/>
                        </a:spcAft>
                      </a:pPr>
                      <a:r>
                        <a:rPr lang="tr-TR" sz="1400" dirty="0" smtClean="0">
                          <a:latin typeface="+mn-lt"/>
                          <a:ea typeface="+mn-ea"/>
                          <a:cs typeface="+mn-cs"/>
                        </a:rPr>
                        <a:t>206</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c vMerge="1">
                  <a:txBody>
                    <a:bodyPr/>
                    <a:lstStyle/>
                    <a:p>
                      <a:endParaRPr lang="tr-TR"/>
                    </a:p>
                  </a:txBody>
                  <a:tcPr/>
                </a:tc>
                <a:tc>
                  <a:txBody>
                    <a:bodyPr/>
                    <a:lstStyle/>
                    <a:p>
                      <a:pPr>
                        <a:lnSpc>
                          <a:spcPct val="125000"/>
                        </a:lnSpc>
                        <a:spcAft>
                          <a:spcPts val="800"/>
                        </a:spcAft>
                      </a:pPr>
                      <a:r>
                        <a:rPr lang="tr-TR" sz="1400"/>
                        <a:t>Toplam</a:t>
                      </a:r>
                      <a:endParaRPr lang="tr-TR" sz="1400">
                        <a:latin typeface="Book Antiqua"/>
                        <a:ea typeface="Times New Roman"/>
                        <a:cs typeface="Times New Roman"/>
                      </a:endParaRPr>
                    </a:p>
                  </a:txBody>
                  <a:tcPr marL="33980" marR="33980" marT="0" marB="0" anchor="ctr"/>
                </a:tc>
                <a:tc gridSpan="2">
                  <a:txBody>
                    <a:bodyPr/>
                    <a:lstStyle/>
                    <a:p>
                      <a:pPr algn="r">
                        <a:lnSpc>
                          <a:spcPct val="125000"/>
                        </a:lnSpc>
                        <a:spcAft>
                          <a:spcPts val="800"/>
                        </a:spcAft>
                      </a:pPr>
                      <a:r>
                        <a:rPr lang="tr-TR" sz="1400" dirty="0" smtClean="0">
                          <a:latin typeface="+mn-lt"/>
                          <a:ea typeface="+mn-ea"/>
                          <a:cs typeface="+mn-cs"/>
                        </a:rPr>
                        <a:t>26</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r>
              <a:tr h="349508">
                <a:tc gridSpan="3">
                  <a:txBody>
                    <a:bodyPr/>
                    <a:lstStyle/>
                    <a:p>
                      <a:pPr>
                        <a:lnSpc>
                          <a:spcPct val="125000"/>
                        </a:lnSpc>
                        <a:spcAft>
                          <a:spcPts val="800"/>
                        </a:spcAft>
                      </a:pPr>
                      <a:r>
                        <a:rPr lang="tr-TR" sz="1400"/>
                        <a:t>Derslik Başına Düşen Öğrenci Sayısı</a:t>
                      </a:r>
                      <a:endParaRPr lang="tr-TR" sz="1400">
                        <a:latin typeface="Book Antiqua"/>
                        <a:ea typeface="Times New Roman"/>
                        <a:cs typeface="Times New Roman"/>
                      </a:endParaRPr>
                    </a:p>
                  </a:txBody>
                  <a:tcPr marL="33980" marR="33980" marT="0" marB="0" anchor="ctr"/>
                </a:tc>
                <a:tc hMerge="1">
                  <a:txBody>
                    <a:bodyPr/>
                    <a:lstStyle/>
                    <a:p>
                      <a:endParaRPr lang="tr-TR"/>
                    </a:p>
                  </a:txBody>
                  <a:tcPr/>
                </a:tc>
                <a:tc hMerge="1">
                  <a:txBody>
                    <a:bodyPr/>
                    <a:lstStyle/>
                    <a:p>
                      <a:endParaRPr lang="tr-TR"/>
                    </a:p>
                  </a:txBody>
                  <a:tcPr/>
                </a:tc>
                <a:tc>
                  <a:txBody>
                    <a:bodyPr/>
                    <a:lstStyle/>
                    <a:p>
                      <a:pPr algn="r">
                        <a:lnSpc>
                          <a:spcPct val="125000"/>
                        </a:lnSpc>
                        <a:spcAft>
                          <a:spcPts val="800"/>
                        </a:spcAft>
                      </a:pPr>
                      <a:r>
                        <a:rPr lang="tr-TR" sz="1400" dirty="0" smtClean="0">
                          <a:latin typeface="+mn-lt"/>
                          <a:ea typeface="+mn-ea"/>
                          <a:cs typeface="+mn-cs"/>
                        </a:rPr>
                        <a:t>16</a:t>
                      </a:r>
                      <a:endParaRPr lang="tr-TR" sz="1400" dirty="0">
                        <a:latin typeface="Book Antiqua"/>
                        <a:ea typeface="Times New Roman"/>
                        <a:cs typeface="Times New Roman"/>
                      </a:endParaRPr>
                    </a:p>
                  </a:txBody>
                  <a:tcPr marL="33980" marR="33980" marT="0" marB="0" anchor="ctr"/>
                </a:tc>
                <a:tc gridSpan="3">
                  <a:txBody>
                    <a:bodyPr/>
                    <a:lstStyle/>
                    <a:p>
                      <a:pPr>
                        <a:lnSpc>
                          <a:spcPct val="125000"/>
                        </a:lnSpc>
                        <a:spcAft>
                          <a:spcPts val="800"/>
                        </a:spcAft>
                      </a:pPr>
                      <a:r>
                        <a:rPr lang="tr-TR" sz="1400" dirty="0"/>
                        <a:t>Şube Başına Düşen Öğrenci Sayısı</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c hMerge="1">
                  <a:txBody>
                    <a:bodyPr/>
                    <a:lstStyle/>
                    <a:p>
                      <a:endParaRPr lang="tr-TR"/>
                    </a:p>
                  </a:txBody>
                  <a:tcPr/>
                </a:tc>
                <a:tc>
                  <a:txBody>
                    <a:bodyPr/>
                    <a:lstStyle/>
                    <a:p>
                      <a:pPr algn="r">
                        <a:lnSpc>
                          <a:spcPct val="125000"/>
                        </a:lnSpc>
                        <a:spcAft>
                          <a:spcPts val="800"/>
                        </a:spcAft>
                      </a:pPr>
                      <a:r>
                        <a:rPr lang="tr-TR" sz="1400" dirty="0" smtClean="0">
                          <a:latin typeface="+mn-lt"/>
                          <a:ea typeface="+mn-ea"/>
                          <a:cs typeface="+mn-cs"/>
                        </a:rPr>
                        <a:t>16</a:t>
                      </a:r>
                      <a:endParaRPr lang="tr-TR" sz="1400" dirty="0">
                        <a:latin typeface="Book Antiqua"/>
                        <a:ea typeface="Times New Roman"/>
                        <a:cs typeface="Times New Roman"/>
                      </a:endParaRPr>
                    </a:p>
                  </a:txBody>
                  <a:tcPr marL="33980" marR="33980" marT="0" marB="0" anchor="ctr"/>
                </a:tc>
              </a:tr>
              <a:tr h="524262">
                <a:tc gridSpan="3">
                  <a:txBody>
                    <a:bodyPr/>
                    <a:lstStyle/>
                    <a:p>
                      <a:pPr>
                        <a:lnSpc>
                          <a:spcPct val="125000"/>
                        </a:lnSpc>
                        <a:spcAft>
                          <a:spcPts val="800"/>
                        </a:spcAft>
                      </a:pPr>
                      <a:r>
                        <a:rPr lang="tr-TR" sz="1400" dirty="0"/>
                        <a:t>Öğretmen Başına Düşen Öğrenci Sayısı</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c hMerge="1">
                  <a:txBody>
                    <a:bodyPr/>
                    <a:lstStyle/>
                    <a:p>
                      <a:endParaRPr lang="tr-TR"/>
                    </a:p>
                  </a:txBody>
                  <a:tcPr/>
                </a:tc>
                <a:tc>
                  <a:txBody>
                    <a:bodyPr/>
                    <a:lstStyle/>
                    <a:p>
                      <a:pPr algn="r">
                        <a:lnSpc>
                          <a:spcPct val="125000"/>
                        </a:lnSpc>
                        <a:spcAft>
                          <a:spcPts val="800"/>
                        </a:spcAft>
                      </a:pPr>
                      <a:r>
                        <a:rPr lang="tr-TR" sz="1400" dirty="0" smtClean="0">
                          <a:latin typeface="+mn-lt"/>
                          <a:ea typeface="+mn-ea"/>
                          <a:cs typeface="+mn-cs"/>
                        </a:rPr>
                        <a:t>8</a:t>
                      </a:r>
                      <a:endParaRPr lang="tr-TR" sz="1400" dirty="0">
                        <a:latin typeface="Book Antiqua"/>
                        <a:ea typeface="Times New Roman"/>
                        <a:cs typeface="Times New Roman"/>
                      </a:endParaRPr>
                    </a:p>
                  </a:txBody>
                  <a:tcPr marL="33980" marR="33980" marT="0" marB="0" anchor="ctr"/>
                </a:tc>
                <a:tc gridSpan="3">
                  <a:txBody>
                    <a:bodyPr/>
                    <a:lstStyle/>
                    <a:p>
                      <a:pPr>
                        <a:lnSpc>
                          <a:spcPct val="125000"/>
                        </a:lnSpc>
                        <a:spcAft>
                          <a:spcPts val="800"/>
                        </a:spcAft>
                      </a:pPr>
                      <a:r>
                        <a:rPr lang="tr-TR" sz="1400" dirty="0"/>
                        <a:t>Şube Başına 30’dan Fazla Öğrencisi Olan Şube Sayısı</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c hMerge="1">
                  <a:txBody>
                    <a:bodyPr/>
                    <a:lstStyle/>
                    <a:p>
                      <a:endParaRPr lang="tr-TR"/>
                    </a:p>
                  </a:txBody>
                  <a:tcPr/>
                </a:tc>
                <a:tc>
                  <a:txBody>
                    <a:bodyPr/>
                    <a:lstStyle/>
                    <a:p>
                      <a:pPr algn="r">
                        <a:lnSpc>
                          <a:spcPct val="125000"/>
                        </a:lnSpc>
                        <a:spcAft>
                          <a:spcPts val="800"/>
                        </a:spcAft>
                      </a:pPr>
                      <a:r>
                        <a:rPr lang="tr-TR" sz="1400" dirty="0" smtClean="0">
                          <a:latin typeface="+mn-lt"/>
                          <a:ea typeface="+mn-ea"/>
                          <a:cs typeface="+mn-cs"/>
                        </a:rPr>
                        <a:t>0</a:t>
                      </a:r>
                      <a:endParaRPr lang="tr-TR" sz="1400" dirty="0">
                        <a:latin typeface="Book Antiqua"/>
                        <a:ea typeface="Times New Roman"/>
                        <a:cs typeface="Times New Roman"/>
                      </a:endParaRPr>
                    </a:p>
                  </a:txBody>
                  <a:tcPr marL="33980" marR="33980" marT="0" marB="0" anchor="ctr"/>
                </a:tc>
              </a:tr>
              <a:tr h="524262">
                <a:tc gridSpan="3">
                  <a:txBody>
                    <a:bodyPr/>
                    <a:lstStyle/>
                    <a:p>
                      <a:pPr>
                        <a:lnSpc>
                          <a:spcPct val="125000"/>
                        </a:lnSpc>
                        <a:spcAft>
                          <a:spcPts val="800"/>
                        </a:spcAft>
                      </a:pPr>
                      <a:r>
                        <a:rPr lang="tr-TR" sz="1400"/>
                        <a:t>Öğrenci Başına Düşen Toplam Gider Miktarı</a:t>
                      </a:r>
                      <a:endParaRPr lang="tr-TR" sz="1400">
                        <a:latin typeface="Book Antiqua"/>
                        <a:ea typeface="Times New Roman"/>
                        <a:cs typeface="Times New Roman"/>
                      </a:endParaRPr>
                    </a:p>
                  </a:txBody>
                  <a:tcPr marL="33980" marR="33980" marT="0" marB="0" anchor="ctr"/>
                </a:tc>
                <a:tc hMerge="1">
                  <a:txBody>
                    <a:bodyPr/>
                    <a:lstStyle/>
                    <a:p>
                      <a:endParaRPr lang="tr-TR"/>
                    </a:p>
                  </a:txBody>
                  <a:tcPr/>
                </a:tc>
                <a:tc hMerge="1">
                  <a:txBody>
                    <a:bodyPr/>
                    <a:lstStyle/>
                    <a:p>
                      <a:endParaRPr lang="tr-TR"/>
                    </a:p>
                  </a:txBody>
                  <a:tcPr/>
                </a:tc>
                <a:tc>
                  <a:txBody>
                    <a:bodyPr/>
                    <a:lstStyle/>
                    <a:p>
                      <a:pPr algn="r">
                        <a:lnSpc>
                          <a:spcPct val="125000"/>
                        </a:lnSpc>
                        <a:spcAft>
                          <a:spcPts val="800"/>
                        </a:spcAft>
                      </a:pPr>
                      <a:r>
                        <a:rPr lang="tr-TR" sz="1400" dirty="0" smtClean="0">
                          <a:latin typeface="+mn-lt"/>
                          <a:ea typeface="+mn-ea"/>
                          <a:cs typeface="+mn-cs"/>
                        </a:rPr>
                        <a:t>2.580.00</a:t>
                      </a:r>
                      <a:endParaRPr lang="tr-TR" sz="1400" dirty="0">
                        <a:latin typeface="Book Antiqua"/>
                        <a:ea typeface="Times New Roman"/>
                        <a:cs typeface="Times New Roman"/>
                      </a:endParaRPr>
                    </a:p>
                  </a:txBody>
                  <a:tcPr marL="33980" marR="33980" marT="0" marB="0" anchor="ctr"/>
                </a:tc>
                <a:tc gridSpan="3">
                  <a:txBody>
                    <a:bodyPr/>
                    <a:lstStyle/>
                    <a:p>
                      <a:pPr>
                        <a:lnSpc>
                          <a:spcPct val="125000"/>
                        </a:lnSpc>
                        <a:spcAft>
                          <a:spcPts val="800"/>
                        </a:spcAft>
                      </a:pPr>
                      <a:r>
                        <a:rPr lang="tr-TR" sz="1400" dirty="0"/>
                        <a:t>Öğretmenlerin Kurumdaki Ortalama Görev Süresi</a:t>
                      </a:r>
                      <a:endParaRPr lang="tr-TR" sz="1400" dirty="0">
                        <a:latin typeface="Book Antiqua"/>
                        <a:ea typeface="Times New Roman"/>
                        <a:cs typeface="Times New Roman"/>
                      </a:endParaRPr>
                    </a:p>
                  </a:txBody>
                  <a:tcPr marL="33980" marR="33980" marT="0" marB="0" anchor="ctr"/>
                </a:tc>
                <a:tc hMerge="1">
                  <a:txBody>
                    <a:bodyPr/>
                    <a:lstStyle/>
                    <a:p>
                      <a:endParaRPr lang="tr-TR"/>
                    </a:p>
                  </a:txBody>
                  <a:tcPr/>
                </a:tc>
                <a:tc hMerge="1">
                  <a:txBody>
                    <a:bodyPr/>
                    <a:lstStyle/>
                    <a:p>
                      <a:endParaRPr lang="tr-TR"/>
                    </a:p>
                  </a:txBody>
                  <a:tcPr/>
                </a:tc>
                <a:tc>
                  <a:txBody>
                    <a:bodyPr/>
                    <a:lstStyle/>
                    <a:p>
                      <a:pPr algn="r">
                        <a:lnSpc>
                          <a:spcPct val="125000"/>
                        </a:lnSpc>
                        <a:spcAft>
                          <a:spcPts val="800"/>
                        </a:spcAft>
                      </a:pPr>
                      <a:r>
                        <a:rPr lang="tr-TR" sz="1400" dirty="0" smtClean="0">
                          <a:latin typeface="+mn-lt"/>
                          <a:ea typeface="+mn-ea"/>
                          <a:cs typeface="+mn-cs"/>
                        </a:rPr>
                        <a:t>4</a:t>
                      </a:r>
                      <a:endParaRPr lang="tr-TR" sz="1400" dirty="0">
                        <a:latin typeface="Book Antiqua"/>
                        <a:ea typeface="Times New Roman"/>
                        <a:cs typeface="Times New Roman"/>
                      </a:endParaRPr>
                    </a:p>
                  </a:txBody>
                  <a:tcPr marL="33980" marR="33980" marT="0" marB="0" anchor="ctr"/>
                </a:tc>
              </a:tr>
            </a:tbl>
          </a:graphicData>
        </a:graphic>
      </p:graphicFrame>
      <p:sp>
        <p:nvSpPr>
          <p:cNvPr id="10" name="9 Dikdörtgen"/>
          <p:cNvSpPr/>
          <p:nvPr/>
        </p:nvSpPr>
        <p:spPr>
          <a:xfrm>
            <a:off x="2928926" y="1214422"/>
            <a:ext cx="5050229" cy="338554"/>
          </a:xfrm>
          <a:prstGeom prst="rect">
            <a:avLst/>
          </a:prstGeom>
        </p:spPr>
        <p:txBody>
          <a:bodyPr wrap="none">
            <a:spAutoFit/>
          </a:bodyPr>
          <a:lstStyle/>
          <a:p>
            <a:r>
              <a:rPr lang="tr-TR" sz="1600" dirty="0" smtClean="0">
                <a:latin typeface="Times New Roman" panose="02020603050405020304" pitchFamily="18" charset="0"/>
                <a:cs typeface="Times New Roman" panose="02020603050405020304" pitchFamily="18" charset="0"/>
              </a:rPr>
              <a:t>Hizan </a:t>
            </a:r>
            <a:r>
              <a:rPr lang="tr-TR" sz="1600" dirty="0" smtClean="0">
                <a:latin typeface="Times New Roman" panose="02020603050405020304" pitchFamily="18" charset="0"/>
                <a:cs typeface="Times New Roman" panose="02020603050405020304" pitchFamily="18" charset="0"/>
              </a:rPr>
              <a:t>MESLEKİ VE TEKNİK </a:t>
            </a:r>
            <a:r>
              <a:rPr lang="tr-TR" sz="1600" dirty="0" err="1" smtClean="0">
                <a:latin typeface="Times New Roman" panose="02020603050405020304" pitchFamily="18" charset="0"/>
                <a:cs typeface="Times New Roman" panose="02020603050405020304" pitchFamily="18" charset="0"/>
              </a:rPr>
              <a:t>ANADOLULisesi</a:t>
            </a:r>
            <a:r>
              <a:rPr lang="tr-TR" sz="1600" dirty="0" smtClean="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Müdürü </a:t>
            </a:r>
            <a:endParaRPr lang="tr-TR" sz="1600" dirty="0"/>
          </a:p>
        </p:txBody>
      </p:sp>
      <p:sp>
        <p:nvSpPr>
          <p:cNvPr id="111617" name="Rectangle 1"/>
          <p:cNvSpPr>
            <a:spLocks noChangeArrowheads="1"/>
          </p:cNvSpPr>
          <p:nvPr/>
        </p:nvSpPr>
        <p:spPr bwMode="auto">
          <a:xfrm>
            <a:off x="428596" y="285728"/>
            <a:ext cx="8215370" cy="1169454"/>
          </a:xfrm>
          <a:prstGeom prst="rect">
            <a:avLst/>
          </a:prstGeom>
          <a:noFill/>
          <a:ln w="9525">
            <a:noFill/>
            <a:miter lim="800000"/>
            <a:headEnd/>
            <a:tailEnd/>
          </a:ln>
          <a:effectLst/>
        </p:spPr>
        <p:txBody>
          <a:bodyPr vert="horz" wrap="square" lIns="91440" tIns="152352" rIns="91440" bIns="152352"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bmk="_Toc416085130">
                <a:ln>
                  <a:noFill/>
                </a:ln>
                <a:solidFill>
                  <a:schemeClr val="tx1"/>
                </a:solidFill>
                <a:effectLst/>
                <a:latin typeface="Times New Roman" pitchFamily="18" charset="0"/>
                <a:ea typeface="SimSun" pitchFamily="2" charset="-122"/>
                <a:cs typeface="Times New Roman" pitchFamily="18" charset="0"/>
              </a:rPr>
              <a:t>Okulun Mevcut Durumu: Temel İstatistikler</a:t>
            </a:r>
          </a:p>
          <a:p>
            <a:pPr marL="0" marR="0" lvl="0" indent="449263"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smtClean="0" bmk="_Toc416085130">
                <a:ln>
                  <a:noFill/>
                </a:ln>
                <a:solidFill>
                  <a:schemeClr val="tx1"/>
                </a:solidFill>
                <a:effectLst/>
                <a:latin typeface="Times New Roman" pitchFamily="18" charset="0"/>
                <a:ea typeface="SimSun" pitchFamily="2" charset="-122"/>
                <a:cs typeface="Times New Roman" pitchFamily="18" charset="0"/>
              </a:rPr>
              <a:t>                                                                OKUL KÜNYESİ</a:t>
            </a:r>
            <a:endParaRPr kumimoji="0" lang="tr-TR"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Okulumuzun temel girdilerine ilişkin bilgiler altta yer alan okul künyesine ilişkin tabloda yer almaktadır.</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285720" y="0"/>
            <a:ext cx="8358246" cy="369332"/>
          </a:xfrm>
          <a:prstGeom prst="rect">
            <a:avLst/>
          </a:prstGeom>
        </p:spPr>
        <p:txBody>
          <a:bodyPr wrap="square">
            <a:spAutoFit/>
          </a:bodyPr>
          <a:lstStyle/>
          <a:p>
            <a:pPr algn="ctr"/>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MEVCUT DURUM</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8" name="7 Dikdörtgen"/>
          <p:cNvSpPr/>
          <p:nvPr/>
        </p:nvSpPr>
        <p:spPr>
          <a:xfrm>
            <a:off x="428596" y="6215082"/>
            <a:ext cx="1632498" cy="276999"/>
          </a:xfrm>
          <a:prstGeom prst="rect">
            <a:avLst/>
          </a:prstGeom>
        </p:spPr>
        <p:txBody>
          <a:bodyPr wrap="none">
            <a:spAutoFit/>
          </a:bodyPr>
          <a:lstStyle/>
          <a:p>
            <a:r>
              <a:rPr lang="tr-TR" sz="1200" b="1" dirty="0" smtClean="0">
                <a:latin typeface="Times New Roman" pitchFamily="18" charset="0"/>
                <a:cs typeface="Times New Roman" pitchFamily="18" charset="0"/>
              </a:rPr>
              <a:t>Tablo:1 Okul Künyesi</a:t>
            </a:r>
            <a:endParaRPr lang="tr-TR"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70B8EFC6-9B92-4EC2-910F-8C8DAAC16B59}" type="slidenum">
              <a:rPr lang="tr-TR" smtClean="0"/>
              <a:pPr/>
              <a:t>16</a:t>
            </a:fld>
            <a:endParaRPr lang="tr-TR"/>
          </a:p>
        </p:txBody>
      </p:sp>
      <p:sp>
        <p:nvSpPr>
          <p:cNvPr id="7" name="6 Dikdörtgen"/>
          <p:cNvSpPr/>
          <p:nvPr/>
        </p:nvSpPr>
        <p:spPr>
          <a:xfrm>
            <a:off x="285720" y="0"/>
            <a:ext cx="8358246" cy="369332"/>
          </a:xfrm>
          <a:prstGeom prst="rect">
            <a:avLst/>
          </a:prstGeom>
        </p:spPr>
        <p:txBody>
          <a:bodyPr wrap="square">
            <a:spAutoFit/>
          </a:bodyPr>
          <a:lstStyle/>
          <a:p>
            <a:pPr algn="ctr"/>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MEVCUT DURUM</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graphicFrame>
        <p:nvGraphicFramePr>
          <p:cNvPr id="8" name="7 Tablo"/>
          <p:cNvGraphicFramePr>
            <a:graphicFrameLocks noGrp="1"/>
          </p:cNvGraphicFramePr>
          <p:nvPr>
            <p:extLst>
              <p:ext uri="{D42A27DB-BD31-4B8C-83A1-F6EECF244321}">
                <p14:modId xmlns:p14="http://schemas.microsoft.com/office/powerpoint/2010/main" xmlns="" val="3579972579"/>
              </p:ext>
            </p:extLst>
          </p:nvPr>
        </p:nvGraphicFramePr>
        <p:xfrm>
          <a:off x="571471" y="1428736"/>
          <a:ext cx="8143932" cy="2057400"/>
        </p:xfrm>
        <a:graphic>
          <a:graphicData uri="http://schemas.openxmlformats.org/drawingml/2006/table">
            <a:tbl>
              <a:tblPr>
                <a:tableStyleId>{35758FB7-9AC5-4552-8A53-C91805E547FA}</a:tableStyleId>
              </a:tblPr>
              <a:tblGrid>
                <a:gridCol w="4071966"/>
                <a:gridCol w="1357322"/>
                <a:gridCol w="1357322"/>
                <a:gridCol w="1357322"/>
              </a:tblGrid>
              <a:tr h="206878">
                <a:tc>
                  <a:txBody>
                    <a:bodyPr/>
                    <a:lstStyle/>
                    <a:p>
                      <a:pPr>
                        <a:lnSpc>
                          <a:spcPct val="125000"/>
                        </a:lnSpc>
                        <a:spcAft>
                          <a:spcPts val="800"/>
                        </a:spcAft>
                      </a:pPr>
                      <a:r>
                        <a:rPr lang="tr-TR" sz="1200" dirty="0">
                          <a:latin typeface="Times New Roman" pitchFamily="18" charset="0"/>
                          <a:cs typeface="Times New Roman" pitchFamily="18" charset="0"/>
                        </a:rPr>
                        <a:t>Unvan*</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cs typeface="Times New Roman" pitchFamily="18" charset="0"/>
                        </a:rPr>
                        <a:t>Erkek</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cs typeface="Times New Roman" pitchFamily="18" charset="0"/>
                        </a:rPr>
                        <a:t>Kadın</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cs typeface="Times New Roman" pitchFamily="18" charset="0"/>
                        </a:rPr>
                        <a:t>Toplam</a:t>
                      </a:r>
                      <a:endParaRPr lang="tr-TR" sz="1200" dirty="0">
                        <a:latin typeface="Times New Roman" pitchFamily="18" charset="0"/>
                        <a:ea typeface="Times New Roman"/>
                        <a:cs typeface="Times New Roman" pitchFamily="18" charset="0"/>
                      </a:endParaRPr>
                    </a:p>
                  </a:txBody>
                  <a:tcPr marL="62063" marR="62063" marT="0" marB="0"/>
                </a:tc>
              </a:tr>
              <a:tr h="206878">
                <a:tc>
                  <a:txBody>
                    <a:bodyPr/>
                    <a:lstStyle/>
                    <a:p>
                      <a:pPr>
                        <a:lnSpc>
                          <a:spcPct val="125000"/>
                        </a:lnSpc>
                        <a:spcAft>
                          <a:spcPts val="800"/>
                        </a:spcAft>
                      </a:pPr>
                      <a:r>
                        <a:rPr lang="tr-TR" sz="1200" dirty="0">
                          <a:latin typeface="Times New Roman" pitchFamily="18" charset="0"/>
                          <a:cs typeface="Times New Roman" pitchFamily="18" charset="0"/>
                        </a:rPr>
                        <a:t>Okul Müdürü ve Müdür Yardımcısı</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ea typeface="+mn-ea"/>
                          <a:cs typeface="Times New Roman" pitchFamily="18" charset="0"/>
                        </a:rPr>
                        <a:t>8</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ea typeface="+mn-ea"/>
                          <a:cs typeface="Times New Roman" pitchFamily="18" charset="0"/>
                        </a:rPr>
                        <a:t>0</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ea typeface="+mn-ea"/>
                          <a:cs typeface="Times New Roman" pitchFamily="18" charset="0"/>
                        </a:rPr>
                        <a:t>8</a:t>
                      </a:r>
                      <a:endParaRPr lang="tr-TR" sz="1200" dirty="0">
                        <a:latin typeface="Times New Roman" pitchFamily="18" charset="0"/>
                        <a:ea typeface="Times New Roman"/>
                        <a:cs typeface="Times New Roman" pitchFamily="18" charset="0"/>
                      </a:endParaRPr>
                    </a:p>
                  </a:txBody>
                  <a:tcPr marL="62063" marR="62063" marT="0" marB="0"/>
                </a:tc>
              </a:tr>
              <a:tr h="206878">
                <a:tc>
                  <a:txBody>
                    <a:bodyPr/>
                    <a:lstStyle/>
                    <a:p>
                      <a:pPr>
                        <a:lnSpc>
                          <a:spcPct val="125000"/>
                        </a:lnSpc>
                        <a:spcAft>
                          <a:spcPts val="800"/>
                        </a:spcAft>
                      </a:pPr>
                      <a:r>
                        <a:rPr lang="tr-TR" sz="1200" dirty="0">
                          <a:latin typeface="Times New Roman" pitchFamily="18" charset="0"/>
                          <a:cs typeface="Times New Roman" pitchFamily="18" charset="0"/>
                        </a:rPr>
                        <a:t>Sınıf Öğretmeni</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cs typeface="Times New Roman" pitchFamily="18" charset="0"/>
                        </a:rPr>
                        <a:t>-</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a:latin typeface="Times New Roman" pitchFamily="18" charset="0"/>
                          <a:cs typeface="Times New Roman" pitchFamily="18" charset="0"/>
                        </a:rPr>
                        <a:t>-</a:t>
                      </a:r>
                      <a:endParaRPr lang="tr-TR" sz="120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a:latin typeface="Times New Roman" pitchFamily="18" charset="0"/>
                          <a:cs typeface="Times New Roman" pitchFamily="18" charset="0"/>
                        </a:rPr>
                        <a:t>-</a:t>
                      </a:r>
                      <a:endParaRPr lang="tr-TR" sz="1200">
                        <a:latin typeface="Times New Roman" pitchFamily="18" charset="0"/>
                        <a:ea typeface="Times New Roman"/>
                        <a:cs typeface="Times New Roman" pitchFamily="18" charset="0"/>
                      </a:endParaRPr>
                    </a:p>
                  </a:txBody>
                  <a:tcPr marL="62063" marR="62063" marT="0" marB="0"/>
                </a:tc>
              </a:tr>
              <a:tr h="206878">
                <a:tc>
                  <a:txBody>
                    <a:bodyPr/>
                    <a:lstStyle/>
                    <a:p>
                      <a:pPr>
                        <a:lnSpc>
                          <a:spcPct val="125000"/>
                        </a:lnSpc>
                        <a:spcAft>
                          <a:spcPts val="800"/>
                        </a:spcAft>
                      </a:pPr>
                      <a:r>
                        <a:rPr lang="tr-TR" sz="1200" dirty="0">
                          <a:latin typeface="Times New Roman" pitchFamily="18" charset="0"/>
                          <a:cs typeface="Times New Roman" pitchFamily="18" charset="0"/>
                        </a:rPr>
                        <a:t>Branş Öğretmeni</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smtClean="0">
                          <a:latin typeface="Times New Roman" pitchFamily="18" charset="0"/>
                          <a:ea typeface="Times New Roman"/>
                          <a:cs typeface="Times New Roman" pitchFamily="18" charset="0"/>
                        </a:rPr>
                        <a:t>14</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smtClean="0">
                          <a:latin typeface="Times New Roman" pitchFamily="18" charset="0"/>
                          <a:ea typeface="Times New Roman"/>
                          <a:cs typeface="Times New Roman" pitchFamily="18" charset="0"/>
                        </a:rPr>
                        <a:t>12</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smtClean="0">
                          <a:latin typeface="Times New Roman" pitchFamily="18" charset="0"/>
                          <a:ea typeface="+mn-ea"/>
                          <a:cs typeface="Times New Roman" pitchFamily="18" charset="0"/>
                        </a:rPr>
                        <a:t>26</a:t>
                      </a:r>
                      <a:endParaRPr lang="tr-TR" sz="1200" dirty="0">
                        <a:latin typeface="Times New Roman" pitchFamily="18" charset="0"/>
                        <a:ea typeface="Times New Roman"/>
                        <a:cs typeface="Times New Roman" pitchFamily="18" charset="0"/>
                      </a:endParaRPr>
                    </a:p>
                  </a:txBody>
                  <a:tcPr marL="62063" marR="62063" marT="0" marB="0"/>
                </a:tc>
              </a:tr>
              <a:tr h="206878">
                <a:tc>
                  <a:txBody>
                    <a:bodyPr/>
                    <a:lstStyle/>
                    <a:p>
                      <a:pPr>
                        <a:lnSpc>
                          <a:spcPct val="125000"/>
                        </a:lnSpc>
                        <a:spcAft>
                          <a:spcPts val="800"/>
                        </a:spcAft>
                      </a:pPr>
                      <a:r>
                        <a:rPr lang="tr-TR" sz="1200" dirty="0">
                          <a:latin typeface="Times New Roman" pitchFamily="18" charset="0"/>
                          <a:cs typeface="Times New Roman" pitchFamily="18" charset="0"/>
                        </a:rPr>
                        <a:t>Rehber Öğretmen</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ea typeface="+mn-ea"/>
                          <a:cs typeface="Times New Roman" pitchFamily="18" charset="0"/>
                        </a:rPr>
                        <a:t>-</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ea typeface="+mn-ea"/>
                          <a:cs typeface="Times New Roman" pitchFamily="18" charset="0"/>
                        </a:rPr>
                        <a:t>1</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cs typeface="Times New Roman" pitchFamily="18" charset="0"/>
                        </a:rPr>
                        <a:t>1</a:t>
                      </a:r>
                      <a:endParaRPr lang="tr-TR" sz="1200" dirty="0">
                        <a:latin typeface="Times New Roman" pitchFamily="18" charset="0"/>
                        <a:ea typeface="Times New Roman"/>
                        <a:cs typeface="Times New Roman" pitchFamily="18" charset="0"/>
                      </a:endParaRPr>
                    </a:p>
                  </a:txBody>
                  <a:tcPr marL="62063" marR="62063" marT="0" marB="0"/>
                </a:tc>
              </a:tr>
              <a:tr h="206878">
                <a:tc>
                  <a:txBody>
                    <a:bodyPr/>
                    <a:lstStyle/>
                    <a:p>
                      <a:pPr>
                        <a:lnSpc>
                          <a:spcPct val="125000"/>
                        </a:lnSpc>
                        <a:spcAft>
                          <a:spcPts val="800"/>
                        </a:spcAft>
                      </a:pPr>
                      <a:r>
                        <a:rPr lang="tr-TR" sz="1200" dirty="0">
                          <a:latin typeface="Times New Roman" pitchFamily="18" charset="0"/>
                          <a:cs typeface="Times New Roman" pitchFamily="18" charset="0"/>
                        </a:rPr>
                        <a:t>İdari Personel</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ea typeface="+mn-ea"/>
                          <a:cs typeface="Times New Roman" pitchFamily="18" charset="0"/>
                        </a:rPr>
                        <a:t>1</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cs typeface="Times New Roman" pitchFamily="18" charset="0"/>
                        </a:rPr>
                        <a:t>-</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ea typeface="+mn-ea"/>
                          <a:cs typeface="Times New Roman" pitchFamily="18" charset="0"/>
                        </a:rPr>
                        <a:t>1</a:t>
                      </a:r>
                      <a:endParaRPr lang="tr-TR" sz="1200" dirty="0">
                        <a:latin typeface="Times New Roman" pitchFamily="18" charset="0"/>
                        <a:ea typeface="Times New Roman"/>
                        <a:cs typeface="Times New Roman" pitchFamily="18" charset="0"/>
                      </a:endParaRPr>
                    </a:p>
                  </a:txBody>
                  <a:tcPr marL="62063" marR="62063" marT="0" marB="0"/>
                </a:tc>
              </a:tr>
              <a:tr h="206878">
                <a:tc>
                  <a:txBody>
                    <a:bodyPr/>
                    <a:lstStyle/>
                    <a:p>
                      <a:pPr>
                        <a:lnSpc>
                          <a:spcPct val="125000"/>
                        </a:lnSpc>
                        <a:spcAft>
                          <a:spcPts val="800"/>
                        </a:spcAft>
                      </a:pPr>
                      <a:r>
                        <a:rPr lang="tr-TR" sz="1200" dirty="0">
                          <a:latin typeface="Times New Roman" pitchFamily="18" charset="0"/>
                          <a:cs typeface="Times New Roman" pitchFamily="18" charset="0"/>
                        </a:rPr>
                        <a:t>Yardımcı Personel</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ea typeface="+mn-ea"/>
                          <a:cs typeface="Times New Roman" pitchFamily="18" charset="0"/>
                        </a:rPr>
                        <a:t>6</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ea typeface="+mn-ea"/>
                          <a:cs typeface="Times New Roman" pitchFamily="18" charset="0"/>
                        </a:rPr>
                        <a:t>1</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ea typeface="+mn-ea"/>
                          <a:cs typeface="Times New Roman" pitchFamily="18" charset="0"/>
                        </a:rPr>
                        <a:t>7</a:t>
                      </a:r>
                      <a:endParaRPr lang="tr-TR" sz="1200" dirty="0">
                        <a:latin typeface="Times New Roman" pitchFamily="18" charset="0"/>
                        <a:ea typeface="Times New Roman"/>
                        <a:cs typeface="Times New Roman" pitchFamily="18" charset="0"/>
                      </a:endParaRPr>
                    </a:p>
                  </a:txBody>
                  <a:tcPr marL="62063" marR="62063" marT="0" marB="0"/>
                </a:tc>
              </a:tr>
              <a:tr h="206878">
                <a:tc>
                  <a:txBody>
                    <a:bodyPr/>
                    <a:lstStyle/>
                    <a:p>
                      <a:pPr>
                        <a:lnSpc>
                          <a:spcPct val="125000"/>
                        </a:lnSpc>
                        <a:spcAft>
                          <a:spcPts val="800"/>
                        </a:spcAft>
                      </a:pPr>
                      <a:r>
                        <a:rPr lang="tr-TR" sz="1200" dirty="0">
                          <a:latin typeface="Times New Roman" pitchFamily="18" charset="0"/>
                          <a:cs typeface="Times New Roman" pitchFamily="18" charset="0"/>
                        </a:rPr>
                        <a:t>Güvenlik Personeli</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cs typeface="Times New Roman" pitchFamily="18" charset="0"/>
                        </a:rPr>
                        <a:t>-</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a:latin typeface="Times New Roman" pitchFamily="18" charset="0"/>
                          <a:cs typeface="Times New Roman" pitchFamily="18" charset="0"/>
                        </a:rPr>
                        <a:t>-</a:t>
                      </a:r>
                      <a:endParaRPr lang="tr-TR" sz="120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a:latin typeface="Times New Roman" pitchFamily="18" charset="0"/>
                          <a:cs typeface="Times New Roman" pitchFamily="18" charset="0"/>
                        </a:rPr>
                        <a:t>-</a:t>
                      </a:r>
                      <a:endParaRPr lang="tr-TR" sz="1200" dirty="0">
                        <a:latin typeface="Times New Roman" pitchFamily="18" charset="0"/>
                        <a:ea typeface="Times New Roman"/>
                        <a:cs typeface="Times New Roman" pitchFamily="18" charset="0"/>
                      </a:endParaRPr>
                    </a:p>
                  </a:txBody>
                  <a:tcPr marL="62063" marR="62063" marT="0" marB="0"/>
                </a:tc>
              </a:tr>
              <a:tr h="206878">
                <a:tc>
                  <a:txBody>
                    <a:bodyPr/>
                    <a:lstStyle/>
                    <a:p>
                      <a:pPr>
                        <a:lnSpc>
                          <a:spcPct val="125000"/>
                        </a:lnSpc>
                        <a:spcAft>
                          <a:spcPts val="800"/>
                        </a:spcAft>
                      </a:pPr>
                      <a:r>
                        <a:rPr lang="tr-TR" sz="1200" dirty="0">
                          <a:latin typeface="Times New Roman" pitchFamily="18" charset="0"/>
                          <a:cs typeface="Times New Roman" pitchFamily="18" charset="0"/>
                        </a:rPr>
                        <a:t>Toplam Çalışan Sayıları</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smtClean="0">
                          <a:latin typeface="Times New Roman" pitchFamily="18" charset="0"/>
                          <a:ea typeface="+mn-ea"/>
                          <a:cs typeface="Times New Roman" pitchFamily="18" charset="0"/>
                        </a:rPr>
                        <a:t>29</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smtClean="0">
                          <a:latin typeface="Times New Roman" pitchFamily="18" charset="0"/>
                          <a:ea typeface="+mn-ea"/>
                          <a:cs typeface="Times New Roman" pitchFamily="18" charset="0"/>
                        </a:rPr>
                        <a:t>13</a:t>
                      </a:r>
                      <a:endParaRPr lang="tr-TR" sz="1200" dirty="0">
                        <a:latin typeface="Times New Roman" pitchFamily="18" charset="0"/>
                        <a:ea typeface="Times New Roman"/>
                        <a:cs typeface="Times New Roman" pitchFamily="18" charset="0"/>
                      </a:endParaRPr>
                    </a:p>
                  </a:txBody>
                  <a:tcPr marL="62063" marR="62063" marT="0" marB="0"/>
                </a:tc>
                <a:tc>
                  <a:txBody>
                    <a:bodyPr/>
                    <a:lstStyle/>
                    <a:p>
                      <a:pPr algn="ctr">
                        <a:lnSpc>
                          <a:spcPct val="125000"/>
                        </a:lnSpc>
                        <a:spcAft>
                          <a:spcPts val="800"/>
                        </a:spcAft>
                      </a:pPr>
                      <a:r>
                        <a:rPr lang="tr-TR" sz="1200" dirty="0" smtClean="0">
                          <a:latin typeface="Times New Roman" pitchFamily="18" charset="0"/>
                          <a:ea typeface="+mn-ea"/>
                          <a:cs typeface="Times New Roman" pitchFamily="18" charset="0"/>
                        </a:rPr>
                        <a:t>33</a:t>
                      </a:r>
                      <a:endParaRPr lang="tr-TR" sz="1200" dirty="0">
                        <a:latin typeface="Times New Roman" pitchFamily="18" charset="0"/>
                        <a:ea typeface="Times New Roman"/>
                        <a:cs typeface="Times New Roman" pitchFamily="18" charset="0"/>
                      </a:endParaRPr>
                    </a:p>
                  </a:txBody>
                  <a:tcPr marL="62063" marR="62063" marT="0" marB="0"/>
                </a:tc>
              </a:tr>
            </a:tbl>
          </a:graphicData>
        </a:graphic>
      </p:graphicFrame>
      <p:sp>
        <p:nvSpPr>
          <p:cNvPr id="3073" name="Rectangle 1"/>
          <p:cNvSpPr>
            <a:spLocks noChangeArrowheads="1"/>
          </p:cNvSpPr>
          <p:nvPr/>
        </p:nvSpPr>
        <p:spPr bwMode="auto">
          <a:xfrm>
            <a:off x="571472" y="500042"/>
            <a:ext cx="8143932" cy="1107899"/>
          </a:xfrm>
          <a:prstGeom prst="rect">
            <a:avLst/>
          </a:prstGeom>
          <a:noFill/>
          <a:ln w="9525">
            <a:noFill/>
            <a:miter lim="800000"/>
            <a:headEnd/>
            <a:tailEnd/>
          </a:ln>
          <a:effectLst/>
        </p:spPr>
        <p:txBody>
          <a:bodyPr vert="horz" wrap="square" lIns="91440" tIns="152352" rIns="91440" bIns="152352"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ÇALIŞAN BİLGİLERİ</a:t>
            </a:r>
            <a:endParaRPr lang="tr-TR" sz="1600" dirty="0" smtClean="0">
              <a:latin typeface="Times New Roman" pitchFamily="18" charset="0"/>
              <a:ea typeface="SimSun" pitchFamily="2" charset="-122"/>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449263"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Okulumuzun çalışanlarına ilişkin bilgiler altta yer alan tabloda belirtilmiştir.</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8 Dikdörtgen"/>
          <p:cNvSpPr/>
          <p:nvPr/>
        </p:nvSpPr>
        <p:spPr>
          <a:xfrm>
            <a:off x="357158" y="3571876"/>
            <a:ext cx="2832635" cy="276999"/>
          </a:xfrm>
          <a:prstGeom prst="rect">
            <a:avLst/>
          </a:prstGeom>
        </p:spPr>
        <p:txBody>
          <a:bodyPr wrap="none">
            <a:spAutoFit/>
          </a:bodyPr>
          <a:lstStyle/>
          <a:p>
            <a:pPr lvl="0" indent="449263" eaLnBrk="0" fontAlgn="base" hangingPunct="0">
              <a:spcBef>
                <a:spcPct val="0"/>
              </a:spcBef>
              <a:spcAft>
                <a:spcPct val="0"/>
              </a:spcAft>
            </a:pPr>
            <a:r>
              <a:rPr lang="tr-TR" sz="1200" b="1" dirty="0" smtClean="0">
                <a:latin typeface="Times New Roman" pitchFamily="18" charset="0"/>
                <a:ea typeface="Times New Roman" pitchFamily="18" charset="0"/>
                <a:cs typeface="Times New Roman" pitchFamily="18" charset="0"/>
              </a:rPr>
              <a:t>Tablo: 2 Çalışan Bilgileri Tablosu</a:t>
            </a:r>
            <a:endParaRPr lang="tr-T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70B8EFC6-9B92-4EC2-910F-8C8DAAC16B59}" type="slidenum">
              <a:rPr lang="tr-TR" smtClean="0"/>
              <a:pPr/>
              <a:t>17</a:t>
            </a:fld>
            <a:endParaRPr lang="tr-TR"/>
          </a:p>
        </p:txBody>
      </p:sp>
      <p:sp>
        <p:nvSpPr>
          <p:cNvPr id="7" name="6 Dikdörtgen"/>
          <p:cNvSpPr/>
          <p:nvPr/>
        </p:nvSpPr>
        <p:spPr>
          <a:xfrm>
            <a:off x="285720" y="0"/>
            <a:ext cx="8358246" cy="369332"/>
          </a:xfrm>
          <a:prstGeom prst="rect">
            <a:avLst/>
          </a:prstGeom>
        </p:spPr>
        <p:txBody>
          <a:bodyPr wrap="square">
            <a:spAutoFit/>
          </a:bodyPr>
          <a:lstStyle/>
          <a:p>
            <a:pPr algn="ctr"/>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MEVCUT DURUM</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graphicFrame>
        <p:nvGraphicFramePr>
          <p:cNvPr id="4" name="3 Tablo"/>
          <p:cNvGraphicFramePr>
            <a:graphicFrameLocks noGrp="1"/>
          </p:cNvGraphicFramePr>
          <p:nvPr>
            <p:extLst>
              <p:ext uri="{D42A27DB-BD31-4B8C-83A1-F6EECF244321}">
                <p14:modId xmlns:p14="http://schemas.microsoft.com/office/powerpoint/2010/main" xmlns="" val="1028544424"/>
              </p:ext>
            </p:extLst>
          </p:nvPr>
        </p:nvGraphicFramePr>
        <p:xfrm>
          <a:off x="642910" y="1600200"/>
          <a:ext cx="7929618" cy="2971800"/>
        </p:xfrm>
        <a:graphic>
          <a:graphicData uri="http://schemas.openxmlformats.org/drawingml/2006/table">
            <a:tbl>
              <a:tblPr>
                <a:tableStyleId>{35758FB7-9AC5-4552-8A53-C91805E547FA}</a:tableStyleId>
              </a:tblPr>
              <a:tblGrid>
                <a:gridCol w="4332743"/>
                <a:gridCol w="835782"/>
                <a:gridCol w="1841257"/>
                <a:gridCol w="502738"/>
                <a:gridCol w="417098"/>
              </a:tblGrid>
              <a:tr h="0">
                <a:tc gridSpan="2">
                  <a:txBody>
                    <a:bodyPr/>
                    <a:lstStyle/>
                    <a:p>
                      <a:pPr algn="just">
                        <a:lnSpc>
                          <a:spcPct val="125000"/>
                        </a:lnSpc>
                        <a:spcAft>
                          <a:spcPts val="0"/>
                        </a:spcAft>
                        <a:tabLst>
                          <a:tab pos="270510" algn="l"/>
                        </a:tabLst>
                      </a:pPr>
                      <a:r>
                        <a:rPr lang="tr-TR" sz="1200" dirty="0">
                          <a:latin typeface="Times New Roman" pitchFamily="18" charset="0"/>
                          <a:cs typeface="Times New Roman" pitchFamily="18" charset="0"/>
                        </a:rPr>
                        <a:t>Okul Bölümleri</a:t>
                      </a:r>
                      <a:endParaRPr lang="tr-TR" sz="1200" dirty="0">
                        <a:latin typeface="Times New Roman" pitchFamily="18" charset="0"/>
                        <a:ea typeface="Times New Roman"/>
                        <a:cs typeface="Times New Roman" pitchFamily="18" charset="0"/>
                      </a:endParaRPr>
                    </a:p>
                  </a:txBody>
                  <a:tcPr marL="68580" marR="68580" marT="0" marB="0"/>
                </a:tc>
                <a:tc hMerge="1">
                  <a:txBody>
                    <a:bodyPr/>
                    <a:lstStyle/>
                    <a:p>
                      <a:endParaRPr lang="tr-TR"/>
                    </a:p>
                  </a:txBody>
                  <a:tcPr/>
                </a:tc>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Özel Alanlar</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Var</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Yok</a:t>
                      </a:r>
                      <a:endParaRPr lang="tr-TR" sz="1200">
                        <a:latin typeface="Times New Roman" pitchFamily="18" charset="0"/>
                        <a:ea typeface="Times New Roman"/>
                        <a:cs typeface="Times New Roman" pitchFamily="18" charset="0"/>
                      </a:endParaRPr>
                    </a:p>
                  </a:txBody>
                  <a:tcPr marL="68580" marR="68580" marT="0" marB="0"/>
                </a:tc>
              </a:tr>
              <a:tr h="0">
                <a:tc>
                  <a:txBody>
                    <a:bodyPr/>
                    <a:lstStyle/>
                    <a:p>
                      <a:pPr algn="just">
                        <a:lnSpc>
                          <a:spcPct val="125000"/>
                        </a:lnSpc>
                        <a:spcAft>
                          <a:spcPts val="0"/>
                        </a:spcAft>
                        <a:tabLst>
                          <a:tab pos="270510" algn="l"/>
                        </a:tabLst>
                      </a:pPr>
                      <a:r>
                        <a:rPr lang="tr-TR" sz="1200" dirty="0">
                          <a:latin typeface="Times New Roman" pitchFamily="18" charset="0"/>
                          <a:cs typeface="Times New Roman" pitchFamily="18" charset="0"/>
                        </a:rPr>
                        <a:t>Okul Kat Sayısı</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a:latin typeface="Times New Roman" pitchFamily="18" charset="0"/>
                          <a:ea typeface="+mn-ea"/>
                          <a:cs typeface="Times New Roman" pitchFamily="18" charset="0"/>
                        </a:rPr>
                        <a:t>2</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Çok Amaçlı Salon</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X</a:t>
                      </a:r>
                      <a:endParaRPr lang="tr-TR" sz="1200">
                        <a:latin typeface="Times New Roman" pitchFamily="18" charset="0"/>
                        <a:ea typeface="Times New Roman"/>
                        <a:cs typeface="Times New Roman" pitchFamily="18" charset="0"/>
                      </a:endParaRPr>
                    </a:p>
                  </a:txBody>
                  <a:tcPr marL="68580" marR="68580" marT="0" marB="0"/>
                </a:tc>
              </a:tr>
              <a:tr h="0">
                <a:tc>
                  <a:txBody>
                    <a:bodyPr/>
                    <a:lstStyle/>
                    <a:p>
                      <a:pPr algn="just">
                        <a:lnSpc>
                          <a:spcPct val="125000"/>
                        </a:lnSpc>
                        <a:spcAft>
                          <a:spcPts val="0"/>
                        </a:spcAft>
                        <a:tabLst>
                          <a:tab pos="270510" algn="l"/>
                        </a:tabLst>
                      </a:pPr>
                      <a:r>
                        <a:rPr lang="tr-TR" sz="1200" dirty="0">
                          <a:latin typeface="Times New Roman" pitchFamily="18" charset="0"/>
                          <a:cs typeface="Times New Roman" pitchFamily="18" charset="0"/>
                        </a:rPr>
                        <a:t>Derslik Sayısı</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cs typeface="Times New Roman" pitchFamily="18" charset="0"/>
                        </a:rPr>
                        <a:t>13</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Çok Amaçlı Saha</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X</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dirty="0">
                        <a:latin typeface="Times New Roman" pitchFamily="18" charset="0"/>
                        <a:ea typeface="Times New Roman"/>
                        <a:cs typeface="Times New Roman" pitchFamily="18" charset="0"/>
                      </a:endParaRPr>
                    </a:p>
                  </a:txBody>
                  <a:tcPr marL="68580" marR="68580" marT="0" marB="0"/>
                </a:tc>
              </a:tr>
              <a:tr h="0">
                <a:tc>
                  <a:txBody>
                    <a:bodyPr/>
                    <a:lstStyle/>
                    <a:p>
                      <a:pPr algn="just">
                        <a:lnSpc>
                          <a:spcPct val="125000"/>
                        </a:lnSpc>
                        <a:spcAft>
                          <a:spcPts val="0"/>
                        </a:spcAft>
                        <a:tabLst>
                          <a:tab pos="270510" algn="l"/>
                        </a:tabLst>
                      </a:pPr>
                      <a:r>
                        <a:rPr lang="tr-TR" sz="1200" dirty="0">
                          <a:latin typeface="Times New Roman" pitchFamily="18" charset="0"/>
                          <a:cs typeface="Times New Roman" pitchFamily="18" charset="0"/>
                        </a:rPr>
                        <a:t>Derslik Alanları (m2)</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ea typeface="+mn-ea"/>
                          <a:cs typeface="Times New Roman" pitchFamily="18" charset="0"/>
                        </a:rPr>
                        <a:t>48</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Kütüphane</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X</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a:latin typeface="Times New Roman" pitchFamily="18" charset="0"/>
                        <a:ea typeface="Times New Roman"/>
                        <a:cs typeface="Times New Roman" pitchFamily="18" charset="0"/>
                      </a:endParaRPr>
                    </a:p>
                  </a:txBody>
                  <a:tcPr marL="68580" marR="68580" marT="0" marB="0"/>
                </a:tc>
              </a:tr>
              <a:tr h="0">
                <a:tc>
                  <a:txBody>
                    <a:bodyPr/>
                    <a:lstStyle/>
                    <a:p>
                      <a:pPr algn="just">
                        <a:lnSpc>
                          <a:spcPct val="125000"/>
                        </a:lnSpc>
                        <a:spcAft>
                          <a:spcPts val="0"/>
                        </a:spcAft>
                        <a:tabLst>
                          <a:tab pos="270510" algn="l"/>
                        </a:tabLst>
                      </a:pPr>
                      <a:r>
                        <a:rPr lang="tr-TR" sz="1200" dirty="0">
                          <a:latin typeface="Times New Roman" pitchFamily="18" charset="0"/>
                          <a:cs typeface="Times New Roman" pitchFamily="18" charset="0"/>
                        </a:rPr>
                        <a:t>Kullanılan Derslik Sayısı</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cs typeface="Times New Roman" pitchFamily="18" charset="0"/>
                        </a:rPr>
                        <a:t>13</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a:latin typeface="Times New Roman" pitchFamily="18" charset="0"/>
                          <a:cs typeface="Times New Roman" pitchFamily="18" charset="0"/>
                        </a:rPr>
                        <a:t>Fen </a:t>
                      </a:r>
                      <a:r>
                        <a:rPr lang="tr-TR" sz="1200" dirty="0" err="1">
                          <a:latin typeface="Times New Roman" pitchFamily="18" charset="0"/>
                          <a:cs typeface="Times New Roman" pitchFamily="18" charset="0"/>
                        </a:rPr>
                        <a:t>Laboratuvarı</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X</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dirty="0">
                        <a:latin typeface="Times New Roman" pitchFamily="18" charset="0"/>
                        <a:ea typeface="Times New Roman"/>
                        <a:cs typeface="Times New Roman" pitchFamily="18" charset="0"/>
                      </a:endParaRPr>
                    </a:p>
                  </a:txBody>
                  <a:tcPr marL="68580" marR="68580" marT="0" marB="0"/>
                </a:tc>
              </a:tr>
              <a:tr h="0">
                <a:tc>
                  <a:txBody>
                    <a:bodyPr/>
                    <a:lstStyle/>
                    <a:p>
                      <a:pPr algn="just">
                        <a:lnSpc>
                          <a:spcPct val="125000"/>
                        </a:lnSpc>
                        <a:spcAft>
                          <a:spcPts val="0"/>
                        </a:spcAft>
                        <a:tabLst>
                          <a:tab pos="270510" algn="l"/>
                        </a:tabLst>
                      </a:pPr>
                      <a:r>
                        <a:rPr lang="tr-TR" sz="1200" dirty="0">
                          <a:latin typeface="Times New Roman" pitchFamily="18" charset="0"/>
                          <a:cs typeface="Times New Roman" pitchFamily="18" charset="0"/>
                        </a:rPr>
                        <a:t>Şube Sayısı</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cs typeface="Times New Roman" pitchFamily="18" charset="0"/>
                        </a:rPr>
                        <a:t>18</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a:latin typeface="Times New Roman" pitchFamily="18" charset="0"/>
                          <a:cs typeface="Times New Roman" pitchFamily="18" charset="0"/>
                        </a:rPr>
                        <a:t>Bilgisayar </a:t>
                      </a:r>
                      <a:r>
                        <a:rPr lang="tr-TR" sz="1200" dirty="0" err="1">
                          <a:latin typeface="Times New Roman" pitchFamily="18" charset="0"/>
                          <a:cs typeface="Times New Roman" pitchFamily="18" charset="0"/>
                        </a:rPr>
                        <a:t>Laboratuvarı</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X</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dirty="0">
                        <a:latin typeface="Times New Roman" pitchFamily="18" charset="0"/>
                        <a:ea typeface="Times New Roman"/>
                        <a:cs typeface="Times New Roman" pitchFamily="18" charset="0"/>
                      </a:endParaRPr>
                    </a:p>
                  </a:txBody>
                  <a:tcPr marL="68580" marR="68580" marT="0" marB="0"/>
                </a:tc>
              </a:tr>
              <a:tr h="0">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İdari Odaların Alanı (m2)</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ea typeface="+mn-ea"/>
                          <a:cs typeface="Times New Roman" pitchFamily="18" charset="0"/>
                        </a:rPr>
                        <a:t>25</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a:latin typeface="Times New Roman" pitchFamily="18" charset="0"/>
                          <a:cs typeface="Times New Roman" pitchFamily="18" charset="0"/>
                        </a:rPr>
                        <a:t>İş Atölyesi</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X</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dirty="0">
                        <a:latin typeface="Times New Roman" pitchFamily="18" charset="0"/>
                        <a:ea typeface="Times New Roman"/>
                        <a:cs typeface="Times New Roman" pitchFamily="18" charset="0"/>
                      </a:endParaRPr>
                    </a:p>
                  </a:txBody>
                  <a:tcPr marL="68580" marR="68580" marT="0" marB="0"/>
                </a:tc>
              </a:tr>
              <a:tr h="0">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Öğretmenler Odası (m2)</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ea typeface="+mn-ea"/>
                          <a:cs typeface="Times New Roman" pitchFamily="18" charset="0"/>
                        </a:rPr>
                        <a:t>50</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a:latin typeface="Times New Roman" pitchFamily="18" charset="0"/>
                          <a:cs typeface="Times New Roman" pitchFamily="18" charset="0"/>
                        </a:rPr>
                        <a:t>Beceri Atölyesi</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X</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dirty="0">
                        <a:latin typeface="Times New Roman" pitchFamily="18" charset="0"/>
                        <a:ea typeface="Times New Roman"/>
                        <a:cs typeface="Times New Roman" pitchFamily="18" charset="0"/>
                      </a:endParaRPr>
                    </a:p>
                  </a:txBody>
                  <a:tcPr marL="68580" marR="68580" marT="0" marB="0"/>
                </a:tc>
              </a:tr>
              <a:tr h="0">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Okul Oturum Alanı (m2)</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ea typeface="+mn-ea"/>
                          <a:cs typeface="Times New Roman" pitchFamily="18" charset="0"/>
                        </a:rPr>
                        <a:t>9048</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Pansiyon</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a:latin typeface="Times New Roman" pitchFamily="18" charset="0"/>
                          <a:cs typeface="Times New Roman" pitchFamily="18" charset="0"/>
                        </a:rPr>
                        <a:t>X</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a:latin typeface="Times New Roman" pitchFamily="18" charset="0"/>
                        <a:ea typeface="Times New Roman"/>
                        <a:cs typeface="Times New Roman" pitchFamily="18" charset="0"/>
                      </a:endParaRPr>
                    </a:p>
                  </a:txBody>
                  <a:tcPr marL="68580" marR="68580" marT="0" marB="0"/>
                </a:tc>
              </a:tr>
              <a:tr h="0">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Okul Bahçesi (Açık Alan)(m2)</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ea typeface="+mn-ea"/>
                          <a:cs typeface="Times New Roman" pitchFamily="18" charset="0"/>
                        </a:rPr>
                        <a:t>4771</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Kapalı Spor salonu</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X</a:t>
                      </a:r>
                      <a:endParaRPr lang="tr-TR" sz="1200">
                        <a:latin typeface="Times New Roman" pitchFamily="18" charset="0"/>
                        <a:ea typeface="Times New Roman"/>
                        <a:cs typeface="Times New Roman" pitchFamily="18" charset="0"/>
                      </a:endParaRPr>
                    </a:p>
                  </a:txBody>
                  <a:tcPr marL="68580" marR="68580" marT="0" marB="0"/>
                </a:tc>
              </a:tr>
              <a:tr h="0">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Okul Kapalı Alan (m2)</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ea typeface="+mn-ea"/>
                          <a:cs typeface="Times New Roman" pitchFamily="18" charset="0"/>
                        </a:rPr>
                        <a:t>4277</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Semt Sahası</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X</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dirty="0">
                        <a:latin typeface="Times New Roman" pitchFamily="18" charset="0"/>
                        <a:ea typeface="Times New Roman"/>
                        <a:cs typeface="Times New Roman" pitchFamily="18" charset="0"/>
                      </a:endParaRPr>
                    </a:p>
                  </a:txBody>
                  <a:tcPr marL="68580" marR="68580" marT="0" marB="0"/>
                </a:tc>
              </a:tr>
              <a:tr h="0">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Sanatsal, bilimsel ve sportif amaçlı toplam alan (m</a:t>
                      </a:r>
                      <a:r>
                        <a:rPr lang="tr-TR" sz="1200" baseline="30000">
                          <a:latin typeface="Times New Roman" pitchFamily="18" charset="0"/>
                          <a:cs typeface="Times New Roman" pitchFamily="18" charset="0"/>
                        </a:rPr>
                        <a:t>2</a:t>
                      </a:r>
                      <a:r>
                        <a:rPr lang="tr-TR" sz="1200">
                          <a:latin typeface="Times New Roman" pitchFamily="18" charset="0"/>
                          <a:cs typeface="Times New Roman" pitchFamily="18" charset="0"/>
                        </a:rPr>
                        <a:t>)</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cs typeface="Times New Roman" pitchFamily="18" charset="0"/>
                        </a:rPr>
                        <a:t>2000</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dirty="0">
                        <a:latin typeface="Times New Roman" pitchFamily="18" charset="0"/>
                        <a:ea typeface="Times New Roman"/>
                        <a:cs typeface="Times New Roman" pitchFamily="18" charset="0"/>
                      </a:endParaRPr>
                    </a:p>
                  </a:txBody>
                  <a:tcPr marL="68580" marR="68580" marT="0" marB="0"/>
                </a:tc>
              </a:tr>
              <a:tr h="0">
                <a:tc>
                  <a:txBody>
                    <a:bodyPr/>
                    <a:lstStyle/>
                    <a:p>
                      <a:pPr algn="just">
                        <a:lnSpc>
                          <a:spcPct val="125000"/>
                        </a:lnSpc>
                        <a:spcAft>
                          <a:spcPts val="0"/>
                        </a:spcAft>
                        <a:tabLst>
                          <a:tab pos="270510" algn="l"/>
                        </a:tabLst>
                      </a:pPr>
                      <a:r>
                        <a:rPr lang="tr-TR" sz="1200">
                          <a:latin typeface="Times New Roman" pitchFamily="18" charset="0"/>
                          <a:cs typeface="Times New Roman" pitchFamily="18" charset="0"/>
                        </a:rPr>
                        <a:t>Tuvalet Sayısı</a:t>
                      </a: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r>
                        <a:rPr lang="tr-TR" sz="1200" dirty="0" smtClean="0">
                          <a:latin typeface="Times New Roman" pitchFamily="18" charset="0"/>
                          <a:ea typeface="+mn-ea"/>
                          <a:cs typeface="Times New Roman" pitchFamily="18" charset="0"/>
                        </a:rPr>
                        <a:t>5</a:t>
                      </a:r>
                      <a:endParaRPr lang="tr-TR" sz="1200" dirty="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a:latin typeface="Times New Roman" pitchFamily="18" charset="0"/>
                        <a:ea typeface="Times New Roman"/>
                        <a:cs typeface="Times New Roman" pitchFamily="18" charset="0"/>
                      </a:endParaRPr>
                    </a:p>
                  </a:txBody>
                  <a:tcPr marL="68580" marR="68580" marT="0" marB="0"/>
                </a:tc>
                <a:tc>
                  <a:txBody>
                    <a:bodyPr/>
                    <a:lstStyle/>
                    <a:p>
                      <a:pPr algn="just">
                        <a:lnSpc>
                          <a:spcPct val="125000"/>
                        </a:lnSpc>
                        <a:spcAft>
                          <a:spcPts val="0"/>
                        </a:spcAft>
                        <a:tabLst>
                          <a:tab pos="270510" algn="l"/>
                        </a:tabLst>
                      </a:pPr>
                      <a:endParaRPr lang="tr-TR" sz="1200" dirty="0">
                        <a:latin typeface="Times New Roman" pitchFamily="18" charset="0"/>
                        <a:ea typeface="Times New Roman"/>
                        <a:cs typeface="Times New Roman" pitchFamily="18" charset="0"/>
                      </a:endParaRPr>
                    </a:p>
                  </a:txBody>
                  <a:tcPr marL="68580" marR="68580" marT="0" marB="0"/>
                </a:tc>
              </a:tr>
            </a:tbl>
          </a:graphicData>
        </a:graphic>
      </p:graphicFrame>
      <p:sp>
        <p:nvSpPr>
          <p:cNvPr id="1025" name="Rectangle 1"/>
          <p:cNvSpPr>
            <a:spLocks noChangeArrowheads="1"/>
          </p:cNvSpPr>
          <p:nvPr/>
        </p:nvSpPr>
        <p:spPr bwMode="auto">
          <a:xfrm>
            <a:off x="1357290" y="500042"/>
            <a:ext cx="6929486" cy="1107899"/>
          </a:xfrm>
          <a:prstGeom prst="rect">
            <a:avLst/>
          </a:prstGeom>
          <a:noFill/>
          <a:ln w="9525">
            <a:noFill/>
            <a:miter lim="800000"/>
            <a:headEnd/>
            <a:tailEnd/>
          </a:ln>
          <a:effectLst/>
        </p:spPr>
        <p:txBody>
          <a:bodyPr vert="horz" wrap="square" lIns="91440" tIns="152352" rIns="91440" bIns="152352"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69875" algn="l"/>
              </a:tabLst>
            </a:pPr>
            <a:r>
              <a:rPr lang="tr-TR" sz="1200" b="1" dirty="0" smtClean="0">
                <a:latin typeface="Times New Roman" pitchFamily="18" charset="0"/>
                <a:ea typeface="SimSun" pitchFamily="2" charset="-122"/>
                <a:cs typeface="Times New Roman" pitchFamily="18" charset="0"/>
              </a:rPr>
              <a:t>                                                O</a:t>
            </a:r>
            <a:r>
              <a:rPr kumimoji="0" lang="tr-TR" sz="12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KULUMUZ BİNA VE ALANLARI</a:t>
            </a:r>
          </a:p>
          <a:p>
            <a:pPr marL="0" marR="0" lvl="0" indent="0" algn="ctr" defTabSz="914400" rtl="0" eaLnBrk="1" fontAlgn="base" latinLnBrk="0" hangingPunct="1">
              <a:lnSpc>
                <a:spcPct val="100000"/>
              </a:lnSpc>
              <a:spcBef>
                <a:spcPct val="0"/>
              </a:spcBef>
              <a:spcAft>
                <a:spcPct val="0"/>
              </a:spcAft>
              <a:buClrTx/>
              <a:buSzTx/>
              <a:buFontTx/>
              <a:buNone/>
              <a:tabLst>
                <a:tab pos="269875" algn="l"/>
              </a:tabLst>
            </a:pPr>
            <a:endParaRPr kumimoji="0" lang="tr-TR" sz="1600" b="0" i="0" u="none" strike="noStrike" cap="none" normalizeH="0" baseline="0" dirty="0" smtClean="0">
              <a:ln>
                <a:noFill/>
              </a:ln>
              <a:solidFill>
                <a:schemeClr val="tx1"/>
              </a:solidFill>
              <a:effectLst/>
              <a:latin typeface="Calibri Light" pitchFamily="34"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Okulumuzun binası ile açık ve kapalı alanlarına ilişkin temel bilgiler altta yer almaktadır.</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5 Dikdörtgen"/>
          <p:cNvSpPr/>
          <p:nvPr/>
        </p:nvSpPr>
        <p:spPr>
          <a:xfrm>
            <a:off x="642910" y="4714884"/>
            <a:ext cx="2961516" cy="276999"/>
          </a:xfrm>
          <a:prstGeom prst="rect">
            <a:avLst/>
          </a:prstGeom>
        </p:spPr>
        <p:txBody>
          <a:bodyPr wrap="none">
            <a:spAutoFit/>
          </a:bodyPr>
          <a:lstStyle/>
          <a:p>
            <a:pPr lvl="0" eaLnBrk="0" fontAlgn="base" hangingPunct="0">
              <a:spcBef>
                <a:spcPct val="0"/>
              </a:spcBef>
              <a:spcAft>
                <a:spcPct val="0"/>
              </a:spcAft>
              <a:tabLst>
                <a:tab pos="269875" algn="l"/>
              </a:tabLst>
            </a:pPr>
            <a:r>
              <a:rPr lang="tr-TR" sz="1200" b="1" dirty="0" smtClean="0">
                <a:latin typeface="Times New Roman" pitchFamily="18" charset="0"/>
                <a:ea typeface="Times New Roman" pitchFamily="18" charset="0"/>
                <a:cs typeface="Times New Roman" pitchFamily="18" charset="0"/>
              </a:rPr>
              <a:t>Tablo: 3 Okul Yerleşkesine İlişkin Bilgiler </a:t>
            </a:r>
            <a:endParaRPr lang="tr-TR" sz="1200" dirty="0" smtClean="0">
              <a:latin typeface="Calibri Light" pitchFamily="34" charset="0"/>
              <a:ea typeface="SimSun"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1857364"/>
            <a:ext cx="8001056" cy="2123658"/>
          </a:xfrm>
          <a:prstGeom prst="rect">
            <a:avLst/>
          </a:prstGeom>
        </p:spPr>
        <p:txBody>
          <a:bodyPr wrap="square">
            <a:spAutoFit/>
          </a:bodyPr>
          <a:lstStyle/>
          <a:p>
            <a:pPr marL="342900" indent="-342900" algn="ctr">
              <a:spcBef>
                <a:spcPts val="2420"/>
              </a:spcBef>
              <a:buFont typeface="+mj-lt"/>
              <a:buAutoNum type="romanUcPeriod"/>
            </a:pPr>
            <a:r>
              <a:rPr lang="tr-TR" sz="28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anose="02020603050405020304" pitchFamily="18" charset="0"/>
                <a:ea typeface="Times New Roman" panose="02020603050405020304" pitchFamily="18" charset="0"/>
              </a:rPr>
              <a:t>BÖLÜM </a:t>
            </a:r>
          </a:p>
          <a:p>
            <a:pPr algn="ctr">
              <a:spcBef>
                <a:spcPts val="2420"/>
              </a:spcBef>
            </a:pPr>
            <a:r>
              <a:rPr lang="tr-TR" sz="28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anose="02020603050405020304" pitchFamily="18" charset="0"/>
                <a:ea typeface="Times New Roman" panose="02020603050405020304" pitchFamily="18" charset="0"/>
              </a:rPr>
              <a:t>2024-2028 STRATEJİK </a:t>
            </a:r>
          </a:p>
          <a:p>
            <a:pPr algn="ctr">
              <a:spcBef>
                <a:spcPts val="2420"/>
              </a:spcBef>
            </a:pPr>
            <a:r>
              <a:rPr lang="tr-TR" sz="28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anose="02020603050405020304" pitchFamily="18" charset="0"/>
                <a:ea typeface="Times New Roman" panose="02020603050405020304" pitchFamily="18" charset="0"/>
              </a:rPr>
              <a:t>PLAN HAZIRLIK SÜRECİ</a:t>
            </a:r>
          </a:p>
          <a:p>
            <a:pPr algn="ctr"/>
            <a:endParaRPr lang="tr-TR" sz="800" dirty="0">
              <a:latin typeface="Times New Roman" panose="02020603050405020304" pitchFamily="18" charset="0"/>
              <a:ea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70B8EFC6-9B92-4EC2-910F-8C8DAAC16B59}" type="slidenum">
              <a:rPr lang="tr-TR" smtClean="0"/>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500430" y="214290"/>
            <a:ext cx="1790683" cy="369332"/>
          </a:xfrm>
          <a:prstGeom prst="rect">
            <a:avLst/>
          </a:prstGeom>
        </p:spPr>
        <p:txBody>
          <a:bodyPr wrap="none">
            <a:spAutoFit/>
          </a:bodyPr>
          <a:lstStyle/>
          <a:p>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HAZIRLIK SÜRECİ</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3" name="2 Dikdörtgen"/>
          <p:cNvSpPr/>
          <p:nvPr/>
        </p:nvSpPr>
        <p:spPr>
          <a:xfrm>
            <a:off x="357158" y="642918"/>
            <a:ext cx="2761462" cy="338554"/>
          </a:xfrm>
          <a:prstGeom prst="rect">
            <a:avLst/>
          </a:prstGeom>
        </p:spPr>
        <p:txBody>
          <a:bodyPr wrap="none">
            <a:spAutoFit/>
          </a:bodyPr>
          <a:lstStyle/>
          <a:p>
            <a:r>
              <a:rPr lang="tr-TR" altLang="tr-TR" sz="1600" b="1" dirty="0" smtClean="0">
                <a:latin typeface="Times New Roman" panose="02020603050405020304" pitchFamily="18" charset="0"/>
              </a:rPr>
              <a:t>STRATEJİK PLAN SÜRECİ</a:t>
            </a:r>
            <a:endParaRPr lang="tr-TR" altLang="tr-TR" sz="1600" dirty="0"/>
          </a:p>
        </p:txBody>
      </p:sp>
      <p:sp>
        <p:nvSpPr>
          <p:cNvPr id="4" name="3 Dikdörtgen"/>
          <p:cNvSpPr/>
          <p:nvPr/>
        </p:nvSpPr>
        <p:spPr>
          <a:xfrm>
            <a:off x="285720" y="928670"/>
            <a:ext cx="8572560" cy="4960076"/>
          </a:xfrm>
          <a:prstGeom prst="rect">
            <a:avLst/>
          </a:prstGeom>
        </p:spPr>
        <p:txBody>
          <a:bodyPr wrap="square">
            <a:spAutoFit/>
          </a:bodyPr>
          <a:lstStyle/>
          <a:p>
            <a:pPr algn="just"/>
            <a:r>
              <a:rPr lang="tr-TR" sz="1200" dirty="0" smtClean="0">
                <a:latin typeface="Times New Roman" panose="02020603050405020304" pitchFamily="18" charset="0"/>
                <a:ea typeface="Times New Roman" panose="02020603050405020304" pitchFamily="18" charset="0"/>
              </a:rPr>
              <a:t>            Kamu Malî Yönetimi ve Kontrol Kanunu’nun “Stratejik planlama ve performans esaslı program bütçe” başlıklı 9. maddesi gereğince kamu idareleri; kalkınma planları, Cumhurbaşkanı tarafından belirlenen politikalar, programlar, ilgili mevzuat ve benimsedikleri temel ilkeler çerçevesinde geleceğe ilişkin misyon ve vizyonlarını oluşturmak, stratejik amaçlar ve ölçülebilir hedefler saptamak, performanslarını önceden belirlenmiş olan göstergeler doğrultusunda ölçmek ve bu sürecin izleme ve değerlendirmesini yapmak amacıyla katılımcı yöntemlerle stratejik plan hazırlamaktadır.</a:t>
            </a:r>
          </a:p>
          <a:p>
            <a:pPr algn="just"/>
            <a:r>
              <a:rPr lang="tr-TR" sz="1200" dirty="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           </a:t>
            </a:r>
            <a:r>
              <a:rPr lang="tr-TR" sz="1200" dirty="0"/>
              <a:t>Stratejik planlama uygulamalarının başarılı olması önemli ölçüde iyi bir plan yapılmasına ve sürece katılımın üst düzeyde sağlanmasına bağlıdır. Müdürlüğümüz, Millî Eğitim Bakanlığı Strateji Geliştirme Başkanlığı 06.10.2022 tarihli 2022/21 sayılı Genelgesi çerçevesinde Stratejik Plan Hazırlık çalışmalarına başlamıştır.</a:t>
            </a:r>
          </a:p>
          <a:p>
            <a:pPr algn="just"/>
            <a:r>
              <a:rPr lang="tr-TR" sz="1200" dirty="0" smtClean="0"/>
              <a:t>* Tabana </a:t>
            </a:r>
            <a:r>
              <a:rPr lang="tr-TR" sz="1200" dirty="0"/>
              <a:t>ve genele yayılım esasında çoklu ve katılımlı yöntemlerle uygulanması tasarlanan stratejik planlama sürecinin hazırlık aşamaları şöyledir;</a:t>
            </a:r>
          </a:p>
          <a:p>
            <a:pPr algn="just"/>
            <a:r>
              <a:rPr lang="tr-TR" sz="1200" dirty="0" smtClean="0"/>
              <a:t>* Stratejik </a:t>
            </a:r>
            <a:r>
              <a:rPr lang="tr-TR" sz="1200" dirty="0"/>
              <a:t>Plan hazırlık çalışmalarının başladığının duyurulması,</a:t>
            </a:r>
          </a:p>
          <a:p>
            <a:pPr algn="just"/>
            <a:r>
              <a:rPr lang="tr-TR" sz="1200" dirty="0" smtClean="0"/>
              <a:t>* Strateji </a:t>
            </a:r>
            <a:r>
              <a:rPr lang="tr-TR" sz="1200" dirty="0"/>
              <a:t>geliştirme kurul ve ekiplerinin oluşturulması,</a:t>
            </a:r>
          </a:p>
          <a:p>
            <a:pPr algn="just"/>
            <a:r>
              <a:rPr lang="tr-TR" sz="1200" dirty="0" smtClean="0"/>
              <a:t>* Ekip </a:t>
            </a:r>
            <a:r>
              <a:rPr lang="tr-TR" sz="1200" dirty="0"/>
              <a:t>ve kurul üyelerine yönelik stratejik planlama konusunda bilgilendirme toplantısı yapılması,</a:t>
            </a:r>
          </a:p>
          <a:p>
            <a:pPr algn="just"/>
            <a:r>
              <a:rPr lang="tr-TR" sz="1200" dirty="0" smtClean="0"/>
              <a:t>* İlçe </a:t>
            </a:r>
            <a:r>
              <a:rPr lang="tr-TR" sz="1200" dirty="0"/>
              <a:t>Stratejik Planlama ekibine “Stratejik Planlama Temel Eğitim Kursu” düzenlenmesi,</a:t>
            </a:r>
          </a:p>
          <a:p>
            <a:pPr algn="just"/>
            <a:r>
              <a:rPr lang="tr-TR" sz="1200" dirty="0" smtClean="0"/>
              <a:t>* Okulların </a:t>
            </a:r>
            <a:r>
              <a:rPr lang="tr-TR" sz="1200" dirty="0"/>
              <a:t>Stratejik Planlama ekiplerinin tamamına yönelik eğitimler verilmesi,</a:t>
            </a:r>
          </a:p>
          <a:p>
            <a:pPr algn="just"/>
            <a:r>
              <a:rPr lang="tr-TR" sz="1200" dirty="0" smtClean="0"/>
              <a:t>* Okul </a:t>
            </a:r>
            <a:r>
              <a:rPr lang="tr-TR" sz="1200" dirty="0"/>
              <a:t>ve kurumlara yönelik Stratejik Planlama konusunda danışmanlık yapılması</a:t>
            </a:r>
          </a:p>
          <a:p>
            <a:pPr algn="just"/>
            <a:r>
              <a:rPr lang="tr-TR" sz="1200" dirty="0" smtClean="0"/>
              <a:t>* Stratejik </a:t>
            </a:r>
            <a:r>
              <a:rPr lang="tr-TR" sz="1200" dirty="0"/>
              <a:t>Plan hazırlama takviminin oluşturulması</a:t>
            </a:r>
          </a:p>
          <a:p>
            <a:pPr algn="just"/>
            <a:r>
              <a:rPr lang="tr-TR" sz="1200" dirty="0" smtClean="0"/>
              <a:t>Hizan  İlçe Millî Eğitim Müdürlüğü </a:t>
            </a:r>
            <a:r>
              <a:rPr lang="tr-TR" sz="1200" dirty="0"/>
              <a:t>2024-2028 Stratejik Planı Hazırlık Programı çerçevesinde Hizan  </a:t>
            </a:r>
            <a:r>
              <a:rPr lang="tr-TR" sz="1200" dirty="0" smtClean="0"/>
              <a:t>Mesleki ve Teknik  Anadolu Lisesi </a:t>
            </a:r>
            <a:r>
              <a:rPr lang="tr-TR" sz="1200" dirty="0"/>
              <a:t>Müdürlüğü tarafından “Stratejik Plan Hazırlık Süreci” beş aşamalı olarak yürütülmektedir.</a:t>
            </a:r>
          </a:p>
          <a:p>
            <a:pPr algn="just"/>
            <a:r>
              <a:rPr lang="tr-TR" sz="1200" dirty="0"/>
              <a:t>Bu aşamalar</a:t>
            </a:r>
            <a:r>
              <a:rPr lang="tr-TR" sz="1200" dirty="0" smtClean="0"/>
              <a:t>: Stratejik </a:t>
            </a:r>
            <a:r>
              <a:rPr lang="tr-TR" sz="1200" dirty="0"/>
              <a:t>Plan Hazırlık Süreci, Durum Analizi, Geleceğe Bakış</a:t>
            </a:r>
            <a:r>
              <a:rPr lang="tr-TR" sz="1200" dirty="0" smtClean="0"/>
              <a:t>,  </a:t>
            </a:r>
            <a:r>
              <a:rPr lang="tr-TR" sz="1200" dirty="0"/>
              <a:t>Maliyetlendirme</a:t>
            </a:r>
            <a:r>
              <a:rPr lang="tr-TR" sz="1200" dirty="0" smtClean="0"/>
              <a:t>,  </a:t>
            </a:r>
            <a:r>
              <a:rPr lang="tr-TR" sz="1200" dirty="0"/>
              <a:t>İzleme ve Değerlendirme aşamalarından oluşmaktadır.</a:t>
            </a:r>
          </a:p>
          <a:p>
            <a:pPr algn="just"/>
            <a:r>
              <a:rPr lang="tr-TR" sz="1200" dirty="0" smtClean="0"/>
              <a:t>              Hizan Mesleki ve Teknik  Anadolu Lisesi Müdürlüğü </a:t>
            </a:r>
            <a:r>
              <a:rPr lang="tr-TR" sz="1200" dirty="0"/>
              <a:t>Stratejik Plan Hazırlama ve Koordinasyon </a:t>
            </a:r>
            <a:r>
              <a:rPr lang="tr-TR" sz="1200" dirty="0" smtClean="0"/>
              <a:t>Ekibi Tarafından Müdürlüğümüzün 2024-2028  </a:t>
            </a:r>
            <a:r>
              <a:rPr lang="tr-TR" sz="1200" dirty="0"/>
              <a:t>Stratejik </a:t>
            </a:r>
            <a:r>
              <a:rPr lang="tr-TR" sz="1200" dirty="0" smtClean="0"/>
              <a:t>Planı Hazırlanmıştır. </a:t>
            </a:r>
            <a:endParaRPr lang="tr-TR" sz="1200" dirty="0"/>
          </a:p>
          <a:p>
            <a:pPr marR="69215" algn="just">
              <a:lnSpc>
                <a:spcPct val="118000"/>
              </a:lnSpc>
            </a:pPr>
            <a:endParaRPr lang="tr-TR" sz="1200" dirty="0" smtClean="0">
              <a:latin typeface="Times New Roman" panose="02020603050405020304" pitchFamily="18" charset="0"/>
              <a:ea typeface="Times New Roman" panose="02020603050405020304" pitchFamily="18" charset="0"/>
            </a:endParaRPr>
          </a:p>
          <a:p>
            <a:pPr marR="69215" algn="just">
              <a:lnSpc>
                <a:spcPct val="118000"/>
              </a:lnSpc>
            </a:pPr>
            <a:endParaRPr lang="tr-TR" sz="1200" dirty="0" smtClean="0">
              <a:latin typeface="Times New Roman" panose="02020603050405020304" pitchFamily="18" charset="0"/>
              <a:ea typeface="Times New Roman" panose="02020603050405020304" pitchFamily="18" charset="0"/>
            </a:endParaRPr>
          </a:p>
          <a:p>
            <a:endParaRPr lang="tr-TR" sz="1200" dirty="0"/>
          </a:p>
        </p:txBody>
      </p:sp>
      <p:sp>
        <p:nvSpPr>
          <p:cNvPr id="5" name="4 Slayt Numarası Yer Tutucusu"/>
          <p:cNvSpPr>
            <a:spLocks noGrp="1"/>
          </p:cNvSpPr>
          <p:nvPr>
            <p:ph type="sldNum" sz="quarter" idx="12"/>
          </p:nvPr>
        </p:nvSpPr>
        <p:spPr/>
        <p:txBody>
          <a:bodyPr/>
          <a:lstStyle/>
          <a:p>
            <a:fld id="{70B8EFC6-9B92-4EC2-910F-8C8DAAC16B59}" type="slidenum">
              <a:rPr lang="tr-TR" smtClean="0"/>
              <a:pPr/>
              <a:t>19</a:t>
            </a:fld>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70B8EFC6-9B92-4EC2-910F-8C8DAAC16B59}" type="slidenum">
              <a:rPr lang="tr-TR" smtClean="0"/>
              <a:pPr/>
              <a:t>2</a:t>
            </a:fld>
            <a:endParaRPr lang="tr-TR" dirty="0"/>
          </a:p>
        </p:txBody>
      </p:sp>
      <p:pic>
        <p:nvPicPr>
          <p:cNvPr id="2050" name="Picture 2" descr="atatur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6"/>
          <p:cNvGraphicFramePr>
            <a:graphicFrameLocks/>
          </p:cNvGraphicFramePr>
          <p:nvPr>
            <p:extLst>
              <p:ext uri="{D42A27DB-BD31-4B8C-83A1-F6EECF244321}">
                <p14:modId xmlns:p14="http://schemas.microsoft.com/office/powerpoint/2010/main" xmlns="" val="582184464"/>
              </p:ext>
            </p:extLst>
          </p:nvPr>
        </p:nvGraphicFramePr>
        <p:xfrm>
          <a:off x="2571736" y="642918"/>
          <a:ext cx="4369526" cy="3132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Dikdörtgen"/>
          <p:cNvSpPr/>
          <p:nvPr/>
        </p:nvSpPr>
        <p:spPr>
          <a:xfrm>
            <a:off x="214282" y="3929066"/>
            <a:ext cx="7643866" cy="320280"/>
          </a:xfrm>
          <a:prstGeom prst="rect">
            <a:avLst/>
          </a:prstGeom>
        </p:spPr>
        <p:txBody>
          <a:bodyPr wrap="square">
            <a:spAutoFit/>
          </a:bodyPr>
          <a:lstStyle/>
          <a:p>
            <a:pPr marL="2743200">
              <a:lnSpc>
                <a:spcPct val="115000"/>
              </a:lnSpc>
              <a:spcAft>
                <a:spcPts val="30"/>
              </a:spcAft>
            </a:pPr>
            <a:r>
              <a:rPr lang="tr-TR" sz="1400" b="1" dirty="0" smtClean="0">
                <a:latin typeface="Times New Roman" panose="02020603050405020304" pitchFamily="18" charset="0"/>
                <a:ea typeface="Calibri" panose="020F0502020204030204" pitchFamily="34" charset="0"/>
              </a:rPr>
              <a:t>Şekil 1:</a:t>
            </a:r>
            <a:r>
              <a:rPr lang="tr-TR" sz="1400" dirty="0" smtClean="0">
                <a:latin typeface="Times New Roman" panose="02020603050405020304" pitchFamily="18" charset="0"/>
                <a:ea typeface="Calibri" panose="020F0502020204030204" pitchFamily="34" charset="0"/>
              </a:rPr>
              <a:t> Stratejik Plan Hazırlık Aşamaları</a:t>
            </a:r>
            <a:endParaRPr lang="tr-TR" sz="1400" dirty="0">
              <a:latin typeface="Times New Roman" panose="02020603050405020304" pitchFamily="18" charset="0"/>
              <a:ea typeface="Times New Roman" panose="02020603050405020304" pitchFamily="18" charset="0"/>
            </a:endParaRPr>
          </a:p>
        </p:txBody>
      </p:sp>
      <p:sp>
        <p:nvSpPr>
          <p:cNvPr id="5" name="4 Dikdörtgen"/>
          <p:cNvSpPr/>
          <p:nvPr/>
        </p:nvSpPr>
        <p:spPr>
          <a:xfrm>
            <a:off x="3714744" y="142852"/>
            <a:ext cx="1790683" cy="369332"/>
          </a:xfrm>
          <a:prstGeom prst="rect">
            <a:avLst/>
          </a:prstGeom>
        </p:spPr>
        <p:txBody>
          <a:bodyPr wrap="none">
            <a:spAutoFit/>
          </a:bodyPr>
          <a:lstStyle/>
          <a:p>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HAZIRLIK SÜRECİ</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33794" name="Rectangle 2"/>
          <p:cNvSpPr>
            <a:spLocks noChangeArrowheads="1"/>
          </p:cNvSpPr>
          <p:nvPr/>
        </p:nvSpPr>
        <p:spPr bwMode="auto">
          <a:xfrm>
            <a:off x="571472" y="4193923"/>
            <a:ext cx="8215370" cy="1467028"/>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t>
            </a:r>
            <a:r>
              <a:rPr kumimoji="0" lang="tr-TR" sz="1200" b="1"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ENELGE VE HAZIRLIK PROGRAMI</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indent="449263" algn="just" eaLnBrk="0" fontAlgn="base" hangingPunct="0">
              <a:spcBef>
                <a:spcPct val="0"/>
              </a:spcBef>
              <a:spcAft>
                <a:spcPct val="0"/>
              </a:spcAf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Hizan </a:t>
            </a:r>
            <a:r>
              <a:rPr lang="tr-TR" sz="1200" dirty="0" smtClean="0">
                <a:latin typeface="Times New Roman" pitchFamily="18" charset="0"/>
                <a:cs typeface="Times New Roman" pitchFamily="18" charset="0"/>
              </a:rPr>
              <a:t>MESLEKİ VE TEKNİK </a:t>
            </a:r>
            <a:r>
              <a:rPr lang="tr-TR" sz="1200" dirty="0" err="1" smtClean="0">
                <a:latin typeface="Times New Roman" pitchFamily="18" charset="0"/>
                <a:cs typeface="Times New Roman" pitchFamily="18" charset="0"/>
              </a:rPr>
              <a:t>ANADOLULisesi</a:t>
            </a:r>
            <a:r>
              <a:rPr lang="tr-TR" sz="1200" dirty="0" smtClean="0">
                <a:latin typeface="Times New Roman" pitchFamily="18" charset="0"/>
                <a:cs typeface="Times New Roman" pitchFamily="18" charset="0"/>
              </a:rPr>
              <a:t> </a:t>
            </a: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Müdürlüğü 2024-2028 Stratejik Planı’nın hazırlanmasında Millî Eğitim Bakanlığı 2022/21 sayılı genelgesi ile duyurulmuştur Strateji Geliştirme Kurul ve ekipleri ile Millî Eğitim Bakanlığı 2024-2028 Stratejik Plan Hazırlık Programı’na genelge eki olarak yer verilmiştir. Ayrıca bu kısımda hazırlık programı ve stratejik planlama modeli çerçevesinde Hizan </a:t>
            </a:r>
            <a:r>
              <a:rPr lang="tr-TR" sz="1200" dirty="0" smtClean="0">
                <a:latin typeface="Times New Roman" pitchFamily="18" charset="0"/>
                <a:cs typeface="Times New Roman" pitchFamily="18" charset="0"/>
              </a:rPr>
              <a:t>MESLEKİ VE TEKNİK </a:t>
            </a:r>
            <a:r>
              <a:rPr lang="tr-TR" sz="1200" dirty="0" err="1" smtClean="0">
                <a:latin typeface="Times New Roman" pitchFamily="18" charset="0"/>
                <a:cs typeface="Times New Roman" pitchFamily="18" charset="0"/>
              </a:rPr>
              <a:t>ANADOLULisesi</a:t>
            </a:r>
            <a:r>
              <a:rPr lang="tr-TR" sz="1200" dirty="0" smtClean="0">
                <a:latin typeface="Times New Roman" pitchFamily="18" charset="0"/>
                <a:cs typeface="Times New Roman" pitchFamily="18" charset="0"/>
              </a:rPr>
              <a:t> </a:t>
            </a: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Müdürlüğü 2024-2028 Stratejik Planı’nı literatür taraması, Üst Politika Belgelerini analizi, kapsamlı Durum Analizi raporu, İç ve Dış Paydaşların görüşleri ile merkez ve taşra birimlerinin katkıları doğrultusunda hazırlanmıştır.</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5 Slayt Numarası Yer Tutucusu"/>
          <p:cNvSpPr>
            <a:spLocks noGrp="1"/>
          </p:cNvSpPr>
          <p:nvPr>
            <p:ph type="sldNum" sz="quarter" idx="12"/>
          </p:nvPr>
        </p:nvSpPr>
        <p:spPr/>
        <p:txBody>
          <a:bodyPr/>
          <a:lstStyle/>
          <a:p>
            <a:fld id="{70B8EFC6-9B92-4EC2-910F-8C8DAAC16B59}" type="slidenum">
              <a:rPr lang="tr-TR" smtClean="0"/>
              <a:pPr/>
              <a:t>20</a:t>
            </a:fld>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3"/>
          <p:cNvPicPr/>
          <p:nvPr/>
        </p:nvPicPr>
        <p:blipFill rotWithShape="1">
          <a:blip r:embed="rId2">
            <a:extLst>
              <a:ext uri="{28A0092B-C50C-407E-A947-70E740481C1C}">
                <a14:useLocalDpi xmlns:a14="http://schemas.microsoft.com/office/drawing/2010/main" xmlns="" val="0"/>
              </a:ext>
            </a:extLst>
          </a:blip>
          <a:srcRect b="4707"/>
          <a:stretch/>
        </p:blipFill>
        <p:spPr bwMode="auto">
          <a:xfrm>
            <a:off x="1000100" y="714356"/>
            <a:ext cx="6929486" cy="5715040"/>
          </a:xfrm>
          <a:prstGeom prst="rect">
            <a:avLst/>
          </a:prstGeom>
          <a:noFill/>
          <a:ln>
            <a:noFill/>
          </a:ln>
          <a:extLst>
            <a:ext uri="{53640926-AAD7-44D8-BBD7-CCE9431645EC}">
              <a14:shadowObscured xmlns:a14="http://schemas.microsoft.com/office/drawing/2010/main" xmlns=""/>
            </a:ext>
          </a:extLst>
        </p:spPr>
      </p:pic>
      <p:sp>
        <p:nvSpPr>
          <p:cNvPr id="34817" name="Rectangle 1"/>
          <p:cNvSpPr>
            <a:spLocks noChangeArrowheads="1"/>
          </p:cNvSpPr>
          <p:nvPr/>
        </p:nvSpPr>
        <p:spPr bwMode="auto">
          <a:xfrm>
            <a:off x="714348" y="6429396"/>
            <a:ext cx="814393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Şekil 2: Hizan </a:t>
            </a:r>
            <a:r>
              <a:rPr lang="tr-TR" sz="1200" b="1" dirty="0" smtClean="0">
                <a:latin typeface="Times New Roman" pitchFamily="18" charset="0"/>
                <a:ea typeface="Calibri" pitchFamily="34" charset="0"/>
                <a:cs typeface="Times New Roman" pitchFamily="18" charset="0"/>
              </a:rPr>
              <a:t>MESLEKİ VE TEKNİK </a:t>
            </a:r>
            <a:r>
              <a:rPr lang="tr-TR" sz="1200" b="1" dirty="0" err="1" smtClean="0">
                <a:latin typeface="Times New Roman" pitchFamily="18" charset="0"/>
                <a:ea typeface="Calibri" pitchFamily="34" charset="0"/>
                <a:cs typeface="Times New Roman" pitchFamily="18" charset="0"/>
              </a:rPr>
              <a:t>ANADOLULisesi</a:t>
            </a: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Müdürlüğü Stratejik Planlama Modeli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Dikdörtgen"/>
          <p:cNvSpPr/>
          <p:nvPr/>
        </p:nvSpPr>
        <p:spPr>
          <a:xfrm>
            <a:off x="3428992" y="142852"/>
            <a:ext cx="1790683" cy="369332"/>
          </a:xfrm>
          <a:prstGeom prst="rect">
            <a:avLst/>
          </a:prstGeom>
        </p:spPr>
        <p:txBody>
          <a:bodyPr wrap="none">
            <a:spAutoFit/>
          </a:bodyPr>
          <a:lstStyle/>
          <a:p>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HAZIRLIK SÜRECİ</a:t>
            </a:r>
            <a:endParaRPr lang="tr-TR" dirty="0"/>
          </a:p>
        </p:txBody>
      </p:sp>
      <p:sp>
        <p:nvSpPr>
          <p:cNvPr id="5" name="4 Slayt Numarası Yer Tutucusu"/>
          <p:cNvSpPr>
            <a:spLocks noGrp="1"/>
          </p:cNvSpPr>
          <p:nvPr>
            <p:ph type="sldNum" sz="quarter" idx="12"/>
          </p:nvPr>
        </p:nvSpPr>
        <p:spPr/>
        <p:txBody>
          <a:bodyPr/>
          <a:lstStyle/>
          <a:p>
            <a:fld id="{70B8EFC6-9B92-4EC2-910F-8C8DAAC16B59}" type="slidenum">
              <a:rPr lang="tr-TR" smtClean="0"/>
              <a:pPr/>
              <a:t>21</a:t>
            </a:fld>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643306" y="142852"/>
            <a:ext cx="1790683" cy="369332"/>
          </a:xfrm>
          <a:prstGeom prst="rect">
            <a:avLst/>
          </a:prstGeom>
        </p:spPr>
        <p:txBody>
          <a:bodyPr wrap="none">
            <a:spAutoFit/>
          </a:bodyPr>
          <a:lstStyle/>
          <a:p>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HAZIRLIK SÜRECİ</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3" name="2 Dikdörtgen"/>
          <p:cNvSpPr/>
          <p:nvPr/>
        </p:nvSpPr>
        <p:spPr>
          <a:xfrm>
            <a:off x="285720" y="357166"/>
            <a:ext cx="1796646" cy="338554"/>
          </a:xfrm>
          <a:prstGeom prst="rect">
            <a:avLst/>
          </a:prstGeom>
        </p:spPr>
        <p:txBody>
          <a:bodyPr wrap="none">
            <a:spAutoFit/>
          </a:bodyPr>
          <a:lstStyle/>
          <a:p>
            <a:r>
              <a:rPr lang="tr-TR" altLang="tr-TR" sz="1600" b="1" dirty="0" smtClean="0">
                <a:latin typeface="Times New Roman" panose="02020603050405020304" pitchFamily="18" charset="0"/>
              </a:rPr>
              <a:t>KURUL VE EKİP</a:t>
            </a:r>
            <a:endParaRPr lang="tr-TR" altLang="tr-TR" sz="1600" dirty="0"/>
          </a:p>
        </p:txBody>
      </p:sp>
      <p:sp>
        <p:nvSpPr>
          <p:cNvPr id="35841" name="Rectangle 1"/>
          <p:cNvSpPr>
            <a:spLocks noChangeArrowheads="1"/>
          </p:cNvSpPr>
          <p:nvPr/>
        </p:nvSpPr>
        <p:spPr bwMode="auto">
          <a:xfrm>
            <a:off x="214282" y="714356"/>
            <a:ext cx="871543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Hazırlık Programının yayınlanmasının ardından Hizan </a:t>
            </a:r>
            <a:r>
              <a:rPr lang="tr-TR" sz="1100" dirty="0" smtClean="0">
                <a:latin typeface="Times New Roman" pitchFamily="18" charset="0"/>
                <a:cs typeface="Times New Roman" pitchFamily="18" charset="0"/>
              </a:rPr>
              <a:t>MESLEKİ VE TEKNİK </a:t>
            </a:r>
            <a:r>
              <a:rPr lang="tr-TR" sz="1100" dirty="0" err="1" smtClean="0">
                <a:latin typeface="Times New Roman" pitchFamily="18" charset="0"/>
                <a:cs typeface="Times New Roman" pitchFamily="18" charset="0"/>
              </a:rPr>
              <a:t>ANADOLULisesi</a:t>
            </a:r>
            <a:r>
              <a:rPr lang="tr-TR" sz="1100" dirty="0" smtClean="0">
                <a:latin typeface="Times New Roman" pitchFamily="18" charset="0"/>
                <a:cs typeface="Times New Roman" pitchFamily="18" charset="0"/>
              </a:rPr>
              <a:t> </a:t>
            </a: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Müdürlüğümüz, okul için kurul ve ekip listeleri oluşturulmuştur.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lvl="0" indent="449263" algn="just" eaLnBrk="0" fontAlgn="base" hangingPunct="0">
              <a:spcBef>
                <a:spcPct val="0"/>
              </a:spcBef>
              <a:spcAft>
                <a:spcPct val="0"/>
              </a:spcAf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Strateji Geliştirme Kurulu: </a:t>
            </a: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Strateji geliştirme kurulu stratejik planlama çalışmalarını takip etmek ve ekiplerden bilgi alarak çalışmaları yönlendirmek üzere </a:t>
            </a:r>
            <a:r>
              <a:rPr lang="tr-TR" sz="1100" dirty="0" smtClean="0">
                <a:latin typeface="Arial" pitchFamily="34" charset="0"/>
                <a:ea typeface="Times New Roman" pitchFamily="18" charset="0"/>
                <a:cs typeface="Times New Roman" pitchFamily="18" charset="0"/>
              </a:rPr>
              <a:t>Hizan </a:t>
            </a:r>
            <a:r>
              <a:rPr lang="tr-TR" sz="1100" dirty="0" smtClean="0">
                <a:latin typeface="Times New Roman" pitchFamily="18" charset="0"/>
                <a:cs typeface="Times New Roman" pitchFamily="18" charset="0"/>
              </a:rPr>
              <a:t>MESLEKİ VE TEKNİK </a:t>
            </a:r>
            <a:r>
              <a:rPr lang="tr-TR" sz="1100" dirty="0" err="1" smtClean="0">
                <a:latin typeface="Times New Roman" pitchFamily="18" charset="0"/>
                <a:cs typeface="Times New Roman" pitchFamily="18" charset="0"/>
              </a:rPr>
              <a:t>ANADOLULisesi</a:t>
            </a:r>
            <a:r>
              <a:rPr lang="tr-TR" sz="1100" dirty="0" smtClean="0">
                <a:latin typeface="Times New Roman" pitchFamily="18" charset="0"/>
                <a:cs typeface="Times New Roman" pitchFamily="18" charset="0"/>
              </a:rPr>
              <a:t> </a:t>
            </a: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Müdürünün başkanlığında 1 Müdür</a:t>
            </a:r>
            <a:r>
              <a:rPr kumimoji="0" lang="tr-TR" sz="11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Yardımcısı, 1 Öğretmen, Okul Aile Birliği başkanı ve 1  Okul Aile Birliği Yönetim Kurulu üyesi</a:t>
            </a: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katılımıyla kurulmuştur. Müdürlüğümüz strateji geliştirme kurulu Tablo1’deki gibidir.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o"/>
          <p:cNvGraphicFramePr>
            <a:graphicFrameLocks noGrp="1"/>
          </p:cNvGraphicFramePr>
          <p:nvPr>
            <p:extLst>
              <p:ext uri="{D42A27DB-BD31-4B8C-83A1-F6EECF244321}">
                <p14:modId xmlns:p14="http://schemas.microsoft.com/office/powerpoint/2010/main" xmlns="" val="2158313081"/>
              </p:ext>
            </p:extLst>
          </p:nvPr>
        </p:nvGraphicFramePr>
        <p:xfrm>
          <a:off x="285720" y="1714488"/>
          <a:ext cx="8501123" cy="1477287"/>
        </p:xfrm>
        <a:graphic>
          <a:graphicData uri="http://schemas.openxmlformats.org/drawingml/2006/table">
            <a:tbl>
              <a:tblPr/>
              <a:tblGrid>
                <a:gridCol w="2833307"/>
                <a:gridCol w="3037149"/>
                <a:gridCol w="2630667"/>
              </a:tblGrid>
              <a:tr h="311319">
                <a:tc gridSpan="3">
                  <a:txBody>
                    <a:bodyPr/>
                    <a:lstStyle/>
                    <a:p>
                      <a:pPr algn="ctr">
                        <a:lnSpc>
                          <a:spcPct val="115000"/>
                        </a:lnSpc>
                        <a:spcAft>
                          <a:spcPts val="1000"/>
                        </a:spcAft>
                      </a:pPr>
                      <a:r>
                        <a:rPr lang="tr-TR" sz="1100" b="1" dirty="0">
                          <a:solidFill>
                            <a:srgbClr val="FFFFFF"/>
                          </a:solidFill>
                          <a:latin typeface="Times New Roman"/>
                          <a:ea typeface="Calibri"/>
                          <a:cs typeface="Times New Roman"/>
                        </a:rPr>
                        <a:t>HİZAN </a:t>
                      </a:r>
                      <a:r>
                        <a:rPr lang="tr-TR" sz="1100" b="1" dirty="0" smtClean="0">
                          <a:solidFill>
                            <a:srgbClr val="FFFFFF"/>
                          </a:solidFill>
                          <a:latin typeface="Times New Roman"/>
                          <a:ea typeface="Calibri"/>
                          <a:cs typeface="Times New Roman"/>
                        </a:rPr>
                        <a:t>MESLEKİ VE TEKNİK ANADOLULİSESİ </a:t>
                      </a:r>
                      <a:r>
                        <a:rPr lang="tr-TR" sz="1100" b="1" dirty="0">
                          <a:solidFill>
                            <a:srgbClr val="FFFFFF"/>
                          </a:solidFill>
                          <a:latin typeface="Times New Roman"/>
                          <a:ea typeface="Calibri"/>
                          <a:cs typeface="Times New Roman"/>
                        </a:rPr>
                        <a:t>MÜDÜRLÜĞÜ STRATEJİ GELİŞTİRME KURULU</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hMerge="1">
                  <a:txBody>
                    <a:bodyPr/>
                    <a:lstStyle/>
                    <a:p>
                      <a:endParaRPr lang="tr-TR"/>
                    </a:p>
                  </a:txBody>
                  <a:tcPr/>
                </a:tc>
                <a:tc hMerge="1">
                  <a:txBody>
                    <a:bodyPr/>
                    <a:lstStyle/>
                    <a:p>
                      <a:endParaRPr lang="tr-TR"/>
                    </a:p>
                  </a:txBody>
                  <a:tcPr/>
                </a:tc>
              </a:tr>
              <a:tr h="198147">
                <a:tc>
                  <a:txBody>
                    <a:bodyPr/>
                    <a:lstStyle/>
                    <a:p>
                      <a:pPr>
                        <a:lnSpc>
                          <a:spcPct val="115000"/>
                        </a:lnSpc>
                        <a:spcAft>
                          <a:spcPts val="0"/>
                        </a:spcAft>
                      </a:pPr>
                      <a:r>
                        <a:rPr lang="tr-TR" sz="1100" dirty="0">
                          <a:latin typeface="Times New Roman"/>
                          <a:ea typeface="Times New Roman"/>
                          <a:cs typeface="Times New Roman"/>
                        </a:rPr>
                        <a:t>ADI VE SOYADI</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115000"/>
                        </a:lnSpc>
                        <a:spcAft>
                          <a:spcPts val="0"/>
                        </a:spcAft>
                      </a:pPr>
                      <a:r>
                        <a:rPr lang="tr-TR" sz="1100" dirty="0">
                          <a:latin typeface="Times New Roman"/>
                          <a:ea typeface="Times New Roman"/>
                          <a:cs typeface="Times New Roman"/>
                        </a:rPr>
                        <a:t>UNVANI</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115000"/>
                        </a:lnSpc>
                        <a:spcAft>
                          <a:spcPts val="0"/>
                        </a:spcAft>
                      </a:pPr>
                      <a:r>
                        <a:rPr lang="tr-TR" sz="1100" dirty="0">
                          <a:latin typeface="Times New Roman"/>
                          <a:ea typeface="Times New Roman"/>
                          <a:cs typeface="Times New Roman"/>
                        </a:rPr>
                        <a:t>GÖREVİ</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98147">
                <a:tc>
                  <a:txBody>
                    <a:bodyPr/>
                    <a:lstStyle/>
                    <a:p>
                      <a:pPr>
                        <a:lnSpc>
                          <a:spcPct val="115000"/>
                        </a:lnSpc>
                        <a:spcAft>
                          <a:spcPts val="0"/>
                        </a:spcAft>
                      </a:pPr>
                      <a:r>
                        <a:rPr lang="tr-TR" sz="1100" dirty="0" smtClean="0">
                          <a:latin typeface="Times New Roman"/>
                          <a:ea typeface="Calibri"/>
                          <a:cs typeface="Times New Roman"/>
                        </a:rPr>
                        <a:t>Mehmet</a:t>
                      </a:r>
                      <a:r>
                        <a:rPr lang="tr-TR" sz="1100" baseline="0" dirty="0" smtClean="0">
                          <a:latin typeface="Times New Roman"/>
                          <a:ea typeface="Calibri"/>
                          <a:cs typeface="Times New Roman"/>
                        </a:rPr>
                        <a:t> Sani DURMAZ</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a:ea typeface="Times New Roman"/>
                          <a:cs typeface="Times New Roman"/>
                        </a:rPr>
                        <a:t>Hizan</a:t>
                      </a:r>
                      <a:r>
                        <a:rPr lang="tr-TR" sz="1100" baseline="0" dirty="0" smtClean="0">
                          <a:latin typeface="Times New Roman"/>
                          <a:ea typeface="Times New Roman"/>
                          <a:cs typeface="Times New Roman"/>
                        </a:rPr>
                        <a:t> </a:t>
                      </a:r>
                      <a:r>
                        <a:rPr lang="tr-TR" sz="1100" baseline="0" dirty="0" smtClean="0">
                          <a:latin typeface="Times New Roman"/>
                          <a:ea typeface="Times New Roman"/>
                          <a:cs typeface="Times New Roman"/>
                        </a:rPr>
                        <a:t>MESLEKİ VE TEKNİK </a:t>
                      </a:r>
                      <a:r>
                        <a:rPr lang="tr-TR" sz="1100" baseline="0" dirty="0" err="1" smtClean="0">
                          <a:latin typeface="Times New Roman"/>
                          <a:ea typeface="Times New Roman"/>
                          <a:cs typeface="Times New Roman"/>
                        </a:rPr>
                        <a:t>ANADOLULisesi</a:t>
                      </a:r>
                      <a:r>
                        <a:rPr lang="tr-TR" sz="1100" dirty="0" smtClean="0">
                          <a:latin typeface="Times New Roman"/>
                          <a:ea typeface="Times New Roman"/>
                          <a:cs typeface="Times New Roman"/>
                        </a:rPr>
                        <a:t> </a:t>
                      </a:r>
                      <a:r>
                        <a:rPr lang="tr-TR" sz="1100" dirty="0" smtClean="0">
                          <a:latin typeface="Times New Roman"/>
                          <a:ea typeface="Times New Roman"/>
                          <a:cs typeface="Times New Roman"/>
                        </a:rPr>
                        <a:t>Müdürü</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a:ea typeface="Times New Roman"/>
                          <a:cs typeface="Times New Roman"/>
                        </a:rPr>
                        <a:t>Başkan</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47">
                <a:tc>
                  <a:txBody>
                    <a:bodyPr/>
                    <a:lstStyle/>
                    <a:p>
                      <a:pPr>
                        <a:lnSpc>
                          <a:spcPct val="115000"/>
                        </a:lnSpc>
                        <a:spcAft>
                          <a:spcPts val="0"/>
                        </a:spcAft>
                      </a:pPr>
                      <a:r>
                        <a:rPr lang="tr-TR" sz="1100" dirty="0" smtClean="0">
                          <a:latin typeface="Times New Roman"/>
                          <a:ea typeface="Calibri"/>
                          <a:cs typeface="Times New Roman"/>
                        </a:rPr>
                        <a:t>Burak</a:t>
                      </a:r>
                      <a:r>
                        <a:rPr lang="tr-TR" sz="1100" baseline="0" dirty="0" smtClean="0">
                          <a:latin typeface="Times New Roman"/>
                          <a:ea typeface="Calibri"/>
                          <a:cs typeface="Times New Roman"/>
                        </a:rPr>
                        <a:t> DİRİCAN</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a:ea typeface="Calibri"/>
                          <a:cs typeface="Times New Roman"/>
                        </a:rPr>
                        <a:t>Müdür</a:t>
                      </a:r>
                      <a:r>
                        <a:rPr lang="tr-TR" sz="1100" baseline="0" dirty="0" smtClean="0">
                          <a:latin typeface="Times New Roman"/>
                          <a:ea typeface="Calibri"/>
                          <a:cs typeface="Times New Roman"/>
                        </a:rPr>
                        <a:t> Yardımcısı</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a:ea typeface="Times New Roman"/>
                          <a:cs typeface="Times New Roman"/>
                        </a:rPr>
                        <a:t>Koordinatör</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47">
                <a:tc>
                  <a:txBody>
                    <a:bodyPr/>
                    <a:lstStyle/>
                    <a:p>
                      <a:pPr>
                        <a:lnSpc>
                          <a:spcPct val="115000"/>
                        </a:lnSpc>
                        <a:spcAft>
                          <a:spcPts val="0"/>
                        </a:spcAft>
                      </a:pPr>
                      <a:r>
                        <a:rPr lang="tr-TR" sz="1100" dirty="0" smtClean="0">
                          <a:latin typeface="Times New Roman"/>
                          <a:ea typeface="Calibri"/>
                          <a:cs typeface="Times New Roman"/>
                        </a:rPr>
                        <a:t>Eşref</a:t>
                      </a:r>
                      <a:r>
                        <a:rPr lang="tr-TR" sz="1100" baseline="0" dirty="0" smtClean="0">
                          <a:latin typeface="Times New Roman"/>
                          <a:ea typeface="Calibri"/>
                          <a:cs typeface="Times New Roman"/>
                        </a:rPr>
                        <a:t> YAĞAR</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a:ea typeface="Times New Roman"/>
                          <a:cs typeface="Times New Roman"/>
                        </a:rPr>
                        <a:t>Bilişim</a:t>
                      </a:r>
                      <a:r>
                        <a:rPr lang="tr-TR" sz="1100" baseline="0" dirty="0" smtClean="0">
                          <a:latin typeface="Times New Roman"/>
                          <a:ea typeface="Times New Roman"/>
                          <a:cs typeface="Times New Roman"/>
                        </a:rPr>
                        <a:t> Teknolojileri</a:t>
                      </a:r>
                      <a:r>
                        <a:rPr lang="tr-TR" sz="1100" dirty="0" smtClean="0">
                          <a:latin typeface="Times New Roman"/>
                          <a:ea typeface="Times New Roman"/>
                          <a:cs typeface="Times New Roman"/>
                        </a:rPr>
                        <a:t>  Öğretmeni</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a:ea typeface="Times New Roman"/>
                          <a:cs typeface="Times New Roman"/>
                        </a:rPr>
                        <a:t>Üye</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47">
                <a:tc>
                  <a:txBody>
                    <a:bodyPr/>
                    <a:lstStyle/>
                    <a:p>
                      <a:pPr>
                        <a:lnSpc>
                          <a:spcPct val="115000"/>
                        </a:lnSpc>
                        <a:spcAft>
                          <a:spcPts val="0"/>
                        </a:spcAft>
                      </a:pPr>
                      <a:r>
                        <a:rPr lang="tr-TR" sz="1100" dirty="0" smtClean="0">
                          <a:latin typeface="Times New Roman"/>
                          <a:ea typeface="Times New Roman"/>
                          <a:cs typeface="Times New Roman"/>
                        </a:rPr>
                        <a:t>Mehmet</a:t>
                      </a:r>
                      <a:r>
                        <a:rPr lang="tr-TR" sz="1100" baseline="0" dirty="0" smtClean="0">
                          <a:latin typeface="Times New Roman"/>
                          <a:ea typeface="Times New Roman"/>
                          <a:cs typeface="Times New Roman"/>
                        </a:rPr>
                        <a:t> Fatih YAVUZ</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a:ea typeface="Calibri"/>
                          <a:cs typeface="Times New Roman"/>
                        </a:rPr>
                        <a:t>Okul</a:t>
                      </a:r>
                      <a:r>
                        <a:rPr lang="tr-TR" sz="1100" baseline="0" dirty="0" smtClean="0">
                          <a:latin typeface="Times New Roman"/>
                          <a:ea typeface="Calibri"/>
                          <a:cs typeface="Times New Roman"/>
                        </a:rPr>
                        <a:t> Aile Birliği Başkanı</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a:ea typeface="Times New Roman"/>
                          <a:cs typeface="Times New Roman"/>
                        </a:rPr>
                        <a:t>Üye</a:t>
                      </a:r>
                      <a:endParaRPr lang="tr-TR"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2" name="Rectangle 2"/>
          <p:cNvSpPr>
            <a:spLocks noChangeArrowheads="1"/>
          </p:cNvSpPr>
          <p:nvPr/>
        </p:nvSpPr>
        <p:spPr bwMode="auto">
          <a:xfrm>
            <a:off x="285720" y="2990065"/>
            <a:ext cx="871540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t>
            </a:r>
            <a:r>
              <a:rPr kumimoji="0" lang="tr-TR" sz="1200" b="1" i="0" u="none" strike="noStrike" cap="none" normalizeH="0" baseline="0" dirty="0" smtClean="0" bmk="">
                <a:ln>
                  <a:noFill/>
                </a:ln>
                <a:solidFill>
                  <a:schemeClr val="tx1"/>
                </a:solidFill>
                <a:effectLst/>
                <a:latin typeface="Calibri" pitchFamily="34" charset="0"/>
                <a:ea typeface="Times New Roman" pitchFamily="18" charset="0"/>
                <a:cs typeface="Times New Roman" pitchFamily="18" charset="0"/>
              </a:rPr>
              <a:t>ablo 4: Müdürlüğümüz Strateji Geliştirme Kurulu</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215051" y="3224592"/>
            <a:ext cx="8572560" cy="646331"/>
          </a:xfrm>
          <a:prstGeom prst="rect">
            <a:avLst/>
          </a:prstGeom>
        </p:spPr>
        <p:txBody>
          <a:bodyPr wrap="square">
            <a:spAutoFit/>
          </a:bodyPr>
          <a:lstStyle/>
          <a:p>
            <a:r>
              <a:rPr lang="tr-TR" sz="1200" b="1" dirty="0" smtClean="0">
                <a:latin typeface="Times New Roman" pitchFamily="18" charset="0"/>
                <a:cs typeface="Times New Roman" pitchFamily="18" charset="0"/>
              </a:rPr>
              <a:t>Hizan Mesleki ve Teknik  Anadolu Lisesi Müdürlüğü Stratejik Planlama Ekibi: </a:t>
            </a:r>
            <a:r>
              <a:rPr lang="tr-TR" sz="1200" dirty="0" smtClean="0">
                <a:latin typeface="Times New Roman" pitchFamily="18" charset="0"/>
                <a:cs typeface="Times New Roman" pitchFamily="18" charset="0"/>
              </a:rPr>
              <a:t>Hizan Mesleki ve Teknik  Anadolu Lisesi Müdürlüğü Stratejik Planlama ekibi  her branştan en az bir  öğretmenin  </a:t>
            </a:r>
            <a:r>
              <a:rPr lang="tr-TR" sz="1200" dirty="0">
                <a:latin typeface="Times New Roman" pitchFamily="18" charset="0"/>
                <a:cs typeface="Times New Roman" pitchFamily="18" charset="0"/>
              </a:rPr>
              <a:t>katılımıyla Stratejik Plan Ekibi oluşturulmuştur. Stratejik Plan Ekibi Tablo 2’de görüldüğü gibidir.</a:t>
            </a:r>
          </a:p>
        </p:txBody>
      </p:sp>
      <p:graphicFrame>
        <p:nvGraphicFramePr>
          <p:cNvPr id="8" name="7 Tablo"/>
          <p:cNvGraphicFramePr>
            <a:graphicFrameLocks noGrp="1"/>
          </p:cNvGraphicFramePr>
          <p:nvPr>
            <p:extLst>
              <p:ext uri="{D42A27DB-BD31-4B8C-83A1-F6EECF244321}">
                <p14:modId xmlns:p14="http://schemas.microsoft.com/office/powerpoint/2010/main" xmlns="" val="3878011905"/>
              </p:ext>
            </p:extLst>
          </p:nvPr>
        </p:nvGraphicFramePr>
        <p:xfrm>
          <a:off x="357158" y="3857628"/>
          <a:ext cx="8429684" cy="2135320"/>
        </p:xfrm>
        <a:graphic>
          <a:graphicData uri="http://schemas.openxmlformats.org/drawingml/2006/table">
            <a:tbl>
              <a:tblPr/>
              <a:tblGrid>
                <a:gridCol w="2809498"/>
                <a:gridCol w="2810093"/>
                <a:gridCol w="2810093"/>
              </a:tblGrid>
              <a:tr h="204723">
                <a:tc gridSpan="3">
                  <a:txBody>
                    <a:bodyPr/>
                    <a:lstStyle/>
                    <a:p>
                      <a:pPr algn="ctr">
                        <a:lnSpc>
                          <a:spcPct val="115000"/>
                        </a:lnSpc>
                        <a:spcAft>
                          <a:spcPts val="0"/>
                        </a:spcAft>
                      </a:pPr>
                      <a:r>
                        <a:rPr lang="tr-TR" sz="1100" b="1" dirty="0">
                          <a:solidFill>
                            <a:srgbClr val="FFFFFF"/>
                          </a:solidFill>
                          <a:latin typeface="Times New Roman" pitchFamily="18" charset="0"/>
                          <a:ea typeface="Times New Roman"/>
                          <a:cs typeface="Times New Roman" pitchFamily="18" charset="0"/>
                        </a:rPr>
                        <a:t>STRATEJİK PLANLAMA EKİP </a:t>
                      </a:r>
                      <a:r>
                        <a:rPr lang="tr-TR" sz="1100" b="1" dirty="0" smtClean="0">
                          <a:solidFill>
                            <a:srgbClr val="FFFFFF"/>
                          </a:solidFill>
                          <a:latin typeface="Times New Roman" pitchFamily="18" charset="0"/>
                          <a:ea typeface="Times New Roman"/>
                          <a:cs typeface="Times New Roman" pitchFamily="18" charset="0"/>
                        </a:rPr>
                        <a:t>ÜYELERİ </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hMerge="1">
                  <a:txBody>
                    <a:bodyPr/>
                    <a:lstStyle/>
                    <a:p>
                      <a:endParaRPr lang="tr-TR"/>
                    </a:p>
                  </a:txBody>
                  <a:tcPr/>
                </a:tc>
                <a:tc hMerge="1">
                  <a:txBody>
                    <a:bodyPr/>
                    <a:lstStyle/>
                    <a:p>
                      <a:endParaRPr lang="tr-TR"/>
                    </a:p>
                  </a:txBody>
                  <a:tcPr/>
                </a:tc>
              </a:tr>
              <a:tr h="130850">
                <a:tc>
                  <a:txBody>
                    <a:bodyPr/>
                    <a:lstStyle/>
                    <a:p>
                      <a:pPr>
                        <a:lnSpc>
                          <a:spcPct val="115000"/>
                        </a:lnSpc>
                        <a:spcAft>
                          <a:spcPts val="0"/>
                        </a:spcAft>
                      </a:pPr>
                      <a:r>
                        <a:rPr lang="tr-TR" sz="1100" dirty="0">
                          <a:latin typeface="Times New Roman" pitchFamily="18" charset="0"/>
                          <a:ea typeface="Times New Roman"/>
                          <a:cs typeface="Times New Roman" pitchFamily="18" charset="0"/>
                        </a:rPr>
                        <a:t>ADI VE SOYADI</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115000"/>
                        </a:lnSpc>
                        <a:spcAft>
                          <a:spcPts val="0"/>
                        </a:spcAft>
                      </a:pPr>
                      <a:r>
                        <a:rPr lang="tr-TR" sz="1100" dirty="0">
                          <a:latin typeface="Times New Roman" pitchFamily="18" charset="0"/>
                          <a:ea typeface="Times New Roman"/>
                          <a:cs typeface="Times New Roman" pitchFamily="18" charset="0"/>
                        </a:rPr>
                        <a:t>UNVANI</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115000"/>
                        </a:lnSpc>
                        <a:spcAft>
                          <a:spcPts val="0"/>
                        </a:spcAft>
                      </a:pPr>
                      <a:r>
                        <a:rPr lang="tr-TR" sz="1100">
                          <a:latin typeface="Times New Roman" pitchFamily="18" charset="0"/>
                          <a:ea typeface="Times New Roman"/>
                          <a:cs typeface="Times New Roman" pitchFamily="18" charset="0"/>
                        </a:rPr>
                        <a:t>GÖREVİ</a:t>
                      </a:r>
                      <a:endParaRPr lang="tr-TR" sz="110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30850">
                <a:tc>
                  <a:txBody>
                    <a:bodyPr/>
                    <a:lstStyle/>
                    <a:p>
                      <a:pPr>
                        <a:lnSpc>
                          <a:spcPct val="115000"/>
                        </a:lnSpc>
                        <a:spcAft>
                          <a:spcPts val="0"/>
                        </a:spcAft>
                      </a:pPr>
                      <a:r>
                        <a:rPr lang="tr-TR" sz="1100" dirty="0" smtClean="0">
                          <a:latin typeface="Times New Roman" pitchFamily="18" charset="0"/>
                          <a:ea typeface="Calibri"/>
                          <a:cs typeface="Times New Roman" pitchFamily="18" charset="0"/>
                        </a:rPr>
                        <a:t>Burak</a:t>
                      </a:r>
                      <a:r>
                        <a:rPr lang="tr-TR" sz="1100" baseline="0" dirty="0" smtClean="0">
                          <a:latin typeface="Times New Roman" pitchFamily="18" charset="0"/>
                          <a:ea typeface="Calibri"/>
                          <a:cs typeface="Times New Roman" pitchFamily="18" charset="0"/>
                        </a:rPr>
                        <a:t> DİRİCAN</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pitchFamily="18" charset="0"/>
                          <a:ea typeface="Calibri"/>
                          <a:cs typeface="Times New Roman" pitchFamily="18" charset="0"/>
                        </a:rPr>
                        <a:t>Müdür</a:t>
                      </a:r>
                      <a:r>
                        <a:rPr lang="tr-TR" sz="1100" baseline="0" dirty="0" smtClean="0">
                          <a:latin typeface="Times New Roman" pitchFamily="18" charset="0"/>
                          <a:ea typeface="Calibri"/>
                          <a:cs typeface="Times New Roman" pitchFamily="18" charset="0"/>
                        </a:rPr>
                        <a:t> Yardımcısı</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latin typeface="Times New Roman" pitchFamily="18" charset="0"/>
                          <a:ea typeface="Times New Roman"/>
                          <a:cs typeface="Times New Roman" pitchFamily="18" charset="0"/>
                        </a:rPr>
                        <a:t>Koordinatör</a:t>
                      </a:r>
                      <a:endParaRPr lang="tr-TR" sz="110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523">
                <a:tc>
                  <a:txBody>
                    <a:bodyPr/>
                    <a:lstStyle/>
                    <a:p>
                      <a:pPr>
                        <a:lnSpc>
                          <a:spcPct val="115000"/>
                        </a:lnSpc>
                        <a:spcAft>
                          <a:spcPts val="0"/>
                        </a:spcAft>
                      </a:pPr>
                      <a:r>
                        <a:rPr lang="tr-TR" sz="1100" dirty="0" smtClean="0">
                          <a:latin typeface="Times New Roman" pitchFamily="18" charset="0"/>
                          <a:ea typeface="Calibri"/>
                          <a:cs typeface="Times New Roman" pitchFamily="18" charset="0"/>
                        </a:rPr>
                        <a:t>Alihan</a:t>
                      </a:r>
                      <a:r>
                        <a:rPr lang="tr-TR" sz="1100" baseline="0" dirty="0" smtClean="0">
                          <a:latin typeface="Times New Roman" pitchFamily="18" charset="0"/>
                          <a:ea typeface="Calibri"/>
                          <a:cs typeface="Times New Roman" pitchFamily="18" charset="0"/>
                        </a:rPr>
                        <a:t> İNCE</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100" baseline="0" dirty="0" smtClean="0">
                          <a:latin typeface="Times New Roman" pitchFamily="18" charset="0"/>
                          <a:ea typeface="Calibri"/>
                          <a:cs typeface="Times New Roman" pitchFamily="18" charset="0"/>
                        </a:rPr>
                        <a:t>Müdür Yardımcısı</a:t>
                      </a:r>
                      <a:endParaRPr lang="tr-TR" sz="1100" dirty="0" smtClean="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pitchFamily="18" charset="0"/>
                          <a:ea typeface="Times New Roman"/>
                          <a:cs typeface="Times New Roman" pitchFamily="18" charset="0"/>
                        </a:rPr>
                        <a:t>Üye</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850">
                <a:tc>
                  <a:txBody>
                    <a:bodyPr/>
                    <a:lstStyle/>
                    <a:p>
                      <a:pPr>
                        <a:lnSpc>
                          <a:spcPct val="115000"/>
                        </a:lnSpc>
                        <a:spcAft>
                          <a:spcPts val="0"/>
                        </a:spcAft>
                      </a:pPr>
                      <a:r>
                        <a:rPr lang="tr-TR" sz="1100" dirty="0" smtClean="0">
                          <a:latin typeface="Times New Roman" pitchFamily="18" charset="0"/>
                          <a:ea typeface="Calibri"/>
                          <a:cs typeface="Times New Roman" pitchFamily="18" charset="0"/>
                        </a:rPr>
                        <a:t>Tuğba</a:t>
                      </a:r>
                      <a:r>
                        <a:rPr lang="tr-TR" sz="1100" baseline="0" dirty="0" smtClean="0">
                          <a:latin typeface="Times New Roman" pitchFamily="18" charset="0"/>
                          <a:ea typeface="Calibri"/>
                          <a:cs typeface="Times New Roman" pitchFamily="18" charset="0"/>
                        </a:rPr>
                        <a:t> ELDEM</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pitchFamily="18" charset="0"/>
                          <a:ea typeface="Calibri"/>
                          <a:cs typeface="Times New Roman" pitchFamily="18" charset="0"/>
                        </a:rPr>
                        <a:t>Matematik Öğretmeni</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pitchFamily="18" charset="0"/>
                          <a:ea typeface="Times New Roman"/>
                          <a:cs typeface="Times New Roman" pitchFamily="18" charset="0"/>
                        </a:rPr>
                        <a:t>Üye</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850">
                <a:tc>
                  <a:txBody>
                    <a:bodyPr/>
                    <a:lstStyle/>
                    <a:p>
                      <a:pPr>
                        <a:lnSpc>
                          <a:spcPct val="115000"/>
                        </a:lnSpc>
                        <a:spcAft>
                          <a:spcPts val="0"/>
                        </a:spcAft>
                      </a:pPr>
                      <a:r>
                        <a:rPr lang="tr-TR" sz="1100" dirty="0" smtClean="0">
                          <a:latin typeface="Times New Roman" pitchFamily="18" charset="0"/>
                          <a:ea typeface="Calibri"/>
                          <a:cs typeface="Times New Roman" pitchFamily="18" charset="0"/>
                        </a:rPr>
                        <a:t>Aslı Nur</a:t>
                      </a:r>
                      <a:r>
                        <a:rPr lang="tr-TR" sz="1100" baseline="0" dirty="0" smtClean="0">
                          <a:latin typeface="Times New Roman" pitchFamily="18" charset="0"/>
                          <a:ea typeface="Calibri"/>
                          <a:cs typeface="Times New Roman" pitchFamily="18" charset="0"/>
                        </a:rPr>
                        <a:t> TURĞUT</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pitchFamily="18" charset="0"/>
                          <a:ea typeface="Calibri"/>
                          <a:cs typeface="Times New Roman" pitchFamily="18" charset="0"/>
                        </a:rPr>
                        <a:t>Biyoloji Öğretmeni</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pitchFamily="18" charset="0"/>
                          <a:ea typeface="Times New Roman"/>
                          <a:cs typeface="Times New Roman" pitchFamily="18" charset="0"/>
                        </a:rPr>
                        <a:t>Üye</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850">
                <a:tc>
                  <a:txBody>
                    <a:bodyPr/>
                    <a:lstStyle/>
                    <a:p>
                      <a:pPr>
                        <a:lnSpc>
                          <a:spcPct val="115000"/>
                        </a:lnSpc>
                        <a:spcAft>
                          <a:spcPts val="0"/>
                        </a:spcAft>
                      </a:pPr>
                      <a:r>
                        <a:rPr lang="tr-TR" sz="1100" dirty="0" smtClean="0">
                          <a:latin typeface="Times New Roman" pitchFamily="18" charset="0"/>
                          <a:ea typeface="Calibri"/>
                          <a:cs typeface="Times New Roman" pitchFamily="18" charset="0"/>
                        </a:rPr>
                        <a:t>Umut</a:t>
                      </a:r>
                      <a:r>
                        <a:rPr lang="tr-TR" sz="1100" baseline="0" dirty="0" smtClean="0">
                          <a:latin typeface="Times New Roman" pitchFamily="18" charset="0"/>
                          <a:ea typeface="Calibri"/>
                          <a:cs typeface="Times New Roman" pitchFamily="18" charset="0"/>
                        </a:rPr>
                        <a:t> UĞUR</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pitchFamily="18" charset="0"/>
                          <a:ea typeface="Calibri"/>
                          <a:cs typeface="Times New Roman" pitchFamily="18" charset="0"/>
                        </a:rPr>
                        <a:t>Türk Dili Edebiyatı Öğretmeni</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pitchFamily="18" charset="0"/>
                          <a:ea typeface="Times New Roman"/>
                          <a:cs typeface="Times New Roman" pitchFamily="18" charset="0"/>
                        </a:rPr>
                        <a:t>Üye</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850">
                <a:tc>
                  <a:txBody>
                    <a:bodyPr/>
                    <a:lstStyle/>
                    <a:p>
                      <a:pPr>
                        <a:lnSpc>
                          <a:spcPct val="115000"/>
                        </a:lnSpc>
                        <a:spcAft>
                          <a:spcPts val="0"/>
                        </a:spcAft>
                      </a:pPr>
                      <a:r>
                        <a:rPr lang="tr-TR" sz="1100" dirty="0" smtClean="0">
                          <a:latin typeface="Times New Roman" pitchFamily="18" charset="0"/>
                          <a:ea typeface="Calibri"/>
                          <a:cs typeface="Times New Roman" pitchFamily="18" charset="0"/>
                        </a:rPr>
                        <a:t>Gülşen</a:t>
                      </a:r>
                      <a:r>
                        <a:rPr lang="tr-TR" sz="1100" baseline="0" dirty="0" smtClean="0">
                          <a:latin typeface="Times New Roman" pitchFamily="18" charset="0"/>
                          <a:ea typeface="Calibri"/>
                          <a:cs typeface="Times New Roman" pitchFamily="18" charset="0"/>
                        </a:rPr>
                        <a:t> KIRTAY</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pitchFamily="18" charset="0"/>
                          <a:ea typeface="Calibri"/>
                          <a:cs typeface="Times New Roman" pitchFamily="18" charset="0"/>
                        </a:rPr>
                        <a:t>Tarih Öğretmeni</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pitchFamily="18" charset="0"/>
                          <a:ea typeface="Times New Roman"/>
                          <a:cs typeface="Times New Roman" pitchFamily="18" charset="0"/>
                        </a:rPr>
                        <a:t>Üye</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850">
                <a:tc>
                  <a:txBody>
                    <a:bodyPr/>
                    <a:lstStyle/>
                    <a:p>
                      <a:pPr>
                        <a:lnSpc>
                          <a:spcPct val="115000"/>
                        </a:lnSpc>
                        <a:spcAft>
                          <a:spcPts val="0"/>
                        </a:spcAft>
                      </a:pPr>
                      <a:r>
                        <a:rPr lang="tr-TR" sz="1100" dirty="0" smtClean="0">
                          <a:latin typeface="Times New Roman" pitchFamily="18" charset="0"/>
                          <a:ea typeface="Calibri"/>
                          <a:cs typeface="Times New Roman" pitchFamily="18" charset="0"/>
                        </a:rPr>
                        <a:t>Seda</a:t>
                      </a:r>
                      <a:r>
                        <a:rPr lang="tr-TR" sz="1100" baseline="0" dirty="0" smtClean="0">
                          <a:latin typeface="Times New Roman" pitchFamily="18" charset="0"/>
                          <a:ea typeface="Calibri"/>
                          <a:cs typeface="Times New Roman" pitchFamily="18" charset="0"/>
                        </a:rPr>
                        <a:t> YAR</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pitchFamily="18" charset="0"/>
                          <a:ea typeface="Calibri"/>
                          <a:cs typeface="Times New Roman" pitchFamily="18" charset="0"/>
                        </a:rPr>
                        <a:t>İngilizce</a:t>
                      </a:r>
                      <a:r>
                        <a:rPr lang="tr-TR" sz="1100" baseline="0" dirty="0" smtClean="0">
                          <a:latin typeface="Times New Roman" pitchFamily="18" charset="0"/>
                          <a:ea typeface="Calibri"/>
                          <a:cs typeface="Times New Roman" pitchFamily="18" charset="0"/>
                        </a:rPr>
                        <a:t> </a:t>
                      </a:r>
                      <a:r>
                        <a:rPr lang="tr-TR" sz="1100" dirty="0" smtClean="0">
                          <a:latin typeface="Times New Roman" pitchFamily="18" charset="0"/>
                          <a:ea typeface="Calibri"/>
                          <a:cs typeface="Times New Roman" pitchFamily="18" charset="0"/>
                        </a:rPr>
                        <a:t>Öğretmeni</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latin typeface="Times New Roman" pitchFamily="18" charset="0"/>
                          <a:ea typeface="Times New Roman"/>
                          <a:cs typeface="Times New Roman" pitchFamily="18" charset="0"/>
                        </a:rPr>
                        <a:t>Üye</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850">
                <a:tc>
                  <a:txBody>
                    <a:bodyPr/>
                    <a:lstStyle/>
                    <a:p>
                      <a:pPr>
                        <a:lnSpc>
                          <a:spcPct val="115000"/>
                        </a:lnSpc>
                        <a:spcAft>
                          <a:spcPts val="0"/>
                        </a:spcAft>
                      </a:pPr>
                      <a:r>
                        <a:rPr lang="tr-TR" sz="1100" dirty="0" smtClean="0">
                          <a:latin typeface="Times New Roman" pitchFamily="18" charset="0"/>
                          <a:ea typeface="Calibri"/>
                          <a:cs typeface="Times New Roman" pitchFamily="18" charset="0"/>
                        </a:rPr>
                        <a:t>Ömer</a:t>
                      </a:r>
                      <a:r>
                        <a:rPr lang="tr-TR" sz="1100" baseline="0" dirty="0" smtClean="0">
                          <a:latin typeface="Times New Roman" pitchFamily="18" charset="0"/>
                          <a:ea typeface="Calibri"/>
                          <a:cs typeface="Times New Roman" pitchFamily="18" charset="0"/>
                        </a:rPr>
                        <a:t> GÜNDÜZ</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pitchFamily="18" charset="0"/>
                          <a:ea typeface="Calibri"/>
                          <a:cs typeface="Times New Roman" pitchFamily="18" charset="0"/>
                        </a:rPr>
                        <a:t>Coğrafya Öğretmeni</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pitchFamily="18" charset="0"/>
                          <a:ea typeface="Calibri"/>
                          <a:cs typeface="Times New Roman" pitchFamily="18" charset="0"/>
                        </a:rPr>
                        <a:t>Üye</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850">
                <a:tc>
                  <a:txBody>
                    <a:bodyPr/>
                    <a:lstStyle/>
                    <a:p>
                      <a:pPr>
                        <a:lnSpc>
                          <a:spcPct val="115000"/>
                        </a:lnSpc>
                        <a:spcAft>
                          <a:spcPts val="0"/>
                        </a:spcAft>
                      </a:pPr>
                      <a:r>
                        <a:rPr lang="tr-TR" sz="1100" dirty="0" smtClean="0">
                          <a:latin typeface="Times New Roman" pitchFamily="18" charset="0"/>
                          <a:ea typeface="Calibri"/>
                          <a:cs typeface="Times New Roman" pitchFamily="18" charset="0"/>
                        </a:rPr>
                        <a:t>Zeynep</a:t>
                      </a:r>
                      <a:r>
                        <a:rPr lang="tr-TR" sz="1100" baseline="0" dirty="0" smtClean="0">
                          <a:latin typeface="Times New Roman" pitchFamily="18" charset="0"/>
                          <a:ea typeface="Calibri"/>
                          <a:cs typeface="Times New Roman" pitchFamily="18" charset="0"/>
                        </a:rPr>
                        <a:t> YILDIZ</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pitchFamily="18" charset="0"/>
                          <a:ea typeface="Calibri"/>
                          <a:cs typeface="Times New Roman" pitchFamily="18" charset="0"/>
                        </a:rPr>
                        <a:t>Beden Eğitimi Öğretmeni</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smtClean="0">
                          <a:latin typeface="Times New Roman" pitchFamily="18" charset="0"/>
                          <a:ea typeface="Calibri"/>
                          <a:cs typeface="Times New Roman" pitchFamily="18" charset="0"/>
                        </a:rPr>
                        <a:t>Üye</a:t>
                      </a:r>
                      <a:endParaRPr lang="tr-TR" sz="1100" dirty="0">
                        <a:latin typeface="Times New Roman" pitchFamily="18" charset="0"/>
                        <a:ea typeface="Calibri"/>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3" name="Rectangle 3"/>
          <p:cNvSpPr>
            <a:spLocks noChangeArrowheads="1"/>
          </p:cNvSpPr>
          <p:nvPr/>
        </p:nvSpPr>
        <p:spPr bwMode="auto">
          <a:xfrm>
            <a:off x="285720" y="6429396"/>
            <a:ext cx="885828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tr-TR" sz="11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ablo 5: Müdürlüğümüz Stratejik Planlama Ekibi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Slayt Numarası Yer Tutucusu"/>
          <p:cNvSpPr>
            <a:spLocks noGrp="1"/>
          </p:cNvSpPr>
          <p:nvPr>
            <p:ph type="sldNum" sz="quarter" idx="12"/>
          </p:nvPr>
        </p:nvSpPr>
        <p:spPr/>
        <p:txBody>
          <a:bodyPr/>
          <a:lstStyle/>
          <a:p>
            <a:fld id="{70B8EFC6-9B92-4EC2-910F-8C8DAAC16B59}" type="slidenum">
              <a:rPr lang="tr-TR" smtClean="0"/>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285852" y="1357298"/>
            <a:ext cx="6357982" cy="1159251"/>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normalizeH="0" baseline="0" dirty="0" smtClean="0" bmk="_Toc163035767">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ial" pitchFamily="34" charset="0"/>
                <a:ea typeface="Calibri" pitchFamily="34" charset="0"/>
                <a:cs typeface="Arial" pitchFamily="34" charset="0"/>
              </a:rPr>
              <a:t>II.BÖLÜM</a:t>
            </a:r>
            <a:endParaRPr kumimoji="0" lang="tr-TR" sz="3200" b="1" i="0" u="none" strike="noStrike" normalizeH="0" baseline="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3200" b="1" i="0" u="none" strike="noStrike" normalizeH="0" baseline="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ea typeface="Calibri" pitchFamily="34" charset="0"/>
                <a:cs typeface="Times New Roman" pitchFamily="18" charset="0"/>
              </a:rPr>
              <a:t>DURUM ANALİZİ</a:t>
            </a:r>
            <a:endParaRPr kumimoji="0" lang="tr-TR" sz="3200" b="1" i="0" u="none" strike="noStrike" normalizeH="0" baseline="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2 Dikdörtgen"/>
          <p:cNvSpPr/>
          <p:nvPr/>
        </p:nvSpPr>
        <p:spPr>
          <a:xfrm>
            <a:off x="571472" y="3143248"/>
            <a:ext cx="7858180" cy="2308324"/>
          </a:xfrm>
          <a:prstGeom prst="rect">
            <a:avLst/>
          </a:prstGeom>
        </p:spPr>
        <p:txBody>
          <a:bodyPr wrap="square">
            <a:spAutoFit/>
          </a:bodyPr>
          <a:lstStyle/>
          <a:p>
            <a:pPr lvl="0" indent="449263" algn="just" fontAlgn="base">
              <a:spcBef>
                <a:spcPct val="0"/>
              </a:spcBef>
              <a:spcAft>
                <a:spcPct val="0"/>
              </a:spcAft>
            </a:pPr>
            <a:r>
              <a:rPr lang="tr-TR" dirty="0" smtClean="0">
                <a:latin typeface="Times New Roman" pitchFamily="18" charset="0"/>
                <a:ea typeface="Calibri" pitchFamily="34" charset="0"/>
                <a:cs typeface="Times New Roman" pitchFamily="18" charset="0"/>
              </a:rPr>
              <a:t>Durum Analizi bölümünde Hizan </a:t>
            </a:r>
            <a:r>
              <a:rPr lang="tr-TR" dirty="0" smtClean="0">
                <a:latin typeface="Times New Roman" pitchFamily="18" charset="0"/>
                <a:ea typeface="Calibri" pitchFamily="34" charset="0"/>
                <a:cs typeface="Times New Roman" pitchFamily="18" charset="0"/>
              </a:rPr>
              <a:t>MESLEKİ VE TEKNİK </a:t>
            </a:r>
            <a:r>
              <a:rPr lang="tr-TR" dirty="0" err="1" smtClean="0">
                <a:latin typeface="Times New Roman" pitchFamily="18" charset="0"/>
                <a:ea typeface="Calibri" pitchFamily="34" charset="0"/>
                <a:cs typeface="Times New Roman" pitchFamily="18" charset="0"/>
              </a:rPr>
              <a:t>ANADOLULisesi</a:t>
            </a:r>
            <a:r>
              <a:rPr lang="tr-TR" dirty="0" smtClean="0">
                <a:latin typeface="Times New Roman" pitchFamily="18" charset="0"/>
                <a:ea typeface="Calibri" pitchFamily="34" charset="0"/>
                <a:cs typeface="Times New Roman" pitchFamily="18" charset="0"/>
              </a:rPr>
              <a:t> </a:t>
            </a:r>
            <a:r>
              <a:rPr lang="tr-TR" dirty="0" smtClean="0">
                <a:latin typeface="Times New Roman" pitchFamily="18" charset="0"/>
                <a:ea typeface="Calibri" pitchFamily="34" charset="0"/>
                <a:cs typeface="Times New Roman" pitchFamily="18" charset="0"/>
              </a:rPr>
              <a:t>Müdürlüğü'nün geçmişte elde ettiği başarılar, hedeflere ulaşılan ve ulaşılamayan alanlar, bunların nedenleri ve mevcut durumda sahip olduğu kaynaklar, gelişmeye  açık yönler, dışarıdan etkileyen olumlu ve olumsuz gelişmelere kurumsal tarihçe, uygulanmakta olan stratejik planın değerlendirilmesi, mevzuat analizi, üst politika belgeleri analizi, faaliyet alanları ile ürün ve hizmetlerin belirlenmesi, paydaş, kuruluş içi, PESTLE ve GZFT analizleri başlıkları altında özet olarak yer verilmiştir.</a:t>
            </a:r>
            <a:endParaRPr lang="tr-TR" sz="3200" dirty="0" smtClean="0">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fld id="{70B8EFC6-9B92-4EC2-910F-8C8DAAC16B59}" type="slidenum">
              <a:rPr lang="tr-TR" smtClean="0"/>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28596" y="139464"/>
            <a:ext cx="8143932" cy="4914125"/>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a:t>
            </a:r>
            <a:r>
              <a:rPr kumimoji="0" lang="tr-TR" sz="1400" b="1"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URUMSAL TARİHÇE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r>
              <a:rPr lang="tr-TR" sz="1400" dirty="0" smtClean="0"/>
              <a:t>            </a:t>
            </a:r>
            <a:r>
              <a:rPr lang="tr-TR" sz="1400" dirty="0"/>
              <a:t>Okulumuz 1997 yılında yapıma tamamlanarak Bakanlık düzeyinde Milli Savunma Bakanlığına geçici bir süreliğine devredilmiştir. 15.09.2001 tarihinde Milli Savunma Bakanlığından alınmış, Bitlis Valiliğinin 09.11.2001 tarih ve 15442 sayılı açılış onayı ile 2001 – 2002 Eğitim –Öğretim yılında Hizan Çok Programlı Lisesi adıyla Muhasebe Bölümü, Mobilya ve Dekorasyon, Giyim-Hazır Giyim Bölümleri olmak Üzere hizmete açılmıştır. 2001-2002 Eğitim Öğretim Yılında 54 öğrenciyle Eğitim Öğretime başlamıştır.</a:t>
            </a:r>
          </a:p>
          <a:p>
            <a:r>
              <a:rPr lang="tr-TR" sz="1400" dirty="0"/>
              <a:t> </a:t>
            </a:r>
          </a:p>
          <a:p>
            <a:r>
              <a:rPr lang="tr-TR" sz="1400" dirty="0"/>
              <a:t>           2002-2003 Eğitim öğretim Yılında ise Mevcut Bölümlere Metal İşleri Bölümü de açılarak okuldaki bölüm sayısı artırılmıştır. 2004-2005 Eğitim Öğretim Yılında Atıl durumda Bulunan Sosyal Yardımlaşma Ve Dayanışma Vakfına ait bina Okul idaresinin ve İlçe Milli Eğitim Müdürünün katkılarıyla 100 Kapasiteli öğrenci pansiyonu olarak okulumuza kazandırılarak yatılı öğrenci alınmıştır. Aynı yıl ise hiç öğrenci alamadığımız Giyim-Hazır Giyim Bölümü Kapatılarak Yerine Bilgisayar Bölümü Açılmıştır. 2006-2007 Eğitim Öğretim Yılında ise okulumuzun Adı Hizan Endüstri Meslek Lisesi Olarak Değiştirilmiş Muhasebe Bölümü Kapatılmıştır. 2007-2008 eğitim- öğretim yılında okulumuzun adı HİZAN </a:t>
            </a:r>
            <a:r>
              <a:rPr lang="tr-TR" sz="1400" dirty="0" smtClean="0"/>
              <a:t>MESLEKİ VE TEKNİK ANADOLULİSESİ </a:t>
            </a:r>
            <a:r>
              <a:rPr lang="tr-TR" sz="1400" dirty="0"/>
              <a:t>olarak değiştirilmiş ve Elektrik Elektronik Teknolojisi alanı açılmıştır.2008-2009 öğretim yılında ise Teknik lise Bilişim Teknolojileri alanı açılmıştır.</a:t>
            </a:r>
            <a:r>
              <a:rPr lang="tr-TR" sz="1400" b="1" dirty="0"/>
              <a:t> </a:t>
            </a:r>
            <a:r>
              <a:rPr lang="tr-TR" sz="1400" dirty="0"/>
              <a:t>2014-2015 eğitim-öğretim yılında okulumuzun adı Hizan </a:t>
            </a:r>
            <a:r>
              <a:rPr lang="tr-TR" sz="1400" dirty="0" smtClean="0"/>
              <a:t>MESLEKİ VE TEKNİK </a:t>
            </a:r>
            <a:r>
              <a:rPr lang="tr-TR" sz="1400" dirty="0" err="1" smtClean="0"/>
              <a:t>ANADOLULisesi</a:t>
            </a:r>
            <a:r>
              <a:rPr lang="tr-TR" sz="1400" dirty="0" smtClean="0"/>
              <a:t> </a:t>
            </a:r>
            <a:r>
              <a:rPr lang="tr-TR" sz="1400" dirty="0"/>
              <a:t>olarak değiştirilmiştir. Okulumuz  2023-2024 Eğitim Öğretim yılına 203 erkek öğrenci ve 3 kız  öğrenci ile Eğitim Öğretime devam etmektedir. Okulumuz 4227 m2 kapalı, 4771 m2 bahçesiyle 9048 m2 alan üzerinde kurulmuştur. Yerleşim olarak Hizan-Tatvan yolunda şehir merkezinde yer almaktadır.</a:t>
            </a:r>
          </a:p>
        </p:txBody>
      </p:sp>
      <p:sp>
        <p:nvSpPr>
          <p:cNvPr id="5" name="4 Dikdörtgen"/>
          <p:cNvSpPr/>
          <p:nvPr/>
        </p:nvSpPr>
        <p:spPr>
          <a:xfrm>
            <a:off x="3643306" y="285728"/>
            <a:ext cx="1778051" cy="369332"/>
          </a:xfrm>
          <a:prstGeom prst="rect">
            <a:avLst/>
          </a:prstGeom>
        </p:spPr>
        <p:txBody>
          <a:bodyPr wrap="none">
            <a:spAutoFit/>
          </a:bodyPr>
          <a:lstStyle/>
          <a:p>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DURUM ANALİZİ</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4" name="3 Slayt Numarası Yer Tutucusu"/>
          <p:cNvSpPr>
            <a:spLocks noGrp="1"/>
          </p:cNvSpPr>
          <p:nvPr>
            <p:ph type="sldNum" sz="quarter" idx="12"/>
          </p:nvPr>
        </p:nvSpPr>
        <p:spPr/>
        <p:txBody>
          <a:bodyPr/>
          <a:lstStyle/>
          <a:p>
            <a:fld id="{70B8EFC6-9B92-4EC2-910F-8C8DAAC16B59}" type="slidenum">
              <a:rPr lang="tr-TR" smtClean="0"/>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357158" y="955071"/>
            <a:ext cx="8429684" cy="4544794"/>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marL="0" marR="0" lvl="0" indent="441325"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r>
              <a:rPr kumimoji="0" lang="tr-TR" b="1"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019-2023 STRATEJİK PLANIN DEĞERLENDİRİLMESİ</a:t>
            </a:r>
          </a:p>
          <a:p>
            <a:pPr marL="0" marR="0" lvl="0" indent="441325" algn="just"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41325"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Hizan </a:t>
            </a:r>
            <a:r>
              <a:rPr lang="tr-TR" sz="1600" dirty="0" smtClean="0">
                <a:latin typeface="Times New Roman" pitchFamily="18" charset="0"/>
                <a:cs typeface="Times New Roman" pitchFamily="18" charset="0"/>
              </a:rPr>
              <a:t>MESLEKİ VE TEKNİK </a:t>
            </a:r>
            <a:r>
              <a:rPr lang="tr-TR" sz="1600" dirty="0" err="1" smtClean="0">
                <a:latin typeface="Times New Roman" pitchFamily="18" charset="0"/>
                <a:cs typeface="Times New Roman" pitchFamily="18" charset="0"/>
              </a:rPr>
              <a:t>ANADOLU</a:t>
            </a:r>
            <a:r>
              <a:rPr kumimoji="0" lang="tr-TR" sz="1600" b="0" i="0" u="none" strike="noStrike" cap="none" normalizeH="0" dirty="0" err="1" smtClean="0">
                <a:ln>
                  <a:noFill/>
                </a:ln>
                <a:solidFill>
                  <a:schemeClr val="tx1"/>
                </a:solidFill>
                <a:effectLst/>
                <a:latin typeface="Times New Roman" pitchFamily="18" charset="0"/>
                <a:cs typeface="Times New Roman" pitchFamily="18" charset="0"/>
              </a:rPr>
              <a:t>Lisesi</a:t>
            </a: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Müdürlüğü 2019-2023 Stratejik Plan’ı Hizan İlçe Milli Eğitim Müdürlüğünün gerekli onayından sonra internet sitesinden yayınlanarak yürürlüğe girmişti.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1325" algn="just"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2019-2023Stratejik Planında 3 stratejik amaç ve </a:t>
            </a:r>
            <a:r>
              <a:rPr lang="tr-TR" dirty="0" smtClean="0">
                <a:latin typeface="Times New Roman" pitchFamily="18" charset="0"/>
                <a:cs typeface="Times New Roman" pitchFamily="18" charset="0"/>
              </a:rPr>
              <a:t>20</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stratejik hedefi yer almaktadır. Hedeflerin gerçekleşme oranlarını belirleyen 18 adet performans göstergesi yer almıştır. İzleme ve değerlendirme faaliyetlerinin etkili olarak gerçekleştirilebilmesi için müdürlüğümüz stratejik planında ortaya konulan hedeflerin nesnel ve ölçülebilir göstergeler ile ilişkilendirilmesi sağlanmıştır. İzleme ve değerlendirme faaliyetleri sonucunda elde edilen bilgiler kullanılarak stratejik plan gözden geçirilerek, hedeflenen ve ulaşılan sonuçların karşılaştırılması yapılmıştır. </a:t>
            </a:r>
            <a:r>
              <a:rPr kumimoji="0" lang="tr-TR" sz="1800" b="0" i="0" u="none" strike="noStrike" cap="none" normalizeH="0" baseline="0" dirty="0" smtClean="0">
                <a:ln>
                  <a:noFill/>
                </a:ln>
                <a:solidFill>
                  <a:srgbClr val="000000"/>
                </a:solidFill>
                <a:effectLst/>
                <a:latin typeface="Times New Roman" pitchFamily="18" charset="0"/>
                <a:cs typeface="Times New Roman" pitchFamily="18" charset="0"/>
              </a:rPr>
              <a:t>Belirlenen stratejik amaçların ve hedeflerin gerçekleştirilmesinden sorumlu birimler, 6 aylık dönemler itibariyle yürüttükleri faaliyet ve projelerle ilgili raporları hazırlayıp Stratejik Planlama Ekibine gönderilmiştir. Gelen bu veriler ışığında altı aylık dönemlerde hazırlanan ara raporlar Stratejik Planlama Üst Kuruluna sunulmuştur.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Dikdörtgen"/>
          <p:cNvSpPr/>
          <p:nvPr/>
        </p:nvSpPr>
        <p:spPr>
          <a:xfrm>
            <a:off x="3571868" y="285728"/>
            <a:ext cx="1778051" cy="369332"/>
          </a:xfrm>
          <a:prstGeom prst="rect">
            <a:avLst/>
          </a:prstGeom>
        </p:spPr>
        <p:txBody>
          <a:bodyPr wrap="none">
            <a:spAutoFit/>
          </a:bodyPr>
          <a:lstStyle/>
          <a:p>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DURUM ANALİZİ</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4" name="3 Slayt Numarası Yer Tutucusu"/>
          <p:cNvSpPr>
            <a:spLocks noGrp="1"/>
          </p:cNvSpPr>
          <p:nvPr>
            <p:ph type="sldNum" sz="quarter" idx="12"/>
          </p:nvPr>
        </p:nvSpPr>
        <p:spPr/>
        <p:txBody>
          <a:bodyPr/>
          <a:lstStyle/>
          <a:p>
            <a:fld id="{70B8EFC6-9B92-4EC2-910F-8C8DAAC16B59}" type="slidenum">
              <a:rPr lang="tr-TR" smtClean="0"/>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571472" y="1500174"/>
            <a:ext cx="778674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İzleme ve değerlendirme kapsamında en son Ocak 2023’te yapılan raporlamaya göre hedeflerden ulaşılan, ulaşılamayan, makul seviyede olan ve verisine ulaşılamayan performans göstergeleri yer almıştır.  Hizan İlçe Milli Eğitim Müdürlüğünün 2019/2023 strateji planına uygun olarak planlama yapılmıştır. Okul geneli belirlenen hedeflere genelde ulaşılmıştır. Dünyayı etkileyen salgın hastalık koşulları nedeniyle gerçekleştirilmeyen hedeflere önümüzdeki yıllarda daha çok önem verilip istenilen seviyeye ulaşılacaktır.</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1325"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Times New Roman" pitchFamily="18" charset="0"/>
                <a:cs typeface="Times New Roman" pitchFamily="18" charset="0"/>
              </a:rPr>
              <a:t>2019-2023 Stratejik Planında verisine ulaşılamayan performans göstergelerinin dönem içerisinde uygulamasına devam edilmeyen veriler olduğu tespit edilmiştir. Bu dönem göstergelerinin daha ulaşılabilir olmasına dikkat edilecektir.</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Dikdörtgen"/>
          <p:cNvSpPr/>
          <p:nvPr/>
        </p:nvSpPr>
        <p:spPr>
          <a:xfrm>
            <a:off x="3500430" y="357166"/>
            <a:ext cx="1778051" cy="369332"/>
          </a:xfrm>
          <a:prstGeom prst="rect">
            <a:avLst/>
          </a:prstGeom>
        </p:spPr>
        <p:txBody>
          <a:bodyPr wrap="none">
            <a:spAutoFit/>
          </a:bodyPr>
          <a:lstStyle/>
          <a:p>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DURUM ANALİZİ</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4" name="3 Slayt Numarası Yer Tutucusu"/>
          <p:cNvSpPr>
            <a:spLocks noGrp="1"/>
          </p:cNvSpPr>
          <p:nvPr>
            <p:ph type="sldNum" sz="quarter" idx="12"/>
          </p:nvPr>
        </p:nvSpPr>
        <p:spPr/>
        <p:txBody>
          <a:bodyPr/>
          <a:lstStyle/>
          <a:p>
            <a:fld id="{70B8EFC6-9B92-4EC2-910F-8C8DAAC16B59}" type="slidenum">
              <a:rPr lang="tr-TR" smtClean="0"/>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428596" y="642918"/>
            <a:ext cx="8215370" cy="4606349"/>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bmk="_Toc163035770">
                <a:ln>
                  <a:noFill/>
                </a:ln>
                <a:solidFill>
                  <a:schemeClr val="tx1"/>
                </a:solidFill>
                <a:effectLst/>
                <a:latin typeface="Times New Roman" pitchFamily="18" charset="0"/>
                <a:ea typeface="Calibri" pitchFamily="34" charset="0"/>
                <a:cs typeface="Times New Roman" pitchFamily="18" charset="0"/>
              </a:rPr>
              <a:t>YASAL YÜKÜMLÜLÜKLER VE MEVZUAT ANALİZİ</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Hizan </a:t>
            </a:r>
            <a:r>
              <a:rPr lang="tr-TR" sz="1600" dirty="0" smtClean="0">
                <a:latin typeface="Times New Roman" pitchFamily="18" charset="0"/>
                <a:cs typeface="Times New Roman" pitchFamily="18" charset="0"/>
              </a:rPr>
              <a:t>Mesleki ve Teknik Anadolu </a:t>
            </a: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Lisesi </a:t>
            </a: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Müdürlüğü’nün yasal yetki, görev ve sorumlulukları başta TC Anayasası olmak üzere 657 sayılı Devlet Memurları Kanunu; 1739 sayılı Milli Eğitim Temel Kanunu, 652 Sayılı KHK, 14/6/1973 tarihli ve 1739 sayılı Millî Eğitim Temel Kanunu ve 25/8/2011 tarihli ve 652 sayılı Millî Eğitim Bakanlığının Teşkilât ve Görevleri Hakkında Kanun Hükmünde Kararname hükümlerine dayanılarak hazırlanan Milli Eğitim Bakanlığı İl ve İlçe Milli Eğitim Müdürlükleri Yönetmeliği esaslarına göre belirlenmektedir. Anayasanın “Eğitim ve Öğrenim Hakkı ve Ödevi” başlıklı 42. maddesi ve 3797 sayılı Milli Eğitim Bakanlığı Teşkilat ve Görevleri hakkında Kanun’da Bakanlık teşkilatı “Atatürk ilke ve inkılâplarına, anayasada ifadesini bulan Atatürk milliyetçiliğine bağlı, Türk milletinin milli, ahlaki, manevi, tarihi ve kültürel değerlerini benimseyen, koruyan ve geliştiren, ailesini, vatanını, milletini seven ve daima yüceltmeye çalışan, insan haklarına ve anayasanın başlangıcındaki temel ilkelere dayanan demokratik, laik ve sosyal bir hukuk devleti olan, Türkiye Cumhuriyeti’ne karşı görev ve sorumluluklarını bilen ve bunları davranış haline getirmiş vatandaşlar olarak yetiştirmek üzere Bakanlığa bağlı her kademedeki öğretim kurumlarının öğretmen ve öğrencilerine ait bütün eğitim ve öğretim hizmetlerini planlamak, programlamak, yürütmek, takip ve denetim altında bulundurmak” ile sorumlu tutulmuştur.</a:t>
            </a:r>
          </a:p>
        </p:txBody>
      </p:sp>
      <p:sp>
        <p:nvSpPr>
          <p:cNvPr id="4" name="3 Dikdörtgen"/>
          <p:cNvSpPr/>
          <p:nvPr/>
        </p:nvSpPr>
        <p:spPr>
          <a:xfrm>
            <a:off x="3500430" y="214290"/>
            <a:ext cx="1778051" cy="369332"/>
          </a:xfrm>
          <a:prstGeom prst="rect">
            <a:avLst/>
          </a:prstGeom>
        </p:spPr>
        <p:txBody>
          <a:bodyPr wrap="none">
            <a:spAutoFit/>
          </a:bodyPr>
          <a:lstStyle/>
          <a:p>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DURUM ANALİZİ</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5" name="4 Slayt Numarası Yer Tutucusu"/>
          <p:cNvSpPr>
            <a:spLocks noGrp="1"/>
          </p:cNvSpPr>
          <p:nvPr>
            <p:ph type="sldNum" sz="quarter" idx="12"/>
          </p:nvPr>
        </p:nvSpPr>
        <p:spPr/>
        <p:txBody>
          <a:bodyPr/>
          <a:lstStyle/>
          <a:p>
            <a:fld id="{70B8EFC6-9B92-4EC2-910F-8C8DAAC16B59}" type="slidenum">
              <a:rPr lang="tr-TR" smtClean="0"/>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428596" y="571480"/>
            <a:ext cx="8429684" cy="1436250"/>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bmk="_Toc163035772">
                <a:ln>
                  <a:noFill/>
                </a:ln>
                <a:solidFill>
                  <a:schemeClr val="tx1"/>
                </a:solidFill>
                <a:effectLst/>
                <a:latin typeface="Times New Roman" pitchFamily="18" charset="0"/>
                <a:ea typeface="Calibri" pitchFamily="34" charset="0"/>
                <a:cs typeface="Times New Roman" pitchFamily="18" charset="0"/>
              </a:rPr>
              <a:t>ÜST POLİTİKA BELGELERİ ANALİZİ</a:t>
            </a:r>
            <a:endPar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Müdürlüğümüz 2024-2028 Stratejik Planı’nın stratejik amaç, hedef, performans göstergeleri ve stratejileri hazırlanırken aşağıdaki bu belgelerden yararlanılmıştır. Millî Eğitim Bakanlığı 2023 Eğitim Vizyonu merkezde olmak üzere üst politika belgeleri incelenmiştir. </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6" name="Rectangle 2"/>
          <p:cNvSpPr>
            <a:spLocks noChangeArrowheads="1"/>
          </p:cNvSpPr>
          <p:nvPr/>
        </p:nvSpPr>
        <p:spPr bwMode="auto">
          <a:xfrm>
            <a:off x="571472" y="5429264"/>
            <a:ext cx="8143932"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Tablo 6: Üst Politika Belgeleri</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r>
            <a:br>
              <a:rPr kumimoji="0" lang="tr-TR" sz="11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o"/>
          <p:cNvGraphicFramePr>
            <a:graphicFrameLocks noGrp="1"/>
          </p:cNvGraphicFramePr>
          <p:nvPr/>
        </p:nvGraphicFramePr>
        <p:xfrm>
          <a:off x="571472" y="1969309"/>
          <a:ext cx="7929618" cy="3245640"/>
        </p:xfrm>
        <a:graphic>
          <a:graphicData uri="http://schemas.openxmlformats.org/drawingml/2006/table">
            <a:tbl>
              <a:tblPr/>
              <a:tblGrid>
                <a:gridCol w="7929618"/>
              </a:tblGrid>
              <a:tr h="216376">
                <a:tc>
                  <a:txBody>
                    <a:bodyPr/>
                    <a:lstStyle/>
                    <a:p>
                      <a:pPr marL="342900" lvl="0" indent="-342900">
                        <a:lnSpc>
                          <a:spcPct val="115000"/>
                        </a:lnSpc>
                        <a:spcAft>
                          <a:spcPts val="0"/>
                        </a:spcAft>
                        <a:buSzPts val="1200"/>
                        <a:buFont typeface="+mj-lt"/>
                        <a:buNone/>
                      </a:pPr>
                      <a:r>
                        <a:rPr lang="tr-TR" sz="1200" b="1" dirty="0">
                          <a:latin typeface="Times New Roman"/>
                          <a:ea typeface="Calibri"/>
                          <a:cs typeface="Times New Roman"/>
                        </a:rPr>
                        <a:t>MEB 2024-2028 Stratejik Plan Taslağı</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16376">
                <a:tc>
                  <a:txBody>
                    <a:bodyPr/>
                    <a:lstStyle/>
                    <a:p>
                      <a:pPr marL="342900" lvl="0" indent="-342900">
                        <a:lnSpc>
                          <a:spcPct val="115000"/>
                        </a:lnSpc>
                        <a:spcAft>
                          <a:spcPts val="0"/>
                        </a:spcAft>
                        <a:buSzPts val="1200"/>
                        <a:buFont typeface="+mj-lt"/>
                        <a:buNone/>
                      </a:pPr>
                      <a:r>
                        <a:rPr lang="tr-TR" sz="1200" b="1" dirty="0">
                          <a:latin typeface="Times New Roman"/>
                          <a:ea typeface="Calibri"/>
                          <a:cs typeface="Times New Roman"/>
                        </a:rPr>
                        <a:t>12. Kalkınma </a:t>
                      </a:r>
                      <a:r>
                        <a:rPr lang="tr-TR" sz="1200" b="1" dirty="0" smtClean="0">
                          <a:latin typeface="Times New Roman"/>
                          <a:ea typeface="Calibri"/>
                          <a:cs typeface="Times New Roman"/>
                        </a:rPr>
                        <a:t>Planı</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6376">
                <a:tc>
                  <a:txBody>
                    <a:bodyPr/>
                    <a:lstStyle/>
                    <a:p>
                      <a:pPr marL="342900" lvl="0" indent="-342900">
                        <a:lnSpc>
                          <a:spcPct val="115000"/>
                        </a:lnSpc>
                        <a:spcAft>
                          <a:spcPts val="0"/>
                        </a:spcAft>
                        <a:buSzPts val="1200"/>
                        <a:buFont typeface="+mj-lt"/>
                        <a:buNone/>
                      </a:pPr>
                      <a:r>
                        <a:rPr lang="tr-TR" sz="1200" b="1" dirty="0">
                          <a:latin typeface="Times New Roman"/>
                          <a:ea typeface="Calibri"/>
                          <a:cs typeface="Times New Roman"/>
                        </a:rPr>
                        <a:t>2022/2024 Orta Vadeli Program</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6376">
                <a:tc>
                  <a:txBody>
                    <a:bodyPr/>
                    <a:lstStyle/>
                    <a:p>
                      <a:pPr marL="342900" lvl="0" indent="-342900">
                        <a:lnSpc>
                          <a:spcPct val="115000"/>
                        </a:lnSpc>
                        <a:spcAft>
                          <a:spcPts val="0"/>
                        </a:spcAft>
                        <a:buSzPts val="1200"/>
                        <a:buFont typeface="+mj-lt"/>
                        <a:buNone/>
                      </a:pPr>
                      <a:r>
                        <a:rPr lang="tr-TR" sz="1200" b="1" dirty="0">
                          <a:latin typeface="Times New Roman"/>
                          <a:ea typeface="Calibri"/>
                          <a:cs typeface="Times New Roman"/>
                        </a:rPr>
                        <a:t>Orta Vadeli Mali Planlar</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6376">
                <a:tc>
                  <a:txBody>
                    <a:bodyPr/>
                    <a:lstStyle/>
                    <a:p>
                      <a:pPr marL="342900" lvl="0" indent="-342900">
                        <a:lnSpc>
                          <a:spcPct val="115000"/>
                        </a:lnSpc>
                        <a:spcAft>
                          <a:spcPts val="0"/>
                        </a:spcAft>
                        <a:buSzPts val="1200"/>
                        <a:buFont typeface="+mj-lt"/>
                        <a:buNone/>
                      </a:pPr>
                      <a:r>
                        <a:rPr lang="tr-TR" sz="1200" b="1" dirty="0" smtClean="0">
                          <a:latin typeface="Times New Roman"/>
                          <a:ea typeface="Calibri"/>
                          <a:cs typeface="Times New Roman"/>
                        </a:rPr>
                        <a:t>2024 </a:t>
                      </a:r>
                      <a:r>
                        <a:rPr lang="tr-TR" sz="1200" b="1" dirty="0">
                          <a:latin typeface="Times New Roman"/>
                          <a:ea typeface="Calibri"/>
                          <a:cs typeface="Times New Roman"/>
                        </a:rPr>
                        <a:t>Yılı Cumhurbaşkanlığı Yıllık Programı</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6376">
                <a:tc>
                  <a:txBody>
                    <a:bodyPr/>
                    <a:lstStyle/>
                    <a:p>
                      <a:pPr marL="342900" lvl="0" indent="-342900">
                        <a:lnSpc>
                          <a:spcPct val="115000"/>
                        </a:lnSpc>
                        <a:spcAft>
                          <a:spcPts val="0"/>
                        </a:spcAft>
                        <a:buSzPts val="1200"/>
                        <a:buFont typeface="+mj-lt"/>
                        <a:buNone/>
                      </a:pPr>
                      <a:r>
                        <a:rPr lang="tr-TR" sz="1200" b="1" dirty="0">
                          <a:latin typeface="Times New Roman"/>
                          <a:ea typeface="Calibri"/>
                          <a:cs typeface="Times New Roman"/>
                        </a:rPr>
                        <a:t>Cumhurbaşkanlığı İcraat Programları</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6376">
                <a:tc>
                  <a:txBody>
                    <a:bodyPr/>
                    <a:lstStyle/>
                    <a:p>
                      <a:pPr marL="342900" lvl="0" indent="-342900">
                        <a:lnSpc>
                          <a:spcPct val="115000"/>
                        </a:lnSpc>
                        <a:spcAft>
                          <a:spcPts val="0"/>
                        </a:spcAft>
                        <a:buSzPts val="1200"/>
                        <a:buFont typeface="+mj-lt"/>
                        <a:buNone/>
                      </a:pPr>
                      <a:r>
                        <a:rPr lang="tr-TR" sz="1200" b="1" dirty="0">
                          <a:latin typeface="Times New Roman"/>
                          <a:ea typeface="Calibri"/>
                          <a:cs typeface="Times New Roman"/>
                        </a:rPr>
                        <a:t>20. Milli Eğitim Şura Kararları</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6376">
                <a:tc>
                  <a:txBody>
                    <a:bodyPr/>
                    <a:lstStyle/>
                    <a:p>
                      <a:pPr marL="342900" lvl="0" indent="-342900">
                        <a:lnSpc>
                          <a:spcPct val="115000"/>
                        </a:lnSpc>
                        <a:spcAft>
                          <a:spcPts val="0"/>
                        </a:spcAft>
                        <a:buSzPts val="1200"/>
                        <a:buFont typeface="+mj-lt"/>
                        <a:buNone/>
                      </a:pPr>
                      <a:r>
                        <a:rPr lang="tr-TR" sz="1200" b="1" dirty="0">
                          <a:latin typeface="Times New Roman"/>
                          <a:ea typeface="Calibri"/>
                          <a:cs typeface="Times New Roman"/>
                        </a:rPr>
                        <a:t>Millî Eğitim Kalite Çerçevesi</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6376">
                <a:tc>
                  <a:txBody>
                    <a:bodyPr/>
                    <a:lstStyle/>
                    <a:p>
                      <a:pPr marL="342900" lvl="0" indent="-342900">
                        <a:lnSpc>
                          <a:spcPct val="115000"/>
                        </a:lnSpc>
                        <a:spcAft>
                          <a:spcPts val="0"/>
                        </a:spcAft>
                        <a:buSzPts val="1200"/>
                        <a:buFont typeface="+mj-lt"/>
                        <a:buNone/>
                      </a:pPr>
                      <a:r>
                        <a:rPr lang="tr-TR" sz="1200" b="1" dirty="0">
                          <a:latin typeface="Times New Roman"/>
                          <a:ea typeface="Calibri"/>
                          <a:cs typeface="Times New Roman"/>
                        </a:rPr>
                        <a:t>Diğer Kurum ve Kuruluşların Stratejik Planları</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6376">
                <a:tc>
                  <a:txBody>
                    <a:bodyPr/>
                    <a:lstStyle/>
                    <a:p>
                      <a:pPr marL="342900" lvl="0" indent="-342900">
                        <a:lnSpc>
                          <a:spcPct val="115000"/>
                        </a:lnSpc>
                        <a:spcAft>
                          <a:spcPts val="0"/>
                        </a:spcAft>
                        <a:buSzPts val="1200"/>
                        <a:buFont typeface="+mj-lt"/>
                        <a:buNone/>
                      </a:pPr>
                      <a:r>
                        <a:rPr lang="tr-TR" sz="1200" b="1" dirty="0">
                          <a:latin typeface="Times New Roman"/>
                          <a:ea typeface="Calibri"/>
                          <a:cs typeface="Times New Roman"/>
                        </a:rPr>
                        <a:t>Avrupa Birliği Müktesebatı ve İlerleme Raporları</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6376">
                <a:tc>
                  <a:txBody>
                    <a:bodyPr/>
                    <a:lstStyle/>
                    <a:p>
                      <a:pPr marL="342900" lvl="0" indent="-342900">
                        <a:lnSpc>
                          <a:spcPct val="115000"/>
                        </a:lnSpc>
                        <a:spcAft>
                          <a:spcPts val="0"/>
                        </a:spcAft>
                        <a:buSzPts val="1200"/>
                        <a:buFont typeface="+mj-lt"/>
                        <a:buNone/>
                      </a:pPr>
                      <a:r>
                        <a:rPr lang="tr-TR" sz="1200" b="1" dirty="0">
                          <a:latin typeface="Times New Roman"/>
                          <a:ea typeface="Calibri"/>
                          <a:cs typeface="Times New Roman"/>
                        </a:rPr>
                        <a:t>Türkiye Yeterlilikler Çerçevesi</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6376">
                <a:tc>
                  <a:txBody>
                    <a:bodyPr/>
                    <a:lstStyle/>
                    <a:p>
                      <a:pPr marL="342900" lvl="0" indent="-342900">
                        <a:lnSpc>
                          <a:spcPct val="115000"/>
                        </a:lnSpc>
                        <a:spcAft>
                          <a:spcPts val="0"/>
                        </a:spcAft>
                        <a:buSzPts val="1200"/>
                        <a:buFont typeface="+mj-lt"/>
                        <a:buNone/>
                      </a:pPr>
                      <a:r>
                        <a:rPr lang="tr-TR" sz="1200" b="1" dirty="0">
                          <a:latin typeface="Times New Roman"/>
                          <a:ea typeface="Calibri"/>
                          <a:cs typeface="Times New Roman"/>
                        </a:rPr>
                        <a:t>Ulusal ve Uluslararası Kuruluşların Türkiye ve eğitim ile İlgili Raporları</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6376">
                <a:tc>
                  <a:txBody>
                    <a:bodyPr/>
                    <a:lstStyle/>
                    <a:p>
                      <a:pPr marL="342900" lvl="0" indent="-342900">
                        <a:lnSpc>
                          <a:spcPct val="115000"/>
                        </a:lnSpc>
                        <a:spcAft>
                          <a:spcPts val="0"/>
                        </a:spcAft>
                        <a:buSzPts val="1200"/>
                        <a:buFont typeface="+mj-lt"/>
                        <a:buNone/>
                      </a:pPr>
                      <a:r>
                        <a:rPr lang="tr-TR" sz="1200" b="1" dirty="0">
                          <a:latin typeface="Times New Roman"/>
                          <a:ea typeface="Calibri"/>
                          <a:cs typeface="Times New Roman"/>
                        </a:rPr>
                        <a:t>Mesleki Eğitim Kurulu Kararları</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6376">
                <a:tc>
                  <a:txBody>
                    <a:bodyPr/>
                    <a:lstStyle/>
                    <a:p>
                      <a:pPr marL="342900" lvl="0" indent="-342900">
                        <a:lnSpc>
                          <a:spcPct val="115000"/>
                        </a:lnSpc>
                        <a:spcAft>
                          <a:spcPts val="0"/>
                        </a:spcAft>
                        <a:buSzPts val="1200"/>
                        <a:buFont typeface="+mj-lt"/>
                        <a:buNone/>
                      </a:pPr>
                      <a:r>
                        <a:rPr lang="tr-TR" sz="1200" b="1" dirty="0" smtClean="0">
                          <a:latin typeface="Times New Roman"/>
                          <a:ea typeface="Calibri"/>
                          <a:cs typeface="Times New Roman"/>
                        </a:rPr>
                        <a:t>Hizan</a:t>
                      </a:r>
                      <a:r>
                        <a:rPr lang="tr-TR" sz="1200" b="1" baseline="0" dirty="0" smtClean="0">
                          <a:latin typeface="Times New Roman"/>
                          <a:ea typeface="Calibri"/>
                          <a:cs typeface="Times New Roman"/>
                        </a:rPr>
                        <a:t> Kaymakamlığı </a:t>
                      </a:r>
                      <a:r>
                        <a:rPr lang="tr-TR" sz="1200" b="1" dirty="0" smtClean="0">
                          <a:latin typeface="Times New Roman"/>
                          <a:ea typeface="Calibri"/>
                          <a:cs typeface="Times New Roman"/>
                        </a:rPr>
                        <a:t>İlgili </a:t>
                      </a:r>
                      <a:r>
                        <a:rPr lang="tr-TR" sz="1200" b="1" dirty="0">
                          <a:latin typeface="Times New Roman"/>
                          <a:ea typeface="Calibri"/>
                          <a:cs typeface="Times New Roman"/>
                        </a:rPr>
                        <a:t>Onaylı Raporları</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6376">
                <a:tc>
                  <a:txBody>
                    <a:bodyPr/>
                    <a:lstStyle/>
                    <a:p>
                      <a:pPr marL="342900" lvl="0" indent="-342900">
                        <a:lnSpc>
                          <a:spcPct val="115000"/>
                        </a:lnSpc>
                        <a:spcAft>
                          <a:spcPts val="0"/>
                        </a:spcAft>
                        <a:buSzPts val="1200"/>
                        <a:buFont typeface="+mj-lt"/>
                        <a:buNone/>
                      </a:pPr>
                      <a:r>
                        <a:rPr lang="tr-TR" sz="1200" b="1" dirty="0" smtClean="0">
                          <a:latin typeface="Times New Roman"/>
                          <a:ea typeface="Calibri"/>
                          <a:cs typeface="Times New Roman"/>
                        </a:rPr>
                        <a:t>Hizan İlçe Milli Eğitim Müdürlüğünün 2024-2028 Stratejik Planı</a:t>
                      </a:r>
                      <a:endParaRPr lang="tr-TR" sz="1200" dirty="0">
                        <a:latin typeface="Calibri"/>
                        <a:ea typeface="Calibri"/>
                        <a:cs typeface="Times New Roman"/>
                      </a:endParaRPr>
                    </a:p>
                  </a:txBody>
                  <a:tcPr marL="46299" marR="4629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5" name="4 Dikdörtgen"/>
          <p:cNvSpPr/>
          <p:nvPr/>
        </p:nvSpPr>
        <p:spPr>
          <a:xfrm>
            <a:off x="3571868" y="142852"/>
            <a:ext cx="1778051" cy="369332"/>
          </a:xfrm>
          <a:prstGeom prst="rect">
            <a:avLst/>
          </a:prstGeom>
        </p:spPr>
        <p:txBody>
          <a:bodyPr wrap="none">
            <a:spAutoFit/>
          </a:bodyPr>
          <a:lstStyle/>
          <a:p>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DURUM ANALİZİ</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6" name="5 Slayt Numarası Yer Tutucusu"/>
          <p:cNvSpPr>
            <a:spLocks noGrp="1"/>
          </p:cNvSpPr>
          <p:nvPr>
            <p:ph type="sldNum" sz="quarter" idx="12"/>
          </p:nvPr>
        </p:nvSpPr>
        <p:spPr/>
        <p:txBody>
          <a:bodyPr/>
          <a:lstStyle/>
          <a:p>
            <a:fld id="{70B8EFC6-9B92-4EC2-910F-8C8DAAC16B59}" type="slidenum">
              <a:rPr lang="tr-TR" smtClean="0"/>
              <a:pPr/>
              <a:t>28</a:t>
            </a:fld>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571868" y="142852"/>
            <a:ext cx="1778051" cy="369332"/>
          </a:xfrm>
          <a:prstGeom prst="rect">
            <a:avLst/>
          </a:prstGeom>
        </p:spPr>
        <p:txBody>
          <a:bodyPr wrap="none">
            <a:spAutoFit/>
          </a:bodyPr>
          <a:lstStyle/>
          <a:p>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DURUM ANALİZİ</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6" name="5 Slayt Numarası Yer Tutucusu"/>
          <p:cNvSpPr>
            <a:spLocks noGrp="1"/>
          </p:cNvSpPr>
          <p:nvPr>
            <p:ph type="sldNum" sz="quarter" idx="12"/>
          </p:nvPr>
        </p:nvSpPr>
        <p:spPr/>
        <p:txBody>
          <a:bodyPr/>
          <a:lstStyle/>
          <a:p>
            <a:fld id="{70B8EFC6-9B92-4EC2-910F-8C8DAAC16B59}" type="slidenum">
              <a:rPr lang="tr-TR" smtClean="0"/>
              <a:pPr/>
              <a:t>29</a:t>
            </a:fld>
            <a:endParaRPr lang="tr-TR"/>
          </a:p>
        </p:txBody>
      </p:sp>
      <p:graphicFrame>
        <p:nvGraphicFramePr>
          <p:cNvPr id="8" name="7 Tablo"/>
          <p:cNvGraphicFramePr>
            <a:graphicFrameLocks noGrp="1"/>
          </p:cNvGraphicFramePr>
          <p:nvPr>
            <p:extLst>
              <p:ext uri="{D42A27DB-BD31-4B8C-83A1-F6EECF244321}">
                <p14:modId xmlns:p14="http://schemas.microsoft.com/office/powerpoint/2010/main" xmlns="" val="3984912427"/>
              </p:ext>
            </p:extLst>
          </p:nvPr>
        </p:nvGraphicFramePr>
        <p:xfrm>
          <a:off x="500034" y="928670"/>
          <a:ext cx="8143932" cy="5463568"/>
        </p:xfrm>
        <a:graphic>
          <a:graphicData uri="http://schemas.openxmlformats.org/drawingml/2006/table">
            <a:tbl>
              <a:tblPr/>
              <a:tblGrid>
                <a:gridCol w="3282022"/>
                <a:gridCol w="4861910"/>
              </a:tblGrid>
              <a:tr h="275401">
                <a:tc>
                  <a:txBody>
                    <a:bodyPr/>
                    <a:lstStyle/>
                    <a:p>
                      <a:pPr marL="67945">
                        <a:spcBef>
                          <a:spcPts val="5"/>
                        </a:spcBef>
                        <a:spcAft>
                          <a:spcPts val="0"/>
                        </a:spcAft>
                      </a:pPr>
                      <a:r>
                        <a:rPr lang="tr-TR" sz="1200" b="1" dirty="0">
                          <a:latin typeface="Times New Roman" pitchFamily="18" charset="0"/>
                          <a:ea typeface="Cambria"/>
                          <a:cs typeface="Times New Roman" pitchFamily="18" charset="0"/>
                        </a:rPr>
                        <a:t>Faaliyet</a:t>
                      </a:r>
                      <a:r>
                        <a:rPr lang="tr-TR" sz="1200" b="1" spc="-20" dirty="0">
                          <a:latin typeface="Times New Roman" pitchFamily="18" charset="0"/>
                          <a:ea typeface="Cambria"/>
                          <a:cs typeface="Times New Roman" pitchFamily="18" charset="0"/>
                        </a:rPr>
                        <a:t> </a:t>
                      </a:r>
                      <a:r>
                        <a:rPr lang="tr-TR" sz="1200" b="1" dirty="0">
                          <a:latin typeface="Times New Roman" pitchFamily="18" charset="0"/>
                          <a:ea typeface="Cambria"/>
                          <a:cs typeface="Times New Roman" pitchFamily="18" charset="0"/>
                        </a:rPr>
                        <a:t>Alanı</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67945">
                        <a:spcBef>
                          <a:spcPts val="5"/>
                        </a:spcBef>
                        <a:spcAft>
                          <a:spcPts val="0"/>
                        </a:spcAft>
                      </a:pPr>
                      <a:r>
                        <a:rPr lang="tr-TR" sz="1200" b="1">
                          <a:latin typeface="Times New Roman" pitchFamily="18" charset="0"/>
                          <a:ea typeface="Cambria"/>
                          <a:cs typeface="Times New Roman" pitchFamily="18" charset="0"/>
                        </a:rPr>
                        <a:t>Ürün/Hizmetler</a:t>
                      </a:r>
                      <a:endParaRPr lang="tr-TR" sz="120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296235">
                <a:tc>
                  <a:txBody>
                    <a:bodyPr/>
                    <a:lstStyle/>
                    <a:p>
                      <a:pPr>
                        <a:spcAft>
                          <a:spcPts val="0"/>
                        </a:spcAft>
                      </a:pPr>
                      <a:endParaRPr lang="tr-TR" sz="1200" dirty="0">
                        <a:latin typeface="Times New Roman" pitchFamily="18" charset="0"/>
                        <a:ea typeface="Cambria"/>
                        <a:cs typeface="Times New Roman" pitchFamily="18" charset="0"/>
                      </a:endParaRPr>
                    </a:p>
                    <a:p>
                      <a:pPr marL="67945">
                        <a:spcBef>
                          <a:spcPts val="650"/>
                        </a:spcBef>
                        <a:spcAft>
                          <a:spcPts val="0"/>
                        </a:spcAft>
                      </a:pPr>
                      <a:r>
                        <a:rPr lang="tr-TR" sz="1200" b="1" dirty="0">
                          <a:latin typeface="Times New Roman" pitchFamily="18" charset="0"/>
                          <a:ea typeface="Cambria"/>
                          <a:cs typeface="Times New Roman" pitchFamily="18" charset="0"/>
                        </a:rPr>
                        <a:t>Öğretim-eğitim</a:t>
                      </a:r>
                      <a:r>
                        <a:rPr lang="tr-TR" sz="1200" b="1" spc="-25" dirty="0">
                          <a:latin typeface="Times New Roman" pitchFamily="18" charset="0"/>
                          <a:ea typeface="Cambria"/>
                          <a:cs typeface="Times New Roman" pitchFamily="18" charset="0"/>
                        </a:rPr>
                        <a:t> </a:t>
                      </a:r>
                      <a:r>
                        <a:rPr lang="tr-TR" sz="1200" b="1" dirty="0">
                          <a:latin typeface="Times New Roman" pitchFamily="18" charset="0"/>
                          <a:ea typeface="Cambria"/>
                          <a:cs typeface="Times New Roman" pitchFamily="18" charset="0"/>
                        </a:rPr>
                        <a:t>faaliyetleri</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67945" marR="2519680">
                        <a:spcBef>
                          <a:spcPts val="880"/>
                        </a:spcBef>
                        <a:spcAft>
                          <a:spcPts val="0"/>
                        </a:spcAft>
                      </a:pPr>
                      <a:r>
                        <a:rPr lang="tr-TR" sz="1200" b="1" dirty="0" smtClean="0">
                          <a:latin typeface="Times New Roman" pitchFamily="18" charset="0"/>
                          <a:ea typeface="Cambria"/>
                          <a:cs typeface="Times New Roman" pitchFamily="18" charset="0"/>
                        </a:rPr>
                        <a:t>Öğrenci </a:t>
                      </a:r>
                      <a:r>
                        <a:rPr lang="tr-TR" sz="1200" b="1" dirty="0">
                          <a:latin typeface="Times New Roman" pitchFamily="18" charset="0"/>
                          <a:ea typeface="Cambria"/>
                          <a:cs typeface="Times New Roman" pitchFamily="18" charset="0"/>
                        </a:rPr>
                        <a:t>İşleri</a:t>
                      </a:r>
                      <a:r>
                        <a:rPr lang="tr-TR" sz="1200" b="1" spc="5" dirty="0">
                          <a:latin typeface="Times New Roman" pitchFamily="18" charset="0"/>
                          <a:ea typeface="Cambria"/>
                          <a:cs typeface="Times New Roman" pitchFamily="18" charset="0"/>
                        </a:rPr>
                        <a:t> </a:t>
                      </a:r>
                      <a:endParaRPr lang="tr-TR" sz="1200" b="1" spc="5" dirty="0" smtClean="0">
                        <a:latin typeface="Times New Roman" pitchFamily="18" charset="0"/>
                        <a:ea typeface="Cambria"/>
                        <a:cs typeface="Times New Roman" pitchFamily="18" charset="0"/>
                      </a:endParaRPr>
                    </a:p>
                    <a:p>
                      <a:pPr marL="67945" marR="2519680">
                        <a:spcBef>
                          <a:spcPts val="880"/>
                        </a:spcBef>
                        <a:spcAft>
                          <a:spcPts val="0"/>
                        </a:spcAft>
                      </a:pPr>
                      <a:r>
                        <a:rPr lang="tr-TR" sz="1200" b="0" spc="5" dirty="0" smtClean="0">
                          <a:latin typeface="Times New Roman" pitchFamily="18" charset="0"/>
                          <a:ea typeface="Cambria"/>
                          <a:cs typeface="Times New Roman" pitchFamily="18" charset="0"/>
                        </a:rPr>
                        <a:t>1</a:t>
                      </a:r>
                      <a:r>
                        <a:rPr lang="tr-TR" sz="1200" b="1" spc="5" dirty="0" smtClean="0">
                          <a:latin typeface="Times New Roman" pitchFamily="18" charset="0"/>
                          <a:ea typeface="Cambria"/>
                          <a:cs typeface="Times New Roman" pitchFamily="18" charset="0"/>
                        </a:rPr>
                        <a:t>-</a:t>
                      </a:r>
                      <a:r>
                        <a:rPr lang="tr-TR" sz="1200" dirty="0" smtClean="0">
                          <a:latin typeface="Times New Roman" pitchFamily="18" charset="0"/>
                          <a:ea typeface="Cambria"/>
                          <a:cs typeface="Times New Roman" pitchFamily="18" charset="0"/>
                        </a:rPr>
                        <a:t>Kayıt-nakil </a:t>
                      </a:r>
                      <a:r>
                        <a:rPr lang="tr-TR" sz="1200" dirty="0">
                          <a:latin typeface="Times New Roman" pitchFamily="18" charset="0"/>
                          <a:ea typeface="Cambria"/>
                          <a:cs typeface="Times New Roman" pitchFamily="18" charset="0"/>
                        </a:rPr>
                        <a:t>işleri</a:t>
                      </a:r>
                      <a:r>
                        <a:rPr lang="tr-TR" sz="1200" spc="5" dirty="0">
                          <a:latin typeface="Times New Roman" pitchFamily="18" charset="0"/>
                          <a:ea typeface="Cambria"/>
                          <a:cs typeface="Times New Roman" pitchFamily="18" charset="0"/>
                        </a:rPr>
                        <a:t> </a:t>
                      </a:r>
                      <a:endParaRPr lang="tr-TR" sz="1200" spc="5" dirty="0" smtClean="0">
                        <a:latin typeface="Times New Roman" pitchFamily="18" charset="0"/>
                        <a:ea typeface="Cambria"/>
                        <a:cs typeface="Times New Roman" pitchFamily="18" charset="0"/>
                      </a:endParaRPr>
                    </a:p>
                    <a:p>
                      <a:pPr marL="67945" marR="2519680">
                        <a:spcBef>
                          <a:spcPts val="880"/>
                        </a:spcBef>
                        <a:spcAft>
                          <a:spcPts val="0"/>
                        </a:spcAft>
                      </a:pPr>
                      <a:r>
                        <a:rPr lang="tr-TR" sz="1200" spc="5" dirty="0" smtClean="0">
                          <a:latin typeface="Times New Roman" pitchFamily="18" charset="0"/>
                          <a:ea typeface="Cambria"/>
                          <a:cs typeface="Times New Roman" pitchFamily="18" charset="0"/>
                        </a:rPr>
                        <a:t>2-</a:t>
                      </a:r>
                      <a:r>
                        <a:rPr lang="tr-TR" sz="1200" spc="-5" dirty="0" smtClean="0">
                          <a:latin typeface="Times New Roman" pitchFamily="18" charset="0"/>
                          <a:ea typeface="Cambria"/>
                          <a:cs typeface="Times New Roman" pitchFamily="18" charset="0"/>
                        </a:rPr>
                        <a:t>Devam-devamsızlık</a:t>
                      </a:r>
                      <a:r>
                        <a:rPr lang="tr-TR" sz="1200" spc="-210" dirty="0" smtClean="0">
                          <a:latin typeface="Times New Roman" pitchFamily="18" charset="0"/>
                          <a:ea typeface="Cambria"/>
                          <a:cs typeface="Times New Roman" pitchFamily="18" charset="0"/>
                        </a:rPr>
                        <a:t>  </a:t>
                      </a:r>
                    </a:p>
                    <a:p>
                      <a:pPr marL="67945" marR="2519680">
                        <a:spcBef>
                          <a:spcPts val="880"/>
                        </a:spcBef>
                        <a:spcAft>
                          <a:spcPts val="0"/>
                        </a:spcAft>
                      </a:pPr>
                      <a:r>
                        <a:rPr lang="tr-TR" sz="1200" spc="-210" dirty="0" smtClean="0">
                          <a:latin typeface="Times New Roman" pitchFamily="18" charset="0"/>
                          <a:ea typeface="Cambria"/>
                          <a:cs typeface="Times New Roman" pitchFamily="18" charset="0"/>
                        </a:rPr>
                        <a:t>3--</a:t>
                      </a:r>
                      <a:r>
                        <a:rPr lang="tr-TR" sz="1200" dirty="0" smtClean="0">
                          <a:latin typeface="Times New Roman" pitchFamily="18" charset="0"/>
                          <a:ea typeface="Cambria"/>
                          <a:cs typeface="Times New Roman" pitchFamily="18" charset="0"/>
                        </a:rPr>
                        <a:t>Sınıf </a:t>
                      </a:r>
                      <a:r>
                        <a:rPr lang="tr-TR" sz="1200" dirty="0">
                          <a:latin typeface="Times New Roman" pitchFamily="18" charset="0"/>
                          <a:ea typeface="Cambria"/>
                          <a:cs typeface="Times New Roman" pitchFamily="18" charset="0"/>
                        </a:rPr>
                        <a:t>geçme</a:t>
                      </a:r>
                    </a:p>
                    <a:p>
                      <a:pPr marL="67945">
                        <a:spcAft>
                          <a:spcPts val="0"/>
                        </a:spcAft>
                      </a:pPr>
                      <a:r>
                        <a:rPr lang="tr-TR" sz="1200" dirty="0" smtClean="0">
                          <a:latin typeface="Times New Roman" pitchFamily="18" charset="0"/>
                          <a:ea typeface="Cambria"/>
                          <a:cs typeface="Times New Roman" pitchFamily="18" charset="0"/>
                        </a:rPr>
                        <a:t>4-Sınav</a:t>
                      </a:r>
                      <a:r>
                        <a:rPr lang="tr-TR" sz="1200" spc="-25" dirty="0" smtClean="0">
                          <a:latin typeface="Times New Roman" pitchFamily="18" charset="0"/>
                          <a:ea typeface="Cambria"/>
                          <a:cs typeface="Times New Roman" pitchFamily="18" charset="0"/>
                        </a:rPr>
                        <a:t> </a:t>
                      </a:r>
                      <a:r>
                        <a:rPr lang="tr-TR" sz="1200" dirty="0">
                          <a:latin typeface="Times New Roman" pitchFamily="18" charset="0"/>
                          <a:ea typeface="Cambria"/>
                          <a:cs typeface="Times New Roman" pitchFamily="18" charset="0"/>
                        </a:rPr>
                        <a:t>hizmetleri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868">
                <a:tc>
                  <a:txBody>
                    <a:bodyPr/>
                    <a:lstStyle/>
                    <a:p>
                      <a:pPr>
                        <a:spcAft>
                          <a:spcPts val="0"/>
                        </a:spcAft>
                      </a:pPr>
                      <a:endParaRPr lang="tr-TR" sz="1200" dirty="0">
                        <a:latin typeface="Times New Roman" pitchFamily="18" charset="0"/>
                        <a:ea typeface="Cambria"/>
                        <a:cs typeface="Times New Roman" pitchFamily="18" charset="0"/>
                      </a:endParaRPr>
                    </a:p>
                    <a:p>
                      <a:pPr marL="67945">
                        <a:spcAft>
                          <a:spcPts val="0"/>
                        </a:spcAft>
                      </a:pPr>
                      <a:r>
                        <a:rPr lang="tr-TR" sz="1200" b="1" dirty="0">
                          <a:latin typeface="Times New Roman" pitchFamily="18" charset="0"/>
                          <a:ea typeface="Cambria"/>
                          <a:cs typeface="Times New Roman" pitchFamily="18" charset="0"/>
                        </a:rPr>
                        <a:t>Rehberlik</a:t>
                      </a:r>
                      <a:r>
                        <a:rPr lang="tr-TR" sz="1200" b="1" spc="-25" dirty="0">
                          <a:latin typeface="Times New Roman" pitchFamily="18" charset="0"/>
                          <a:ea typeface="Cambria"/>
                          <a:cs typeface="Times New Roman" pitchFamily="18" charset="0"/>
                        </a:rPr>
                        <a:t> </a:t>
                      </a:r>
                      <a:r>
                        <a:rPr lang="tr-TR" sz="1200" b="1" dirty="0">
                          <a:latin typeface="Times New Roman" pitchFamily="18" charset="0"/>
                          <a:ea typeface="Cambria"/>
                          <a:cs typeface="Times New Roman" pitchFamily="18" charset="0"/>
                        </a:rPr>
                        <a:t>faaliyetleri</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67945" marR="1771015">
                        <a:spcAft>
                          <a:spcPts val="0"/>
                        </a:spcAft>
                      </a:pPr>
                      <a:r>
                        <a:rPr lang="tr-TR" sz="1200" dirty="0" smtClean="0">
                          <a:latin typeface="Times New Roman" pitchFamily="18" charset="0"/>
                          <a:ea typeface="Cambria"/>
                          <a:cs typeface="Times New Roman" pitchFamily="18" charset="0"/>
                        </a:rPr>
                        <a:t>1-Öğrencilere </a:t>
                      </a:r>
                      <a:r>
                        <a:rPr lang="tr-TR" sz="1200" dirty="0">
                          <a:latin typeface="Times New Roman" pitchFamily="18" charset="0"/>
                          <a:ea typeface="Cambria"/>
                          <a:cs typeface="Times New Roman" pitchFamily="18" charset="0"/>
                        </a:rPr>
                        <a:t>rehberlik yapmak</a:t>
                      </a:r>
                      <a:r>
                        <a:rPr lang="tr-TR" sz="1200" spc="5" dirty="0">
                          <a:latin typeface="Times New Roman" pitchFamily="18" charset="0"/>
                          <a:ea typeface="Cambria"/>
                          <a:cs typeface="Times New Roman" pitchFamily="18" charset="0"/>
                        </a:rPr>
                        <a:t> </a:t>
                      </a:r>
                      <a:endParaRPr lang="tr-TR" sz="1200" spc="5" dirty="0" smtClean="0">
                        <a:latin typeface="Times New Roman" pitchFamily="18" charset="0"/>
                        <a:ea typeface="Cambria"/>
                        <a:cs typeface="Times New Roman" pitchFamily="18" charset="0"/>
                      </a:endParaRPr>
                    </a:p>
                    <a:p>
                      <a:pPr marL="67945" marR="1771015">
                        <a:spcAft>
                          <a:spcPts val="0"/>
                        </a:spcAft>
                      </a:pPr>
                      <a:r>
                        <a:rPr lang="tr-TR" sz="1200" spc="5" dirty="0" smtClean="0">
                          <a:latin typeface="Times New Roman" pitchFamily="18" charset="0"/>
                          <a:ea typeface="Cambria"/>
                          <a:cs typeface="Times New Roman" pitchFamily="18" charset="0"/>
                        </a:rPr>
                        <a:t>2-</a:t>
                      </a:r>
                      <a:r>
                        <a:rPr lang="tr-TR" sz="1200" dirty="0" smtClean="0">
                          <a:latin typeface="Times New Roman" pitchFamily="18" charset="0"/>
                          <a:ea typeface="Cambria"/>
                          <a:cs typeface="Times New Roman" pitchFamily="18" charset="0"/>
                        </a:rPr>
                        <a:t>Velilere</a:t>
                      </a:r>
                      <a:r>
                        <a:rPr lang="tr-TR" sz="1200" spc="-5" dirty="0" smtClean="0">
                          <a:latin typeface="Times New Roman" pitchFamily="18" charset="0"/>
                          <a:ea typeface="Cambria"/>
                          <a:cs typeface="Times New Roman" pitchFamily="18" charset="0"/>
                        </a:rPr>
                        <a:t> </a:t>
                      </a:r>
                      <a:r>
                        <a:rPr lang="tr-TR" sz="1200" dirty="0">
                          <a:latin typeface="Times New Roman" pitchFamily="18" charset="0"/>
                          <a:ea typeface="Cambria"/>
                          <a:cs typeface="Times New Roman" pitchFamily="18" charset="0"/>
                        </a:rPr>
                        <a:t>rehberlik</a:t>
                      </a:r>
                      <a:r>
                        <a:rPr lang="tr-TR" sz="1200" spc="5" dirty="0">
                          <a:latin typeface="Times New Roman" pitchFamily="18" charset="0"/>
                          <a:ea typeface="Cambria"/>
                          <a:cs typeface="Times New Roman" pitchFamily="18" charset="0"/>
                        </a:rPr>
                        <a:t> </a:t>
                      </a:r>
                      <a:r>
                        <a:rPr lang="tr-TR" sz="1200" dirty="0">
                          <a:latin typeface="Times New Roman" pitchFamily="18" charset="0"/>
                          <a:ea typeface="Cambria"/>
                          <a:cs typeface="Times New Roman" pitchFamily="18" charset="0"/>
                        </a:rPr>
                        <a:t>etmek</a:t>
                      </a:r>
                      <a:r>
                        <a:rPr lang="tr-TR" sz="1200" spc="5" dirty="0">
                          <a:latin typeface="Times New Roman" pitchFamily="18" charset="0"/>
                          <a:ea typeface="Cambria"/>
                          <a:cs typeface="Times New Roman" pitchFamily="18" charset="0"/>
                        </a:rPr>
                        <a:t> </a:t>
                      </a:r>
                      <a:endParaRPr lang="tr-TR" sz="1200" spc="5" dirty="0" smtClean="0">
                        <a:latin typeface="Times New Roman" pitchFamily="18" charset="0"/>
                        <a:ea typeface="Cambria"/>
                        <a:cs typeface="Times New Roman" pitchFamily="18" charset="0"/>
                      </a:endParaRPr>
                    </a:p>
                    <a:p>
                      <a:pPr marL="67945" marR="1771015">
                        <a:spcAft>
                          <a:spcPts val="0"/>
                        </a:spcAft>
                      </a:pPr>
                      <a:r>
                        <a:rPr lang="tr-TR" sz="1200" spc="5" dirty="0" smtClean="0">
                          <a:latin typeface="Times New Roman" pitchFamily="18" charset="0"/>
                          <a:ea typeface="Cambria"/>
                          <a:cs typeface="Times New Roman" pitchFamily="18" charset="0"/>
                        </a:rPr>
                        <a:t>3-</a:t>
                      </a:r>
                      <a:r>
                        <a:rPr lang="tr-TR" sz="1200" dirty="0" smtClean="0">
                          <a:latin typeface="Times New Roman" pitchFamily="18" charset="0"/>
                          <a:ea typeface="Cambria"/>
                          <a:cs typeface="Times New Roman" pitchFamily="18" charset="0"/>
                        </a:rPr>
                        <a:t>Rehberlik</a:t>
                      </a:r>
                      <a:r>
                        <a:rPr lang="tr-TR" sz="1200" spc="-35" dirty="0" smtClean="0">
                          <a:latin typeface="Times New Roman" pitchFamily="18" charset="0"/>
                          <a:ea typeface="Cambria"/>
                          <a:cs typeface="Times New Roman" pitchFamily="18" charset="0"/>
                        </a:rPr>
                        <a:t> </a:t>
                      </a:r>
                      <a:r>
                        <a:rPr lang="tr-TR" sz="1200" dirty="0">
                          <a:latin typeface="Times New Roman" pitchFamily="18" charset="0"/>
                          <a:ea typeface="Cambria"/>
                          <a:cs typeface="Times New Roman" pitchFamily="18" charset="0"/>
                        </a:rPr>
                        <a:t>faaliyetlerini</a:t>
                      </a:r>
                      <a:r>
                        <a:rPr lang="tr-TR" sz="1200" spc="-35" dirty="0">
                          <a:latin typeface="Times New Roman" pitchFamily="18" charset="0"/>
                          <a:ea typeface="Cambria"/>
                          <a:cs typeface="Times New Roman" pitchFamily="18" charset="0"/>
                        </a:rPr>
                        <a:t> </a:t>
                      </a:r>
                      <a:r>
                        <a:rPr lang="tr-TR" sz="1200" dirty="0" smtClean="0">
                          <a:latin typeface="Times New Roman" pitchFamily="18" charset="0"/>
                          <a:ea typeface="Cambria"/>
                          <a:cs typeface="Times New Roman" pitchFamily="18" charset="0"/>
                        </a:rPr>
                        <a:t>yürütmek</a:t>
                      </a:r>
                    </a:p>
                    <a:p>
                      <a:pPr marL="67945" marR="1771015">
                        <a:spcAft>
                          <a:spcPts val="0"/>
                        </a:spcAft>
                      </a:pPr>
                      <a:r>
                        <a:rPr lang="tr-TR" sz="1200" dirty="0" smtClean="0">
                          <a:latin typeface="Times New Roman" pitchFamily="18" charset="0"/>
                          <a:ea typeface="Cambria"/>
                          <a:cs typeface="Times New Roman" pitchFamily="18" charset="0"/>
                        </a:rPr>
                        <a:t>4-Öğretmenlere</a:t>
                      </a:r>
                      <a:r>
                        <a:rPr lang="tr-TR" sz="1200" baseline="0" dirty="0" smtClean="0">
                          <a:latin typeface="Times New Roman" pitchFamily="18" charset="0"/>
                          <a:ea typeface="Cambria"/>
                          <a:cs typeface="Times New Roman" pitchFamily="18" charset="0"/>
                        </a:rPr>
                        <a:t> rehberlik etmek</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66">
                <a:tc>
                  <a:txBody>
                    <a:bodyPr/>
                    <a:lstStyle/>
                    <a:p>
                      <a:pPr marL="67945">
                        <a:spcBef>
                          <a:spcPts val="440"/>
                        </a:spcBef>
                        <a:spcAft>
                          <a:spcPts val="0"/>
                        </a:spcAft>
                      </a:pPr>
                      <a:r>
                        <a:rPr lang="tr-TR" sz="1200" b="1">
                          <a:latin typeface="Times New Roman" pitchFamily="18" charset="0"/>
                          <a:ea typeface="Cambria"/>
                          <a:cs typeface="Times New Roman" pitchFamily="18" charset="0"/>
                        </a:rPr>
                        <a:t>Sosyal</a:t>
                      </a:r>
                      <a:r>
                        <a:rPr lang="tr-TR" sz="1200" b="1" spc="-15">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faaliyetler</a:t>
                      </a:r>
                      <a:endParaRPr lang="tr-TR" sz="120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1200" dirty="0" smtClean="0">
                          <a:latin typeface="Times New Roman" pitchFamily="18" charset="0"/>
                          <a:ea typeface="Cambria"/>
                          <a:cs typeface="Times New Roman" pitchFamily="18" charset="0"/>
                        </a:rPr>
                        <a:t>Sosyal</a:t>
                      </a:r>
                      <a:r>
                        <a:rPr lang="tr-TR" sz="1200" baseline="0" dirty="0" smtClean="0">
                          <a:latin typeface="Times New Roman" pitchFamily="18" charset="0"/>
                          <a:ea typeface="Cambria"/>
                          <a:cs typeface="Times New Roman" pitchFamily="18" charset="0"/>
                        </a:rPr>
                        <a:t> sorumluluk projesi kapsamında  “Kardeşime Eğitim Desteği “ve “Hayırlı Ramazanlar” faaliyetleri yapılmıştır.</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66">
                <a:tc>
                  <a:txBody>
                    <a:bodyPr/>
                    <a:lstStyle/>
                    <a:p>
                      <a:pPr marL="67945">
                        <a:spcBef>
                          <a:spcPts val="450"/>
                        </a:spcBef>
                        <a:spcAft>
                          <a:spcPts val="0"/>
                        </a:spcAft>
                      </a:pPr>
                      <a:r>
                        <a:rPr lang="tr-TR" sz="1200" b="1">
                          <a:latin typeface="Times New Roman" pitchFamily="18" charset="0"/>
                          <a:ea typeface="Cambria"/>
                          <a:cs typeface="Times New Roman" pitchFamily="18" charset="0"/>
                        </a:rPr>
                        <a:t>Sportif</a:t>
                      </a:r>
                      <a:r>
                        <a:rPr lang="tr-TR" sz="1200" b="1" spc="-20">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faaliyetler</a:t>
                      </a:r>
                      <a:endParaRPr lang="tr-TR" sz="120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1200" baseline="0" dirty="0" smtClean="0">
                          <a:latin typeface="Times New Roman" pitchFamily="18" charset="0"/>
                          <a:ea typeface="Cambria"/>
                          <a:cs typeface="Times New Roman" pitchFamily="18" charset="0"/>
                        </a:rPr>
                        <a:t> 48 Lisanslı sporcumuz mevcuttur.Güreş,Badminton,Voleybol,Futbol,Masa Tenisi ve Atletizm takımlarımız mevcuttur. İl ve İlçe düzeyinde  bir çok dereceler elde edilmiştir.</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133">
                <a:tc>
                  <a:txBody>
                    <a:bodyPr/>
                    <a:lstStyle/>
                    <a:p>
                      <a:pPr marL="67945">
                        <a:spcBef>
                          <a:spcPts val="510"/>
                        </a:spcBef>
                        <a:spcAft>
                          <a:spcPts val="0"/>
                        </a:spcAft>
                      </a:pPr>
                      <a:r>
                        <a:rPr lang="tr-TR" sz="1200" b="1">
                          <a:latin typeface="Times New Roman" pitchFamily="18" charset="0"/>
                          <a:ea typeface="Cambria"/>
                          <a:cs typeface="Times New Roman" pitchFamily="18" charset="0"/>
                        </a:rPr>
                        <a:t>Kültürel</a:t>
                      </a:r>
                      <a:r>
                        <a:rPr lang="tr-TR" sz="1200" b="1" spc="-10">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ve</a:t>
                      </a:r>
                      <a:r>
                        <a:rPr lang="tr-TR" sz="1200" b="1" spc="-15">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sanatsal</a:t>
                      </a:r>
                      <a:r>
                        <a:rPr lang="tr-TR" sz="1200" b="1" spc="-10">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faaliyetler</a:t>
                      </a:r>
                      <a:endParaRPr lang="tr-TR" sz="120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1200" baseline="0" dirty="0" smtClean="0">
                          <a:latin typeface="Times New Roman" pitchFamily="18" charset="0"/>
                          <a:ea typeface="Cambria"/>
                          <a:cs typeface="Times New Roman" pitchFamily="18" charset="0"/>
                        </a:rPr>
                        <a:t>Okulumuz  dilimizin zenginlikleri, ben her yerde varım ve </a:t>
                      </a:r>
                      <a:r>
                        <a:rPr lang="tr-TR" sz="1200" baseline="0" dirty="0" err="1" smtClean="0">
                          <a:latin typeface="Times New Roman" pitchFamily="18" charset="0"/>
                          <a:ea typeface="Cambria"/>
                          <a:cs typeface="Times New Roman" pitchFamily="18" charset="0"/>
                        </a:rPr>
                        <a:t>opet</a:t>
                      </a:r>
                      <a:r>
                        <a:rPr lang="tr-TR" sz="1200" baseline="0" dirty="0" smtClean="0">
                          <a:latin typeface="Times New Roman" pitchFamily="18" charset="0"/>
                          <a:ea typeface="Cambria"/>
                          <a:cs typeface="Times New Roman" pitchFamily="18" charset="0"/>
                        </a:rPr>
                        <a:t> olmak üzere bir çok alanda kültürel etkinlik ve yarışmalara katılım sağlamıştır.</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212">
                <a:tc>
                  <a:txBody>
                    <a:bodyPr/>
                    <a:lstStyle/>
                    <a:p>
                      <a:pPr marL="67945" marR="198120">
                        <a:spcAft>
                          <a:spcPts val="0"/>
                        </a:spcAft>
                      </a:pPr>
                      <a:r>
                        <a:rPr lang="tr-TR" sz="1200" b="1" dirty="0" smtClean="0">
                          <a:latin typeface="Times New Roman" pitchFamily="18" charset="0"/>
                          <a:ea typeface="Cambria"/>
                          <a:cs typeface="Times New Roman" pitchFamily="18" charset="0"/>
                        </a:rPr>
                        <a:t>İnsan</a:t>
                      </a:r>
                      <a:r>
                        <a:rPr lang="tr-TR" sz="1200" b="1" spc="-35" dirty="0" smtClean="0">
                          <a:latin typeface="Times New Roman" pitchFamily="18" charset="0"/>
                          <a:ea typeface="Cambria"/>
                          <a:cs typeface="Times New Roman" pitchFamily="18" charset="0"/>
                        </a:rPr>
                        <a:t> </a:t>
                      </a:r>
                      <a:r>
                        <a:rPr lang="tr-TR" sz="1200" b="1" dirty="0">
                          <a:latin typeface="Times New Roman" pitchFamily="18" charset="0"/>
                          <a:ea typeface="Cambria"/>
                          <a:cs typeface="Times New Roman" pitchFamily="18" charset="0"/>
                        </a:rPr>
                        <a:t>kaynakları</a:t>
                      </a:r>
                      <a:r>
                        <a:rPr lang="tr-TR" sz="1200" b="1" spc="-25" dirty="0">
                          <a:latin typeface="Times New Roman" pitchFamily="18" charset="0"/>
                          <a:ea typeface="Cambria"/>
                          <a:cs typeface="Times New Roman" pitchFamily="18" charset="0"/>
                        </a:rPr>
                        <a:t> </a:t>
                      </a:r>
                      <a:r>
                        <a:rPr lang="tr-TR" sz="1200" b="1" dirty="0">
                          <a:latin typeface="Times New Roman" pitchFamily="18" charset="0"/>
                          <a:ea typeface="Cambria"/>
                          <a:cs typeface="Times New Roman" pitchFamily="18" charset="0"/>
                        </a:rPr>
                        <a:t>faaliyetleri</a:t>
                      </a:r>
                      <a:r>
                        <a:rPr lang="tr-TR" sz="1200" b="1" spc="-35" dirty="0">
                          <a:latin typeface="Times New Roman" pitchFamily="18" charset="0"/>
                          <a:ea typeface="Cambria"/>
                          <a:cs typeface="Times New Roman" pitchFamily="18" charset="0"/>
                        </a:rPr>
                        <a:t> </a:t>
                      </a:r>
                      <a:r>
                        <a:rPr lang="tr-TR" sz="1200" b="1" dirty="0">
                          <a:latin typeface="Times New Roman" pitchFamily="18" charset="0"/>
                          <a:ea typeface="Cambria"/>
                          <a:cs typeface="Times New Roman" pitchFamily="18" charset="0"/>
                        </a:rPr>
                        <a:t>(mesleki</a:t>
                      </a:r>
                      <a:r>
                        <a:rPr lang="tr-TR" sz="1200" b="1" spc="-205" dirty="0">
                          <a:latin typeface="Times New Roman" pitchFamily="18" charset="0"/>
                          <a:ea typeface="Cambria"/>
                          <a:cs typeface="Times New Roman" pitchFamily="18" charset="0"/>
                        </a:rPr>
                        <a:t> </a:t>
                      </a:r>
                      <a:r>
                        <a:rPr lang="tr-TR" sz="1200" b="1" dirty="0">
                          <a:latin typeface="Times New Roman" pitchFamily="18" charset="0"/>
                          <a:ea typeface="Cambria"/>
                          <a:cs typeface="Times New Roman" pitchFamily="18" charset="0"/>
                        </a:rPr>
                        <a:t>gelişim faaliyetleri, personel</a:t>
                      </a:r>
                      <a:r>
                        <a:rPr lang="tr-TR" sz="1200" b="1" spc="5" dirty="0">
                          <a:latin typeface="Times New Roman" pitchFamily="18" charset="0"/>
                          <a:ea typeface="Cambria"/>
                          <a:cs typeface="Times New Roman" pitchFamily="18" charset="0"/>
                        </a:rPr>
                        <a:t> </a:t>
                      </a:r>
                      <a:r>
                        <a:rPr lang="tr-TR" sz="1200" b="1" dirty="0">
                          <a:latin typeface="Times New Roman" pitchFamily="18" charset="0"/>
                          <a:ea typeface="Cambria"/>
                          <a:cs typeface="Times New Roman" pitchFamily="18" charset="0"/>
                        </a:rPr>
                        <a:t>etkinlikleri…)</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1200" dirty="0" smtClean="0">
                          <a:latin typeface="Times New Roman" pitchFamily="18" charset="0"/>
                          <a:ea typeface="Cambria"/>
                          <a:cs typeface="Times New Roman" pitchFamily="18" charset="0"/>
                        </a:rPr>
                        <a:t>Okulumuzun çalışanlarına hijyen eğitimi ve siber</a:t>
                      </a:r>
                      <a:r>
                        <a:rPr lang="tr-TR" sz="1200" baseline="0" dirty="0" smtClean="0">
                          <a:latin typeface="Times New Roman" pitchFamily="18" charset="0"/>
                          <a:ea typeface="Cambria"/>
                          <a:cs typeface="Times New Roman" pitchFamily="18" charset="0"/>
                        </a:rPr>
                        <a:t> zorbalık</a:t>
                      </a:r>
                      <a:r>
                        <a:rPr lang="tr-TR" sz="1200" dirty="0" smtClean="0">
                          <a:latin typeface="Times New Roman" pitchFamily="18" charset="0"/>
                          <a:ea typeface="Cambria"/>
                          <a:cs typeface="Times New Roman" pitchFamily="18" charset="0"/>
                        </a:rPr>
                        <a:t> konularında eğitim verildi.</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66">
                <a:tc>
                  <a:txBody>
                    <a:bodyPr/>
                    <a:lstStyle/>
                    <a:p>
                      <a:pPr marL="67945">
                        <a:spcBef>
                          <a:spcPts val="450"/>
                        </a:spcBef>
                        <a:spcAft>
                          <a:spcPts val="0"/>
                        </a:spcAft>
                      </a:pPr>
                      <a:r>
                        <a:rPr lang="tr-TR" sz="1200" b="1">
                          <a:latin typeface="Times New Roman" pitchFamily="18" charset="0"/>
                          <a:ea typeface="Cambria"/>
                          <a:cs typeface="Times New Roman" pitchFamily="18" charset="0"/>
                        </a:rPr>
                        <a:t>Okul</a:t>
                      </a:r>
                      <a:r>
                        <a:rPr lang="tr-TR" sz="1200" b="1" spc="-15">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aile</a:t>
                      </a:r>
                      <a:r>
                        <a:rPr lang="tr-TR" sz="1200" b="1" spc="-15">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birliği</a:t>
                      </a:r>
                      <a:r>
                        <a:rPr lang="tr-TR" sz="1200" b="1" spc="-20">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faaliyetleri</a:t>
                      </a:r>
                      <a:endParaRPr lang="tr-TR" sz="120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1200" dirty="0" smtClean="0">
                          <a:latin typeface="Times New Roman" pitchFamily="18" charset="0"/>
                          <a:ea typeface="Cambria"/>
                          <a:cs typeface="Times New Roman" pitchFamily="18" charset="0"/>
                        </a:rPr>
                        <a:t>Okulumuzun okul aile birliği kurulmuş ve</a:t>
                      </a:r>
                      <a:r>
                        <a:rPr lang="tr-TR" sz="1200" baseline="0" dirty="0" smtClean="0">
                          <a:latin typeface="Times New Roman" pitchFamily="18" charset="0"/>
                          <a:ea typeface="Cambria"/>
                          <a:cs typeface="Times New Roman" pitchFamily="18" charset="0"/>
                        </a:rPr>
                        <a:t> okulla ilgili işlerde aktif olarak çalışmaktadır.</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945">
                <a:tc>
                  <a:txBody>
                    <a:bodyPr/>
                    <a:lstStyle/>
                    <a:p>
                      <a:pPr marL="67945">
                        <a:spcBef>
                          <a:spcPts val="525"/>
                        </a:spcBef>
                        <a:spcAft>
                          <a:spcPts val="0"/>
                        </a:spcAft>
                      </a:pPr>
                      <a:r>
                        <a:rPr lang="tr-TR" sz="1200" b="1">
                          <a:latin typeface="Times New Roman" pitchFamily="18" charset="0"/>
                          <a:ea typeface="Cambria"/>
                          <a:cs typeface="Times New Roman" pitchFamily="18" charset="0"/>
                        </a:rPr>
                        <a:t>Öğrencilere</a:t>
                      </a:r>
                      <a:r>
                        <a:rPr lang="tr-TR" sz="1200" b="1" spc="-20">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yönelik</a:t>
                      </a:r>
                      <a:r>
                        <a:rPr lang="tr-TR" sz="1200" b="1" spc="-30">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faaliyetler</a:t>
                      </a:r>
                      <a:endParaRPr lang="tr-TR" sz="120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1200" baseline="0" dirty="0" smtClean="0">
                          <a:latin typeface="Times New Roman" pitchFamily="18" charset="0"/>
                          <a:ea typeface="Cambria"/>
                          <a:cs typeface="Times New Roman" pitchFamily="18" charset="0"/>
                        </a:rPr>
                        <a:t>Spor şenliği, yıl sonu mezuniyet ve  geziler  düzenlenmektedir.</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66">
                <a:tc>
                  <a:txBody>
                    <a:bodyPr/>
                    <a:lstStyle/>
                    <a:p>
                      <a:pPr marL="67945">
                        <a:spcBef>
                          <a:spcPts val="450"/>
                        </a:spcBef>
                        <a:spcAft>
                          <a:spcPts val="0"/>
                        </a:spcAft>
                      </a:pPr>
                      <a:r>
                        <a:rPr lang="tr-TR" sz="1200" b="1">
                          <a:latin typeface="Times New Roman" pitchFamily="18" charset="0"/>
                          <a:ea typeface="Cambria"/>
                          <a:cs typeface="Times New Roman" pitchFamily="18" charset="0"/>
                        </a:rPr>
                        <a:t>Ölçme</a:t>
                      </a:r>
                      <a:r>
                        <a:rPr lang="tr-TR" sz="1200" b="1" spc="-25">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değerlendirme</a:t>
                      </a:r>
                      <a:r>
                        <a:rPr lang="tr-TR" sz="1200" b="1" spc="-20">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faaliyetleri</a:t>
                      </a:r>
                      <a:endParaRPr lang="tr-TR" sz="120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1200" dirty="0" smtClean="0">
                          <a:latin typeface="Times New Roman" pitchFamily="18" charset="0"/>
                          <a:ea typeface="Cambria"/>
                          <a:cs typeface="Times New Roman" pitchFamily="18" charset="0"/>
                        </a:rPr>
                        <a:t>Ölçme</a:t>
                      </a:r>
                      <a:r>
                        <a:rPr lang="tr-TR" sz="1200" baseline="0" dirty="0" smtClean="0">
                          <a:latin typeface="Times New Roman" pitchFamily="18" charset="0"/>
                          <a:ea typeface="Cambria"/>
                          <a:cs typeface="Times New Roman" pitchFamily="18" charset="0"/>
                        </a:rPr>
                        <a:t> ve Değerlendirme Faaliyetleri  “MEB  Ölçme ve Değerlendirme Yönetmeliği”ne uygun olarak yürütülmektedir.</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517">
                <a:tc>
                  <a:txBody>
                    <a:bodyPr/>
                    <a:lstStyle/>
                    <a:p>
                      <a:pPr marL="67945" marR="652780">
                        <a:spcBef>
                          <a:spcPts val="965"/>
                        </a:spcBef>
                        <a:spcAft>
                          <a:spcPts val="0"/>
                        </a:spcAft>
                      </a:pPr>
                      <a:r>
                        <a:rPr lang="tr-TR" sz="1200" b="1">
                          <a:latin typeface="Times New Roman" pitchFamily="18" charset="0"/>
                          <a:ea typeface="Cambria"/>
                          <a:cs typeface="Times New Roman" pitchFamily="18" charset="0"/>
                        </a:rPr>
                        <a:t>Öğrenme</a:t>
                      </a:r>
                      <a:r>
                        <a:rPr lang="tr-TR" sz="1200" b="1" spc="-35">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ortamlarına</a:t>
                      </a:r>
                      <a:r>
                        <a:rPr lang="tr-TR" sz="1200" b="1" spc="-30">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yönelik</a:t>
                      </a:r>
                      <a:r>
                        <a:rPr lang="tr-TR" sz="1200" b="1" spc="-205">
                          <a:latin typeface="Times New Roman" pitchFamily="18" charset="0"/>
                          <a:ea typeface="Cambria"/>
                          <a:cs typeface="Times New Roman" pitchFamily="18" charset="0"/>
                        </a:rPr>
                        <a:t> </a:t>
                      </a:r>
                      <a:r>
                        <a:rPr lang="tr-TR" sz="1200" b="1">
                          <a:latin typeface="Times New Roman" pitchFamily="18" charset="0"/>
                          <a:ea typeface="Cambria"/>
                          <a:cs typeface="Times New Roman" pitchFamily="18" charset="0"/>
                        </a:rPr>
                        <a:t>faaliyetler</a:t>
                      </a:r>
                      <a:endParaRPr lang="tr-TR" sz="120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1200" dirty="0" smtClean="0">
                          <a:latin typeface="Times New Roman" pitchFamily="18" charset="0"/>
                          <a:ea typeface="Cambria"/>
                          <a:cs typeface="Times New Roman" pitchFamily="18" charset="0"/>
                        </a:rPr>
                        <a:t>Derslik, Laboratuar</a:t>
                      </a:r>
                      <a:r>
                        <a:rPr lang="tr-TR" sz="1200" baseline="0" dirty="0" smtClean="0">
                          <a:latin typeface="Times New Roman" pitchFamily="18" charset="0"/>
                          <a:ea typeface="Cambria"/>
                          <a:cs typeface="Times New Roman" pitchFamily="18" charset="0"/>
                        </a:rPr>
                        <a:t> ve diğer eğitim ve öğretim ortamlarının düzenlenmesi</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66">
                <a:tc>
                  <a:txBody>
                    <a:bodyPr/>
                    <a:lstStyle/>
                    <a:p>
                      <a:pPr marL="67945">
                        <a:spcBef>
                          <a:spcPts val="440"/>
                        </a:spcBef>
                        <a:spcAft>
                          <a:spcPts val="0"/>
                        </a:spcAft>
                      </a:pPr>
                      <a:r>
                        <a:rPr lang="tr-TR" sz="1200" b="1" dirty="0">
                          <a:latin typeface="Times New Roman" pitchFamily="18" charset="0"/>
                          <a:ea typeface="Cambria"/>
                          <a:cs typeface="Times New Roman" pitchFamily="18" charset="0"/>
                        </a:rPr>
                        <a:t>Ders</a:t>
                      </a:r>
                      <a:r>
                        <a:rPr lang="tr-TR" sz="1200" b="1" spc="-25" dirty="0">
                          <a:latin typeface="Times New Roman" pitchFamily="18" charset="0"/>
                          <a:ea typeface="Cambria"/>
                          <a:cs typeface="Times New Roman" pitchFamily="18" charset="0"/>
                        </a:rPr>
                        <a:t> </a:t>
                      </a:r>
                      <a:r>
                        <a:rPr lang="tr-TR" sz="1200" b="1" dirty="0">
                          <a:latin typeface="Times New Roman" pitchFamily="18" charset="0"/>
                          <a:ea typeface="Cambria"/>
                          <a:cs typeface="Times New Roman" pitchFamily="18" charset="0"/>
                        </a:rPr>
                        <a:t>dışı</a:t>
                      </a:r>
                      <a:r>
                        <a:rPr lang="tr-TR" sz="1200" b="1" spc="-15" dirty="0">
                          <a:latin typeface="Times New Roman" pitchFamily="18" charset="0"/>
                          <a:ea typeface="Cambria"/>
                          <a:cs typeface="Times New Roman" pitchFamily="18" charset="0"/>
                        </a:rPr>
                        <a:t> </a:t>
                      </a:r>
                      <a:r>
                        <a:rPr lang="tr-TR" sz="1200" b="1" dirty="0">
                          <a:latin typeface="Times New Roman" pitchFamily="18" charset="0"/>
                          <a:ea typeface="Cambria"/>
                          <a:cs typeface="Times New Roman" pitchFamily="18" charset="0"/>
                        </a:rPr>
                        <a:t>faaliyetler</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1200" baseline="0" dirty="0" smtClean="0">
                          <a:latin typeface="Times New Roman" pitchFamily="18" charset="0"/>
                          <a:ea typeface="Cambria"/>
                          <a:cs typeface="Times New Roman" pitchFamily="18" charset="0"/>
                        </a:rPr>
                        <a:t> Egzersiz Çalışmaları planlanmaktadır.</a:t>
                      </a:r>
                      <a:endParaRPr lang="tr-TR" sz="1200" dirty="0">
                        <a:latin typeface="Times New Roman" pitchFamily="18" charset="0"/>
                        <a:ea typeface="Cambri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428596" y="6389865"/>
            <a:ext cx="764386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Cambria" pitchFamily="18" charset="0"/>
                <a:cs typeface="Cambria" pitchFamily="18" charset="0"/>
              </a:rPr>
              <a:t>Tablo 7: Faaliyet Alanlar/Ürün ve Hizmetler Tablosu</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357158" y="500042"/>
            <a:ext cx="7715304" cy="338554"/>
          </a:xfrm>
          <a:prstGeom prst="rect">
            <a:avLst/>
          </a:prstGeom>
        </p:spPr>
        <p:txBody>
          <a:bodyPr wrap="square">
            <a:spAutoFit/>
          </a:bodyPr>
          <a:lstStyle/>
          <a:p>
            <a:pPr lvl="0" algn="ctr" fontAlgn="base">
              <a:spcBef>
                <a:spcPct val="0"/>
              </a:spcBef>
              <a:spcAft>
                <a:spcPct val="0"/>
              </a:spcAft>
            </a:pPr>
            <a:r>
              <a:rPr lang="tr-TR" sz="1600" b="1" dirty="0" smtClean="0">
                <a:latin typeface="Times New Roman" pitchFamily="18" charset="0"/>
                <a:ea typeface="Cambria" pitchFamily="18" charset="0"/>
                <a:cs typeface="Times New Roman" pitchFamily="18" charset="0"/>
              </a:rPr>
              <a:t>FAALİYET ALANLARI/ÜRÜN VE HİZMETLER</a:t>
            </a:r>
            <a:endParaRPr lang="tr-TR"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fld id="{70B8EFC6-9B92-4EC2-910F-8C8DAAC16B59}" type="slidenum">
              <a:rPr lang="tr-TR" smtClean="0"/>
              <a:pPr/>
              <a:t>3</a:t>
            </a:fld>
            <a:endParaRPr lang="tr-TR"/>
          </a:p>
        </p:txBody>
      </p:sp>
      <p:pic>
        <p:nvPicPr>
          <p:cNvPr id="5" name="Resim 3" descr="atatürk resmi"/>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6632"/>
            <a:ext cx="8784976" cy="6552728"/>
          </a:xfrm>
          <a:prstGeom prst="rect">
            <a:avLst/>
          </a:prstGeom>
          <a:noFill/>
          <a:ln w="9525">
            <a:noFill/>
            <a:miter lim="800000"/>
            <a:headEnd/>
            <a:tailEnd/>
          </a:ln>
        </p:spPr>
      </p:pic>
    </p:spTree>
    <p:extLst>
      <p:ext uri="{BB962C8B-B14F-4D97-AF65-F5344CB8AC3E}">
        <p14:creationId xmlns:p14="http://schemas.microsoft.com/office/powerpoint/2010/main" xmlns="" val="1066201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70B8EFC6-9B92-4EC2-910F-8C8DAAC16B59}" type="slidenum">
              <a:rPr lang="tr-TR" smtClean="0"/>
              <a:pPr/>
              <a:t>30</a:t>
            </a:fld>
            <a:endParaRPr lang="tr-TR"/>
          </a:p>
        </p:txBody>
      </p:sp>
      <p:graphicFrame>
        <p:nvGraphicFramePr>
          <p:cNvPr id="7" name="6 Diyagram"/>
          <p:cNvGraphicFramePr/>
          <p:nvPr/>
        </p:nvGraphicFramePr>
        <p:xfrm>
          <a:off x="571472" y="2285992"/>
          <a:ext cx="7496200" cy="2571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9" name="Rectangle 1"/>
          <p:cNvSpPr>
            <a:spLocks noChangeArrowheads="1"/>
          </p:cNvSpPr>
          <p:nvPr/>
        </p:nvSpPr>
        <p:spPr bwMode="auto">
          <a:xfrm>
            <a:off x="571472" y="571480"/>
            <a:ext cx="7929618" cy="1354120"/>
          </a:xfrm>
          <a:prstGeom prst="rect">
            <a:avLst/>
          </a:prstGeom>
          <a:noFill/>
          <a:ln w="9525">
            <a:noFill/>
            <a:miter lim="800000"/>
            <a:headEnd/>
            <a:tailEnd/>
          </a:ln>
          <a:effectLst/>
        </p:spPr>
        <p:txBody>
          <a:bodyPr vert="horz" wrap="square" lIns="91440" tIns="152352" rIns="91440" bIns="152352"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P</a:t>
            </a:r>
            <a:r>
              <a:rPr kumimoji="0" lang="tr-TR" sz="1600" b="1" i="0" u="none" strike="noStrike" cap="none" normalizeH="0" baseline="0" dirty="0" smtClean="0" bmk="">
                <a:ln>
                  <a:noFill/>
                </a:ln>
                <a:solidFill>
                  <a:schemeClr val="tx1"/>
                </a:solidFill>
                <a:effectLst/>
                <a:latin typeface="Times New Roman" pitchFamily="18" charset="0"/>
                <a:ea typeface="SimSun" pitchFamily="2" charset="-122"/>
                <a:cs typeface="Times New Roman" pitchFamily="18" charset="0"/>
              </a:rPr>
              <a:t>AYDAŞ ANALİZİ</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Kurumumuzun temel paydaşları öğrenci, veli ve öğretmen olmakla birlikte eğitimin dışsal etkisi nedeniyle okul çevresinde etkileşim içinde olunan geniş bir paydaş kitlesi bulunmaktadır. Paydaşlarımızın görüşleri anket, toplantı, dilek ve istek kutuları, elektronik ortamda iletilen önerilerde dâhil olmak üzere çeşitli yöntemlerle sürekli olarak alınmaktadır.</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4 Dikdörtgen"/>
          <p:cNvSpPr/>
          <p:nvPr/>
        </p:nvSpPr>
        <p:spPr>
          <a:xfrm>
            <a:off x="3000364" y="4714884"/>
            <a:ext cx="2547044" cy="276999"/>
          </a:xfrm>
          <a:prstGeom prst="rect">
            <a:avLst/>
          </a:prstGeom>
        </p:spPr>
        <p:txBody>
          <a:bodyPr wrap="none">
            <a:spAutoFit/>
          </a:bodyPr>
          <a:lstStyle/>
          <a:p>
            <a:r>
              <a:rPr lang="tr-TR" sz="1200" b="1" dirty="0" smtClean="0">
                <a:latin typeface="Times New Roman" pitchFamily="18" charset="0"/>
                <a:cs typeface="Times New Roman" pitchFamily="18" charset="0"/>
              </a:rPr>
              <a:t>Şekil:3 Yönetim ve Kurullar Şeması</a:t>
            </a:r>
            <a:endParaRPr lang="tr-TR"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xmlns="" val="440627226"/>
              </p:ext>
            </p:extLst>
          </p:nvPr>
        </p:nvGraphicFramePr>
        <p:xfrm>
          <a:off x="428596" y="428604"/>
          <a:ext cx="8358245" cy="3861863"/>
        </p:xfrm>
        <a:graphic>
          <a:graphicData uri="http://schemas.openxmlformats.org/drawingml/2006/table">
            <a:tbl>
              <a:tblPr>
                <a:tableStyleId>{35758FB7-9AC5-4552-8A53-C91805E547FA}</a:tableStyleId>
              </a:tblPr>
              <a:tblGrid>
                <a:gridCol w="2237903"/>
                <a:gridCol w="1003624"/>
                <a:gridCol w="1871670"/>
                <a:gridCol w="1372498"/>
                <a:gridCol w="1872550"/>
              </a:tblGrid>
              <a:tr h="180792">
                <a:tc gridSpan="5">
                  <a:txBody>
                    <a:bodyPr/>
                    <a:lstStyle/>
                    <a:p>
                      <a:pPr algn="ctr">
                        <a:lnSpc>
                          <a:spcPct val="115000"/>
                        </a:lnSpc>
                        <a:spcAft>
                          <a:spcPts val="1000"/>
                        </a:spcAft>
                      </a:pPr>
                      <a:r>
                        <a:rPr lang="tr-TR" sz="1000" dirty="0"/>
                        <a:t>HİZAN </a:t>
                      </a:r>
                      <a:r>
                        <a:rPr lang="tr-TR" sz="1000" dirty="0" smtClean="0"/>
                        <a:t>MESLEKİ VE TEKNİK ANADOLU LİSESİ </a:t>
                      </a:r>
                      <a:r>
                        <a:rPr lang="tr-TR" sz="1000" dirty="0"/>
                        <a:t>MÜDÜRLÜĞÜ PAYDAŞ ETKİ/ÖNEM MATRİSİ</a:t>
                      </a:r>
                      <a:endParaRPr lang="tr-TR" sz="1000" dirty="0">
                        <a:latin typeface="Calibri"/>
                        <a:ea typeface="Calibri"/>
                        <a:cs typeface="Times New Roman"/>
                      </a:endParaRPr>
                    </a:p>
                  </a:txBody>
                  <a:tcPr marL="41684" marR="41684"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67376">
                <a:tc>
                  <a:txBody>
                    <a:bodyPr/>
                    <a:lstStyle/>
                    <a:p>
                      <a:pPr algn="just">
                        <a:lnSpc>
                          <a:spcPct val="115000"/>
                        </a:lnSpc>
                        <a:spcAft>
                          <a:spcPts val="0"/>
                        </a:spcAft>
                      </a:pPr>
                      <a:r>
                        <a:rPr lang="tr-TR" sz="1000"/>
                        <a:t>PAYDAŞ</a:t>
                      </a:r>
                      <a:endParaRPr lang="tr-TR" sz="1000">
                        <a:latin typeface="Calibri"/>
                        <a:ea typeface="Calibri"/>
                        <a:cs typeface="Times New Roman"/>
                      </a:endParaRPr>
                    </a:p>
                  </a:txBody>
                  <a:tcPr marL="41684" marR="41684" marT="0" marB="0" anchor="ctr"/>
                </a:tc>
                <a:tc gridSpan="2">
                  <a:txBody>
                    <a:bodyPr/>
                    <a:lstStyle/>
                    <a:p>
                      <a:pPr algn="just">
                        <a:lnSpc>
                          <a:spcPct val="115000"/>
                        </a:lnSpc>
                        <a:spcAft>
                          <a:spcPts val="0"/>
                        </a:spcAft>
                      </a:pPr>
                      <a:r>
                        <a:rPr lang="tr-TR" sz="1000" dirty="0"/>
                        <a:t>Paydaşın Müdürlüğe Etkisi</a:t>
                      </a:r>
                      <a:endParaRPr lang="tr-TR" sz="1000" dirty="0">
                        <a:latin typeface="Calibri"/>
                        <a:ea typeface="Calibri"/>
                        <a:cs typeface="Times New Roman"/>
                      </a:endParaRPr>
                    </a:p>
                  </a:txBody>
                  <a:tcPr marL="41684" marR="41684" marT="0" marB="0" anchor="ctr"/>
                </a:tc>
                <a:tc hMerge="1">
                  <a:txBody>
                    <a:bodyPr/>
                    <a:lstStyle/>
                    <a:p>
                      <a:endParaRPr lang="tr-TR"/>
                    </a:p>
                  </a:txBody>
                  <a:tcPr/>
                </a:tc>
                <a:tc gridSpan="2">
                  <a:txBody>
                    <a:bodyPr/>
                    <a:lstStyle/>
                    <a:p>
                      <a:pPr algn="just">
                        <a:lnSpc>
                          <a:spcPct val="115000"/>
                        </a:lnSpc>
                        <a:spcAft>
                          <a:spcPts val="0"/>
                        </a:spcAft>
                      </a:pPr>
                      <a:r>
                        <a:rPr lang="tr-TR" sz="1000"/>
                        <a:t>Taleplerine Verilen Önem</a:t>
                      </a:r>
                      <a:endParaRPr lang="tr-TR" sz="1000">
                        <a:latin typeface="Calibri"/>
                        <a:ea typeface="Calibri"/>
                        <a:cs typeface="Times New Roman"/>
                      </a:endParaRPr>
                    </a:p>
                  </a:txBody>
                  <a:tcPr marL="41684" marR="41684" marT="0" marB="0" anchor="ctr"/>
                </a:tc>
                <a:tc hMerge="1">
                  <a:txBody>
                    <a:bodyPr/>
                    <a:lstStyle/>
                    <a:p>
                      <a:endParaRPr lang="tr-TR"/>
                    </a:p>
                  </a:txBody>
                  <a:tcPr/>
                </a:tc>
              </a:tr>
              <a:tr h="361583">
                <a:tc>
                  <a:txBody>
                    <a:bodyPr/>
                    <a:lstStyle/>
                    <a:p>
                      <a:pPr algn="just">
                        <a:lnSpc>
                          <a:spcPct val="115000"/>
                        </a:lnSpc>
                        <a:spcAft>
                          <a:spcPts val="0"/>
                        </a:spcAft>
                      </a:pPr>
                      <a:r>
                        <a:rPr lang="tr-TR" sz="1000"/>
                        <a:t>İÇ PAYDAŞLAR</a:t>
                      </a:r>
                      <a:endParaRPr lang="tr-TR" sz="1000">
                        <a:latin typeface="Calibri"/>
                        <a:ea typeface="Calibri"/>
                        <a:cs typeface="Times New Roman"/>
                      </a:endParaRPr>
                    </a:p>
                  </a:txBody>
                  <a:tcPr marL="41684" marR="41684" marT="0" marB="0" anchor="ctr"/>
                </a:tc>
                <a:tc>
                  <a:txBody>
                    <a:bodyPr/>
                    <a:lstStyle/>
                    <a:p>
                      <a:pPr algn="just">
                        <a:lnSpc>
                          <a:spcPct val="115000"/>
                        </a:lnSpc>
                        <a:spcAft>
                          <a:spcPts val="0"/>
                        </a:spcAft>
                      </a:pPr>
                      <a:r>
                        <a:rPr lang="tr-TR" sz="1000"/>
                        <a:t>Zayıf- İzle</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Güçlü - Bilgilendir</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Önemsiz - Gözet</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Önemli - Birlikte Çalış</a:t>
                      </a:r>
                      <a:endParaRPr lang="tr-TR" sz="1000">
                        <a:latin typeface="Calibri"/>
                        <a:ea typeface="Calibri"/>
                        <a:cs typeface="Times New Roman"/>
                      </a:endParaRPr>
                    </a:p>
                  </a:txBody>
                  <a:tcPr marL="41684" marR="41684" marT="0" marB="0" anchor="b"/>
                </a:tc>
              </a:tr>
              <a:tr h="190381">
                <a:tc>
                  <a:txBody>
                    <a:bodyPr/>
                    <a:lstStyle/>
                    <a:p>
                      <a:pPr algn="just">
                        <a:lnSpc>
                          <a:spcPct val="115000"/>
                        </a:lnSpc>
                        <a:spcAft>
                          <a:spcPts val="0"/>
                        </a:spcAft>
                      </a:pPr>
                      <a:r>
                        <a:rPr lang="tr-TR" sz="1000" dirty="0" smtClean="0"/>
                        <a:t>Hizan</a:t>
                      </a:r>
                      <a:r>
                        <a:rPr lang="tr-TR" sz="1000" baseline="0" dirty="0" smtClean="0"/>
                        <a:t> </a:t>
                      </a:r>
                      <a:r>
                        <a:rPr lang="tr-TR" sz="1000" baseline="0" dirty="0" smtClean="0"/>
                        <a:t>MESLEKİ VE TEKNİK </a:t>
                      </a:r>
                      <a:r>
                        <a:rPr lang="tr-TR" sz="1000" baseline="0" dirty="0" err="1" smtClean="0"/>
                        <a:t>ANADOLULisesi</a:t>
                      </a:r>
                      <a:r>
                        <a:rPr lang="tr-TR" sz="1000" dirty="0" smtClean="0"/>
                        <a:t> </a:t>
                      </a:r>
                      <a:r>
                        <a:rPr lang="tr-TR" sz="1000" dirty="0"/>
                        <a:t>Müdürlüğü</a:t>
                      </a:r>
                      <a:endParaRPr lang="tr-TR" sz="1000" dirty="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 </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 </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r>
              <a:tr h="180792">
                <a:tc>
                  <a:txBody>
                    <a:bodyPr/>
                    <a:lstStyle/>
                    <a:p>
                      <a:pPr algn="just">
                        <a:lnSpc>
                          <a:spcPct val="115000"/>
                        </a:lnSpc>
                        <a:spcAft>
                          <a:spcPts val="0"/>
                        </a:spcAft>
                      </a:pPr>
                      <a:r>
                        <a:rPr lang="tr-TR" sz="1000" dirty="0"/>
                        <a:t>Öğrenciler</a:t>
                      </a:r>
                      <a:endParaRPr lang="tr-TR" sz="1000" dirty="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 </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dirty="0"/>
                        <a:t> </a:t>
                      </a:r>
                      <a:endParaRPr lang="tr-TR" sz="1000" dirty="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dirty="0"/>
                        <a:t>X</a:t>
                      </a:r>
                      <a:endParaRPr lang="tr-TR" sz="1000" dirty="0">
                        <a:latin typeface="Calibri"/>
                        <a:ea typeface="Calibri"/>
                        <a:cs typeface="Times New Roman"/>
                      </a:endParaRPr>
                    </a:p>
                  </a:txBody>
                  <a:tcPr marL="41684" marR="41684" marT="0" marB="0" anchor="b"/>
                </a:tc>
              </a:tr>
              <a:tr h="180792">
                <a:tc>
                  <a:txBody>
                    <a:bodyPr/>
                    <a:lstStyle/>
                    <a:p>
                      <a:pPr algn="just">
                        <a:lnSpc>
                          <a:spcPct val="115000"/>
                        </a:lnSpc>
                        <a:spcAft>
                          <a:spcPts val="0"/>
                        </a:spcAft>
                      </a:pPr>
                      <a:r>
                        <a:rPr lang="tr-TR" sz="1000"/>
                        <a:t>Öğretmenler</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 </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 </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r>
              <a:tr h="180792">
                <a:tc>
                  <a:txBody>
                    <a:bodyPr/>
                    <a:lstStyle/>
                    <a:p>
                      <a:pPr algn="just">
                        <a:lnSpc>
                          <a:spcPct val="115000"/>
                        </a:lnSpc>
                        <a:spcAft>
                          <a:spcPts val="0"/>
                        </a:spcAft>
                      </a:pPr>
                      <a:r>
                        <a:rPr lang="tr-TR" sz="1000" dirty="0"/>
                        <a:t>Aile </a:t>
                      </a:r>
                      <a:r>
                        <a:rPr lang="tr-TR" sz="1000" dirty="0" smtClean="0"/>
                        <a:t>Birliği</a:t>
                      </a:r>
                      <a:endParaRPr lang="tr-TR" sz="1000" dirty="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 </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 </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r>
              <a:tr h="180792">
                <a:tc>
                  <a:txBody>
                    <a:bodyPr/>
                    <a:lstStyle/>
                    <a:p>
                      <a:pPr algn="just">
                        <a:lnSpc>
                          <a:spcPct val="115000"/>
                        </a:lnSpc>
                        <a:spcAft>
                          <a:spcPts val="0"/>
                        </a:spcAft>
                      </a:pPr>
                      <a:r>
                        <a:rPr lang="tr-TR" sz="1000" dirty="0"/>
                        <a:t>Destek Personeli</a:t>
                      </a:r>
                      <a:endParaRPr lang="tr-TR" sz="1000" dirty="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dirty="0"/>
                        <a:t> </a:t>
                      </a:r>
                      <a:endParaRPr lang="tr-TR" sz="1000" dirty="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dirty="0"/>
                        <a:t>X</a:t>
                      </a:r>
                      <a:endParaRPr lang="tr-TR" sz="1000" dirty="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dirty="0"/>
                        <a:t> </a:t>
                      </a:r>
                      <a:endParaRPr lang="tr-TR" sz="1000" dirty="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r>
              <a:tr h="361583">
                <a:tc>
                  <a:txBody>
                    <a:bodyPr/>
                    <a:lstStyle/>
                    <a:p>
                      <a:pPr algn="just">
                        <a:lnSpc>
                          <a:spcPct val="115000"/>
                        </a:lnSpc>
                        <a:spcAft>
                          <a:spcPts val="0"/>
                        </a:spcAft>
                      </a:pPr>
                      <a:r>
                        <a:rPr lang="tr-TR" sz="1000"/>
                        <a:t>DIŞ PAYDAŞLAR</a:t>
                      </a:r>
                      <a:endParaRPr lang="tr-TR" sz="1000">
                        <a:latin typeface="Calibri"/>
                        <a:ea typeface="Calibri"/>
                        <a:cs typeface="Times New Roman"/>
                      </a:endParaRPr>
                    </a:p>
                  </a:txBody>
                  <a:tcPr marL="41684" marR="41684" marT="0" marB="0" anchor="ctr"/>
                </a:tc>
                <a:tc>
                  <a:txBody>
                    <a:bodyPr/>
                    <a:lstStyle/>
                    <a:p>
                      <a:pPr algn="just">
                        <a:lnSpc>
                          <a:spcPct val="115000"/>
                        </a:lnSpc>
                        <a:spcAft>
                          <a:spcPts val="0"/>
                        </a:spcAft>
                      </a:pPr>
                      <a:r>
                        <a:rPr lang="tr-TR" sz="1000"/>
                        <a:t>Zayıf- İzle</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Güçlü - Bilgilendir</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Önemsiz - Gözet</a:t>
                      </a:r>
                      <a:endParaRPr lang="tr-TR" sz="1000">
                        <a:latin typeface="Calibri"/>
                        <a:ea typeface="Calibri"/>
                        <a:cs typeface="Times New Roman"/>
                      </a:endParaRPr>
                    </a:p>
                  </a:txBody>
                  <a:tcPr marL="41684" marR="41684" marT="0" marB="0" anchor="b"/>
                </a:tc>
                <a:tc>
                  <a:txBody>
                    <a:bodyPr/>
                    <a:lstStyle/>
                    <a:p>
                      <a:pPr algn="just">
                        <a:lnSpc>
                          <a:spcPct val="115000"/>
                        </a:lnSpc>
                        <a:spcAft>
                          <a:spcPts val="0"/>
                        </a:spcAft>
                      </a:pPr>
                      <a:r>
                        <a:rPr lang="tr-TR" sz="1000"/>
                        <a:t>Önemli - Birlikte Çalış</a:t>
                      </a:r>
                      <a:endParaRPr lang="tr-TR" sz="1000">
                        <a:latin typeface="Calibri"/>
                        <a:ea typeface="Calibri"/>
                        <a:cs typeface="Times New Roman"/>
                      </a:endParaRPr>
                    </a:p>
                  </a:txBody>
                  <a:tcPr marL="41684" marR="41684" marT="0" marB="0" anchor="b"/>
                </a:tc>
              </a:tr>
              <a:tr h="180792">
                <a:tc>
                  <a:txBody>
                    <a:bodyPr/>
                    <a:lstStyle/>
                    <a:p>
                      <a:pPr algn="just">
                        <a:lnSpc>
                          <a:spcPct val="115000"/>
                        </a:lnSpc>
                        <a:spcAft>
                          <a:spcPts val="0"/>
                        </a:spcAft>
                      </a:pPr>
                      <a:r>
                        <a:rPr lang="tr-TR" sz="1000" dirty="0"/>
                        <a:t>Kaymakamlık</a:t>
                      </a:r>
                      <a:endParaRPr lang="tr-TR" sz="1000" dirty="0">
                        <a:latin typeface="Calibri"/>
                        <a:ea typeface="Calibri"/>
                        <a:cs typeface="Times New Roman"/>
                      </a:endParaRPr>
                    </a:p>
                  </a:txBody>
                  <a:tcPr marL="41684" marR="41684" marT="0" marB="0" anchor="b"/>
                </a:tc>
                <a:tc>
                  <a:txBody>
                    <a:bodyPr/>
                    <a:lstStyle/>
                    <a:p>
                      <a:pPr>
                        <a:lnSpc>
                          <a:spcPct val="115000"/>
                        </a:lnSpc>
                      </a:pPr>
                      <a:endParaRPr lang="tr-TR" sz="1000" dirty="0">
                        <a:latin typeface="Calibri"/>
                        <a:cs typeface="Times New Roman"/>
                      </a:endParaRPr>
                    </a:p>
                  </a:txBody>
                  <a:tcPr marL="41684" marR="41684" marT="0" marB="0" anchor="b"/>
                </a:tc>
                <a:tc>
                  <a:txBody>
                    <a:bodyPr/>
                    <a:lstStyle/>
                    <a:p>
                      <a:pPr algn="just">
                        <a:lnSpc>
                          <a:spcPct val="115000"/>
                        </a:lnSpc>
                        <a:spcAft>
                          <a:spcPts val="0"/>
                        </a:spcAft>
                      </a:pPr>
                      <a:r>
                        <a:rPr lang="tr-TR" sz="1000" dirty="0"/>
                        <a:t>X</a:t>
                      </a:r>
                      <a:endParaRPr lang="tr-TR" sz="1000" dirty="0">
                        <a:latin typeface="Calibri"/>
                        <a:ea typeface="Calibri"/>
                        <a:cs typeface="Times New Roman"/>
                      </a:endParaRPr>
                    </a:p>
                  </a:txBody>
                  <a:tcPr marL="41684" marR="41684" marT="0" marB="0" anchor="b"/>
                </a:tc>
                <a:tc>
                  <a:txBody>
                    <a:bodyPr/>
                    <a:lstStyle/>
                    <a:p>
                      <a:pPr>
                        <a:lnSpc>
                          <a:spcPct val="115000"/>
                        </a:lnSpc>
                      </a:pPr>
                      <a:endParaRPr lang="tr-TR" sz="1000" dirty="0">
                        <a:latin typeface="Calibri"/>
                        <a:cs typeface="Times New Roman"/>
                      </a:endParaRPr>
                    </a:p>
                  </a:txBody>
                  <a:tcPr marL="41684" marR="41684" marT="0" marB="0" anchor="b"/>
                </a:tc>
                <a:tc>
                  <a:txBody>
                    <a:bodyPr/>
                    <a:lstStyle/>
                    <a:p>
                      <a:pPr algn="just">
                        <a:lnSpc>
                          <a:spcPct val="115000"/>
                        </a:lnSpc>
                        <a:spcAft>
                          <a:spcPts val="0"/>
                        </a:spcAft>
                      </a:pPr>
                      <a:r>
                        <a:rPr lang="tr-TR" sz="1000" dirty="0"/>
                        <a:t>X</a:t>
                      </a:r>
                      <a:endParaRPr lang="tr-TR" sz="1000" dirty="0">
                        <a:latin typeface="Calibri"/>
                        <a:ea typeface="Calibri"/>
                        <a:cs typeface="Times New Roman"/>
                      </a:endParaRPr>
                    </a:p>
                  </a:txBody>
                  <a:tcPr marL="41684" marR="41684" marT="0" marB="0" anchor="b"/>
                </a:tc>
              </a:tr>
              <a:tr h="180792">
                <a:tc>
                  <a:txBody>
                    <a:bodyPr/>
                    <a:lstStyle/>
                    <a:p>
                      <a:pPr algn="just">
                        <a:lnSpc>
                          <a:spcPct val="115000"/>
                        </a:lnSpc>
                        <a:spcAft>
                          <a:spcPts val="0"/>
                        </a:spcAft>
                      </a:pPr>
                      <a:r>
                        <a:rPr lang="tr-TR" sz="1000" dirty="0" smtClean="0"/>
                        <a:t>İlçe Milli Eğitim Müdürlüğü</a:t>
                      </a:r>
                      <a:endParaRPr lang="tr-TR" sz="1000" dirty="0">
                        <a:latin typeface="Calibri"/>
                        <a:ea typeface="Calibri"/>
                        <a:cs typeface="Times New Roman"/>
                      </a:endParaRPr>
                    </a:p>
                  </a:txBody>
                  <a:tcPr marL="41684" marR="41684" marT="0" marB="0" anchor="b"/>
                </a:tc>
                <a:tc>
                  <a:txBody>
                    <a:bodyPr/>
                    <a:lstStyle/>
                    <a:p>
                      <a:pPr>
                        <a:lnSpc>
                          <a:spcPct val="115000"/>
                        </a:lnSpc>
                      </a:pPr>
                      <a:endParaRPr lang="tr-TR" sz="1000" dirty="0">
                        <a:latin typeface="Calibri"/>
                        <a:cs typeface="Times New Roman"/>
                      </a:endParaRPr>
                    </a:p>
                  </a:txBody>
                  <a:tcPr marL="41684" marR="41684" marT="0" marB="0" anchor="b"/>
                </a:tc>
                <a:tc>
                  <a:txBody>
                    <a:bodyPr/>
                    <a:lstStyle/>
                    <a:p>
                      <a:pPr algn="just">
                        <a:lnSpc>
                          <a:spcPct val="115000"/>
                        </a:lnSpc>
                        <a:spcAft>
                          <a:spcPts val="0"/>
                        </a:spcAft>
                      </a:pPr>
                      <a:r>
                        <a:rPr lang="tr-TR" sz="1000" dirty="0" smtClean="0"/>
                        <a:t>X</a:t>
                      </a:r>
                      <a:endParaRPr lang="tr-TR" sz="1000" dirty="0">
                        <a:latin typeface="Calibri"/>
                        <a:ea typeface="Calibri"/>
                        <a:cs typeface="Times New Roman"/>
                      </a:endParaRPr>
                    </a:p>
                  </a:txBody>
                  <a:tcPr marL="41684" marR="41684" marT="0" marB="0" anchor="b"/>
                </a:tc>
                <a:tc>
                  <a:txBody>
                    <a:bodyPr/>
                    <a:lstStyle/>
                    <a:p>
                      <a:pPr>
                        <a:lnSpc>
                          <a:spcPct val="115000"/>
                        </a:lnSpc>
                      </a:pPr>
                      <a:endParaRPr lang="tr-TR" sz="1000" dirty="0">
                        <a:latin typeface="Calibri"/>
                        <a:cs typeface="Times New Roman"/>
                      </a:endParaRPr>
                    </a:p>
                  </a:txBody>
                  <a:tcPr marL="41684" marR="41684" marT="0" marB="0" anchor="b"/>
                </a:tc>
                <a:tc>
                  <a:txBody>
                    <a:bodyPr/>
                    <a:lstStyle/>
                    <a:p>
                      <a:pPr algn="just">
                        <a:lnSpc>
                          <a:spcPct val="115000"/>
                        </a:lnSpc>
                        <a:spcAft>
                          <a:spcPts val="0"/>
                        </a:spcAft>
                      </a:pPr>
                      <a:r>
                        <a:rPr lang="tr-TR" sz="1000" dirty="0" smtClean="0"/>
                        <a:t>X</a:t>
                      </a:r>
                      <a:endParaRPr lang="tr-TR" sz="1000" dirty="0">
                        <a:latin typeface="Calibri"/>
                        <a:ea typeface="Calibri"/>
                        <a:cs typeface="Times New Roman"/>
                      </a:endParaRPr>
                    </a:p>
                  </a:txBody>
                  <a:tcPr marL="41684" marR="41684" marT="0" marB="0" anchor="b"/>
                </a:tc>
              </a:tr>
              <a:tr h="180792">
                <a:tc>
                  <a:txBody>
                    <a:bodyPr/>
                    <a:lstStyle/>
                    <a:p>
                      <a:pPr algn="just">
                        <a:lnSpc>
                          <a:spcPct val="115000"/>
                        </a:lnSpc>
                        <a:spcAft>
                          <a:spcPts val="0"/>
                        </a:spcAft>
                      </a:pPr>
                      <a:r>
                        <a:rPr lang="tr-TR" sz="1000"/>
                        <a:t>Devletin Bağlı Kurumları</a:t>
                      </a:r>
                      <a:endParaRPr lang="tr-TR" sz="1000">
                        <a:latin typeface="Calibri"/>
                        <a:ea typeface="Calibri"/>
                        <a:cs typeface="Times New Roman"/>
                      </a:endParaRPr>
                    </a:p>
                  </a:txBody>
                  <a:tcPr marL="41684" marR="41684" marT="0" marB="0" anchor="b"/>
                </a:tc>
                <a:tc>
                  <a:txBody>
                    <a:bodyPr/>
                    <a:lstStyle/>
                    <a:p>
                      <a:pPr>
                        <a:lnSpc>
                          <a:spcPct val="115000"/>
                        </a:lnSpc>
                      </a:pPr>
                      <a:endParaRPr lang="tr-TR" sz="1000">
                        <a:latin typeface="Calibri"/>
                        <a:cs typeface="Times New Roman"/>
                      </a:endParaRPr>
                    </a:p>
                  </a:txBody>
                  <a:tcPr marL="41684" marR="41684" marT="0" marB="0" anchor="b"/>
                </a:tc>
                <a:tc>
                  <a:txBody>
                    <a:bodyPr/>
                    <a:lstStyle/>
                    <a:p>
                      <a:pPr algn="just">
                        <a:lnSpc>
                          <a:spcPct val="115000"/>
                        </a:lnSpc>
                        <a:spcAft>
                          <a:spcPts val="0"/>
                        </a:spcAft>
                      </a:pPr>
                      <a:r>
                        <a:rPr lang="tr-TR" sz="1000" dirty="0"/>
                        <a:t>X</a:t>
                      </a:r>
                      <a:endParaRPr lang="tr-TR" sz="1000" dirty="0">
                        <a:latin typeface="Calibri"/>
                        <a:ea typeface="Calibri"/>
                        <a:cs typeface="Times New Roman"/>
                      </a:endParaRPr>
                    </a:p>
                  </a:txBody>
                  <a:tcPr marL="41684" marR="41684" marT="0" marB="0" anchor="b"/>
                </a:tc>
                <a:tc>
                  <a:txBody>
                    <a:bodyPr/>
                    <a:lstStyle/>
                    <a:p>
                      <a:pPr>
                        <a:lnSpc>
                          <a:spcPct val="115000"/>
                        </a:lnSpc>
                      </a:pPr>
                      <a:endParaRPr lang="tr-TR" sz="1000">
                        <a:latin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r>
              <a:tr h="180792">
                <a:tc>
                  <a:txBody>
                    <a:bodyPr/>
                    <a:lstStyle/>
                    <a:p>
                      <a:pPr algn="just">
                        <a:lnSpc>
                          <a:spcPct val="115000"/>
                        </a:lnSpc>
                        <a:spcAft>
                          <a:spcPts val="0"/>
                        </a:spcAft>
                      </a:pPr>
                      <a:r>
                        <a:rPr lang="tr-TR" sz="1000"/>
                        <a:t>Yerel Yönetimler</a:t>
                      </a:r>
                      <a:endParaRPr lang="tr-TR" sz="1000">
                        <a:latin typeface="Calibri"/>
                        <a:ea typeface="Calibri"/>
                        <a:cs typeface="Times New Roman"/>
                      </a:endParaRPr>
                    </a:p>
                  </a:txBody>
                  <a:tcPr marL="41684" marR="41684" marT="0" marB="0" anchor="b"/>
                </a:tc>
                <a:tc>
                  <a:txBody>
                    <a:bodyPr/>
                    <a:lstStyle/>
                    <a:p>
                      <a:pPr>
                        <a:lnSpc>
                          <a:spcPct val="115000"/>
                        </a:lnSpc>
                      </a:pPr>
                      <a:endParaRPr lang="tr-TR" sz="1000">
                        <a:latin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c>
                  <a:txBody>
                    <a:bodyPr/>
                    <a:lstStyle/>
                    <a:p>
                      <a:pPr>
                        <a:lnSpc>
                          <a:spcPct val="115000"/>
                        </a:lnSpc>
                      </a:pPr>
                      <a:endParaRPr lang="tr-TR" sz="1000">
                        <a:latin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r>
              <a:tr h="180792">
                <a:tc>
                  <a:txBody>
                    <a:bodyPr/>
                    <a:lstStyle/>
                    <a:p>
                      <a:pPr algn="just">
                        <a:lnSpc>
                          <a:spcPct val="115000"/>
                        </a:lnSpc>
                        <a:spcAft>
                          <a:spcPts val="0"/>
                        </a:spcAft>
                      </a:pPr>
                      <a:r>
                        <a:rPr lang="tr-TR" sz="1000"/>
                        <a:t>Vakıf ve Dernekler</a:t>
                      </a:r>
                      <a:endParaRPr lang="tr-TR" sz="1000">
                        <a:latin typeface="Calibri"/>
                        <a:ea typeface="Calibri"/>
                        <a:cs typeface="Times New Roman"/>
                      </a:endParaRPr>
                    </a:p>
                  </a:txBody>
                  <a:tcPr marL="41684" marR="41684" marT="0" marB="0" anchor="b"/>
                </a:tc>
                <a:tc>
                  <a:txBody>
                    <a:bodyPr/>
                    <a:lstStyle/>
                    <a:p>
                      <a:pPr>
                        <a:lnSpc>
                          <a:spcPct val="115000"/>
                        </a:lnSpc>
                      </a:pPr>
                      <a:endParaRPr lang="tr-TR" sz="1000">
                        <a:latin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c>
                  <a:txBody>
                    <a:bodyPr/>
                    <a:lstStyle/>
                    <a:p>
                      <a:pPr>
                        <a:lnSpc>
                          <a:spcPct val="115000"/>
                        </a:lnSpc>
                      </a:pPr>
                      <a:endParaRPr lang="tr-TR" sz="1000">
                        <a:latin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r>
              <a:tr h="180792">
                <a:tc>
                  <a:txBody>
                    <a:bodyPr/>
                    <a:lstStyle/>
                    <a:p>
                      <a:pPr algn="just">
                        <a:lnSpc>
                          <a:spcPct val="115000"/>
                        </a:lnSpc>
                        <a:spcAft>
                          <a:spcPts val="0"/>
                        </a:spcAft>
                      </a:pPr>
                      <a:r>
                        <a:rPr lang="tr-TR" sz="1000"/>
                        <a:t>Sivil Toplum Örgütleri</a:t>
                      </a:r>
                      <a:endParaRPr lang="tr-TR" sz="1000">
                        <a:latin typeface="Calibri"/>
                        <a:ea typeface="Calibri"/>
                        <a:cs typeface="Times New Roman"/>
                      </a:endParaRPr>
                    </a:p>
                  </a:txBody>
                  <a:tcPr marL="41684" marR="41684" marT="0" marB="0" anchor="b"/>
                </a:tc>
                <a:tc>
                  <a:txBody>
                    <a:bodyPr/>
                    <a:lstStyle/>
                    <a:p>
                      <a:pPr>
                        <a:lnSpc>
                          <a:spcPct val="115000"/>
                        </a:lnSpc>
                      </a:pPr>
                      <a:endParaRPr lang="tr-TR" sz="1000">
                        <a:latin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c>
                  <a:txBody>
                    <a:bodyPr/>
                    <a:lstStyle/>
                    <a:p>
                      <a:pPr>
                        <a:lnSpc>
                          <a:spcPct val="115000"/>
                        </a:lnSpc>
                      </a:pPr>
                      <a:endParaRPr lang="tr-TR" sz="1000">
                        <a:latin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r>
              <a:tr h="180792">
                <a:tc>
                  <a:txBody>
                    <a:bodyPr/>
                    <a:lstStyle/>
                    <a:p>
                      <a:pPr algn="just">
                        <a:lnSpc>
                          <a:spcPct val="115000"/>
                        </a:lnSpc>
                        <a:spcAft>
                          <a:spcPts val="0"/>
                        </a:spcAft>
                      </a:pPr>
                      <a:r>
                        <a:rPr lang="tr-TR" sz="1000"/>
                        <a:t>Hayırsever Vatandaşlar</a:t>
                      </a:r>
                      <a:endParaRPr lang="tr-TR" sz="1000">
                        <a:latin typeface="Calibri"/>
                        <a:ea typeface="Calibri"/>
                        <a:cs typeface="Times New Roman"/>
                      </a:endParaRPr>
                    </a:p>
                  </a:txBody>
                  <a:tcPr marL="41684" marR="41684" marT="0" marB="0" anchor="b"/>
                </a:tc>
                <a:tc>
                  <a:txBody>
                    <a:bodyPr/>
                    <a:lstStyle/>
                    <a:p>
                      <a:pPr>
                        <a:lnSpc>
                          <a:spcPct val="115000"/>
                        </a:lnSpc>
                      </a:pPr>
                      <a:endParaRPr lang="tr-TR" sz="1000">
                        <a:latin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c>
                  <a:txBody>
                    <a:bodyPr/>
                    <a:lstStyle/>
                    <a:p>
                      <a:pPr>
                        <a:lnSpc>
                          <a:spcPct val="115000"/>
                        </a:lnSpc>
                      </a:pPr>
                      <a:endParaRPr lang="tr-TR" sz="1000">
                        <a:latin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r>
              <a:tr h="180792">
                <a:tc>
                  <a:txBody>
                    <a:bodyPr/>
                    <a:lstStyle/>
                    <a:p>
                      <a:pPr algn="just">
                        <a:lnSpc>
                          <a:spcPct val="115000"/>
                        </a:lnSpc>
                        <a:spcAft>
                          <a:spcPts val="0"/>
                        </a:spcAft>
                      </a:pPr>
                      <a:r>
                        <a:rPr lang="tr-TR" sz="1000"/>
                        <a:t>Veliler</a:t>
                      </a:r>
                      <a:endParaRPr lang="tr-TR" sz="1000">
                        <a:latin typeface="Calibri"/>
                        <a:ea typeface="Calibri"/>
                        <a:cs typeface="Times New Roman"/>
                      </a:endParaRPr>
                    </a:p>
                  </a:txBody>
                  <a:tcPr marL="41684" marR="41684" marT="0" marB="0" anchor="b"/>
                </a:tc>
                <a:tc>
                  <a:txBody>
                    <a:bodyPr/>
                    <a:lstStyle/>
                    <a:p>
                      <a:pPr>
                        <a:lnSpc>
                          <a:spcPct val="115000"/>
                        </a:lnSpc>
                      </a:pPr>
                      <a:endParaRPr lang="tr-TR" sz="1000">
                        <a:latin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c>
                  <a:txBody>
                    <a:bodyPr/>
                    <a:lstStyle/>
                    <a:p>
                      <a:pPr>
                        <a:lnSpc>
                          <a:spcPct val="115000"/>
                        </a:lnSpc>
                      </a:pPr>
                      <a:endParaRPr lang="tr-TR" sz="1000">
                        <a:latin typeface="Calibri"/>
                        <a:cs typeface="Times New Roman"/>
                      </a:endParaRPr>
                    </a:p>
                  </a:txBody>
                  <a:tcPr marL="41684" marR="41684" marT="0" marB="0" anchor="b"/>
                </a:tc>
                <a:tc>
                  <a:txBody>
                    <a:bodyPr/>
                    <a:lstStyle/>
                    <a:p>
                      <a:pPr algn="just">
                        <a:lnSpc>
                          <a:spcPct val="115000"/>
                        </a:lnSpc>
                        <a:spcAft>
                          <a:spcPts val="0"/>
                        </a:spcAft>
                      </a:pPr>
                      <a:r>
                        <a:rPr lang="tr-TR" sz="1000"/>
                        <a:t>X</a:t>
                      </a:r>
                      <a:endParaRPr lang="tr-TR" sz="1000">
                        <a:latin typeface="Calibri"/>
                        <a:ea typeface="Calibri"/>
                        <a:cs typeface="Times New Roman"/>
                      </a:endParaRPr>
                    </a:p>
                  </a:txBody>
                  <a:tcPr marL="41684" marR="41684" marT="0" marB="0" anchor="b"/>
                </a:tc>
              </a:tr>
              <a:tr h="180792">
                <a:tc>
                  <a:txBody>
                    <a:bodyPr/>
                    <a:lstStyle/>
                    <a:p>
                      <a:pPr algn="just">
                        <a:lnSpc>
                          <a:spcPct val="115000"/>
                        </a:lnSpc>
                        <a:spcAft>
                          <a:spcPts val="0"/>
                        </a:spcAft>
                      </a:pPr>
                      <a:r>
                        <a:rPr lang="tr-TR" sz="1000"/>
                        <a:t>Sendikalar</a:t>
                      </a:r>
                      <a:endParaRPr lang="tr-TR" sz="1000">
                        <a:latin typeface="Calibri"/>
                        <a:ea typeface="Calibri"/>
                        <a:cs typeface="Times New Roman"/>
                      </a:endParaRPr>
                    </a:p>
                  </a:txBody>
                  <a:tcPr marL="41684" marR="41684" marT="0" marB="0" anchor="b"/>
                </a:tc>
                <a:tc>
                  <a:txBody>
                    <a:bodyPr/>
                    <a:lstStyle/>
                    <a:p>
                      <a:pPr>
                        <a:lnSpc>
                          <a:spcPct val="115000"/>
                        </a:lnSpc>
                      </a:pPr>
                      <a:endParaRPr lang="tr-TR" sz="1000" dirty="0">
                        <a:latin typeface="Calibri"/>
                        <a:cs typeface="Times New Roman"/>
                      </a:endParaRPr>
                    </a:p>
                  </a:txBody>
                  <a:tcPr marL="41684" marR="41684" marT="0" marB="0" anchor="b"/>
                </a:tc>
                <a:tc>
                  <a:txBody>
                    <a:bodyPr/>
                    <a:lstStyle/>
                    <a:p>
                      <a:pPr algn="just">
                        <a:lnSpc>
                          <a:spcPct val="115000"/>
                        </a:lnSpc>
                        <a:spcAft>
                          <a:spcPts val="0"/>
                        </a:spcAft>
                      </a:pPr>
                      <a:r>
                        <a:rPr lang="tr-TR" sz="1000" dirty="0"/>
                        <a:t>X</a:t>
                      </a:r>
                      <a:endParaRPr lang="tr-TR" sz="1000" dirty="0">
                        <a:latin typeface="Calibri"/>
                        <a:ea typeface="Calibri"/>
                        <a:cs typeface="Times New Roman"/>
                      </a:endParaRPr>
                    </a:p>
                  </a:txBody>
                  <a:tcPr marL="41684" marR="41684" marT="0" marB="0" anchor="b"/>
                </a:tc>
                <a:tc>
                  <a:txBody>
                    <a:bodyPr/>
                    <a:lstStyle/>
                    <a:p>
                      <a:pPr>
                        <a:lnSpc>
                          <a:spcPct val="115000"/>
                        </a:lnSpc>
                      </a:pPr>
                      <a:endParaRPr lang="tr-TR" sz="1000">
                        <a:latin typeface="Calibri"/>
                        <a:cs typeface="Times New Roman"/>
                      </a:endParaRPr>
                    </a:p>
                  </a:txBody>
                  <a:tcPr marL="41684" marR="41684" marT="0" marB="0" anchor="b"/>
                </a:tc>
                <a:tc>
                  <a:txBody>
                    <a:bodyPr/>
                    <a:lstStyle/>
                    <a:p>
                      <a:pPr algn="just">
                        <a:lnSpc>
                          <a:spcPct val="115000"/>
                        </a:lnSpc>
                        <a:spcAft>
                          <a:spcPts val="0"/>
                        </a:spcAft>
                      </a:pPr>
                      <a:r>
                        <a:rPr lang="tr-TR" sz="1000" dirty="0"/>
                        <a:t>X</a:t>
                      </a:r>
                      <a:endParaRPr lang="tr-TR" sz="1000" dirty="0">
                        <a:latin typeface="Calibri"/>
                        <a:ea typeface="Calibri"/>
                        <a:cs typeface="Times New Roman"/>
                      </a:endParaRPr>
                    </a:p>
                  </a:txBody>
                  <a:tcPr marL="41684" marR="41684" marT="0" marB="0" anchor="b"/>
                </a:tc>
              </a:tr>
            </a:tbl>
          </a:graphicData>
        </a:graphic>
      </p:graphicFrame>
      <p:sp>
        <p:nvSpPr>
          <p:cNvPr id="10241" name="Rectangle 1"/>
          <p:cNvSpPr>
            <a:spLocks noChangeArrowheads="1"/>
          </p:cNvSpPr>
          <p:nvPr/>
        </p:nvSpPr>
        <p:spPr bwMode="auto">
          <a:xfrm>
            <a:off x="497008" y="4345623"/>
            <a:ext cx="807246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100" b="1"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ablo: 8 Paydaş Etki/Önem Matrisi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428596" y="5000636"/>
            <a:ext cx="8358246"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Anketlerde   idarenin  tanınırlığı, idareye yönelik memnuniyet durumu, ilişkili olunan ve öncelik verilmesi gereken alanlar tespit edilmesine yönelik sorulara yer verilmiştir. Paydaş anketi öğrenciler, öğretmen</a:t>
            </a:r>
            <a:r>
              <a:rPr kumimoji="0" lang="tr-TR" sz="11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ve</a:t>
            </a: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velilere uygulanmıştır.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Paydaş anketleri analiz edildiğinde şu sonuçlara ulaşılmıştır.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Slayt Numarası Yer Tutucusu"/>
          <p:cNvSpPr>
            <a:spLocks noGrp="1"/>
          </p:cNvSpPr>
          <p:nvPr>
            <p:ph type="sldNum" sz="quarter" idx="12"/>
          </p:nvPr>
        </p:nvSpPr>
        <p:spPr/>
        <p:txBody>
          <a:bodyPr/>
          <a:lstStyle/>
          <a:p>
            <a:fld id="{70B8EFC6-9B92-4EC2-910F-8C8DAAC16B59}" type="slidenum">
              <a:rPr lang="tr-TR" smtClean="0"/>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70B8EFC6-9B92-4EC2-910F-8C8DAAC16B59}" type="slidenum">
              <a:rPr lang="tr-TR" smtClean="0"/>
              <a:pPr/>
              <a:t>32</a:t>
            </a:fld>
            <a:endParaRPr lang="tr-TR"/>
          </a:p>
        </p:txBody>
      </p:sp>
      <p:graphicFrame>
        <p:nvGraphicFramePr>
          <p:cNvPr id="7" name="6 Tablo"/>
          <p:cNvGraphicFramePr>
            <a:graphicFrameLocks noGrp="1"/>
          </p:cNvGraphicFramePr>
          <p:nvPr>
            <p:extLst>
              <p:ext uri="{D42A27DB-BD31-4B8C-83A1-F6EECF244321}">
                <p14:modId xmlns:p14="http://schemas.microsoft.com/office/powerpoint/2010/main" xmlns="" val="3085201236"/>
              </p:ext>
            </p:extLst>
          </p:nvPr>
        </p:nvGraphicFramePr>
        <p:xfrm>
          <a:off x="467544" y="642918"/>
          <a:ext cx="8033543" cy="5738417"/>
        </p:xfrm>
        <a:graphic>
          <a:graphicData uri="http://schemas.openxmlformats.org/drawingml/2006/table">
            <a:tbl>
              <a:tblPr>
                <a:tableStyleId>{35758FB7-9AC5-4552-8A53-C91805E547FA}</a:tableStyleId>
              </a:tblPr>
              <a:tblGrid>
                <a:gridCol w="677529"/>
                <a:gridCol w="2820728"/>
                <a:gridCol w="1355055"/>
                <a:gridCol w="1189131"/>
                <a:gridCol w="663700"/>
                <a:gridCol w="663700"/>
                <a:gridCol w="663700"/>
              </a:tblGrid>
              <a:tr h="877523">
                <a:tc>
                  <a:txBody>
                    <a:bodyPr/>
                    <a:lstStyle/>
                    <a:p>
                      <a:pPr algn="l" fontAlgn="t"/>
                      <a:r>
                        <a:rPr lang="tr-TR" sz="900" b="0" u="none" strike="noStrike" dirty="0">
                          <a:latin typeface="+mn-lt"/>
                        </a:rPr>
                        <a:t>NO</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l" fontAlgn="t"/>
                      <a:r>
                        <a:rPr lang="tr-TR" sz="900" b="0" u="none" strike="noStrike" dirty="0" smtClean="0">
                          <a:latin typeface="+mn-lt"/>
                        </a:rPr>
                        <a:t>MESLEK</a:t>
                      </a:r>
                      <a:r>
                        <a:rPr lang="tr-TR" sz="900" b="0" u="none" strike="noStrike" baseline="0" dirty="0" smtClean="0">
                          <a:latin typeface="+mn-lt"/>
                        </a:rPr>
                        <a:t> </a:t>
                      </a:r>
                      <a:r>
                        <a:rPr lang="tr-TR" sz="900" b="0" u="none" strike="noStrike" dirty="0" smtClean="0">
                          <a:latin typeface="+mn-lt"/>
                        </a:rPr>
                        <a:t>LİSESİ </a:t>
                      </a:r>
                      <a:r>
                        <a:rPr lang="tr-TR" sz="900" b="0" u="none" strike="noStrike" dirty="0">
                          <a:latin typeface="+mn-lt"/>
                        </a:rPr>
                        <a:t>ÖĞRENCİLERİ İÇİN KONU BAŞLIKLARI</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l" fontAlgn="t"/>
                      <a:r>
                        <a:rPr lang="tr-TR" sz="900" b="0" u="none" strike="noStrike">
                          <a:latin typeface="+mn-lt"/>
                        </a:rPr>
                        <a:t>Kesinlikle Katılıyorum</a:t>
                      </a:r>
                      <a:endParaRPr lang="tr-TR" sz="900" b="0" i="0" u="none" strike="noStrike">
                        <a:solidFill>
                          <a:srgbClr val="000000"/>
                        </a:solidFill>
                        <a:latin typeface="+mn-lt"/>
                        <a:cs typeface="Times New Roman" pitchFamily="18" charset="0"/>
                      </a:endParaRPr>
                    </a:p>
                  </a:txBody>
                  <a:tcPr marL="4151" marR="4151" marT="4151" marB="0" vert="vert270" anchor="ctr"/>
                </a:tc>
                <a:tc>
                  <a:txBody>
                    <a:bodyPr/>
                    <a:lstStyle/>
                    <a:p>
                      <a:pPr algn="l" fontAlgn="t"/>
                      <a:r>
                        <a:rPr lang="tr-TR" sz="900" b="0" u="none" strike="noStrike" dirty="0">
                          <a:latin typeface="+mn-lt"/>
                        </a:rPr>
                        <a:t>Katılıyorum</a:t>
                      </a:r>
                      <a:endParaRPr lang="tr-TR" sz="900" b="0" i="0" u="none" strike="noStrike" dirty="0">
                        <a:solidFill>
                          <a:srgbClr val="000000"/>
                        </a:solidFill>
                        <a:latin typeface="+mn-lt"/>
                        <a:cs typeface="Times New Roman" pitchFamily="18" charset="0"/>
                      </a:endParaRPr>
                    </a:p>
                  </a:txBody>
                  <a:tcPr marL="4151" marR="4151" marT="4151" marB="0" vert="vert270" anchor="ctr"/>
                </a:tc>
                <a:tc>
                  <a:txBody>
                    <a:bodyPr/>
                    <a:lstStyle/>
                    <a:p>
                      <a:pPr algn="l" fontAlgn="t"/>
                      <a:r>
                        <a:rPr lang="tr-TR" sz="900" b="0" u="none" strike="noStrike">
                          <a:latin typeface="+mn-lt"/>
                        </a:rPr>
                        <a:t>Kararsızım</a:t>
                      </a:r>
                      <a:endParaRPr lang="tr-TR" sz="900" b="0" i="0" u="none" strike="noStrike">
                        <a:solidFill>
                          <a:srgbClr val="000000"/>
                        </a:solidFill>
                        <a:latin typeface="+mn-lt"/>
                        <a:cs typeface="Times New Roman" pitchFamily="18" charset="0"/>
                      </a:endParaRPr>
                    </a:p>
                  </a:txBody>
                  <a:tcPr marL="4151" marR="4151" marT="4151" marB="0" vert="vert270" anchor="ctr"/>
                </a:tc>
                <a:tc>
                  <a:txBody>
                    <a:bodyPr/>
                    <a:lstStyle/>
                    <a:p>
                      <a:pPr algn="l" fontAlgn="t"/>
                      <a:r>
                        <a:rPr lang="tr-TR" sz="900" b="0" u="none" strike="noStrike" dirty="0">
                          <a:latin typeface="+mn-lt"/>
                        </a:rPr>
                        <a:t>Kesinlikle Katılmıyorum</a:t>
                      </a:r>
                      <a:endParaRPr lang="tr-TR" sz="900" b="0" i="0" u="none" strike="noStrike" dirty="0">
                        <a:solidFill>
                          <a:srgbClr val="000000"/>
                        </a:solidFill>
                        <a:latin typeface="+mn-lt"/>
                        <a:cs typeface="Times New Roman" pitchFamily="18" charset="0"/>
                      </a:endParaRPr>
                    </a:p>
                  </a:txBody>
                  <a:tcPr marL="4151" marR="4151" marT="4151" marB="0" vert="vert270" anchor="ctr"/>
                </a:tc>
                <a:tc>
                  <a:txBody>
                    <a:bodyPr/>
                    <a:lstStyle/>
                    <a:p>
                      <a:pPr algn="l" fontAlgn="t"/>
                      <a:r>
                        <a:rPr lang="tr-TR" sz="900" b="0" u="none" strike="noStrike" dirty="0">
                          <a:latin typeface="+mn-lt"/>
                        </a:rPr>
                        <a:t>Katılmıyorum</a:t>
                      </a:r>
                      <a:endParaRPr lang="tr-TR" sz="900" b="0" i="0" u="none" strike="noStrike" dirty="0">
                        <a:solidFill>
                          <a:srgbClr val="000000"/>
                        </a:solidFill>
                        <a:latin typeface="+mn-lt"/>
                        <a:cs typeface="Times New Roman" pitchFamily="18" charset="0"/>
                      </a:endParaRPr>
                    </a:p>
                  </a:txBody>
                  <a:tcPr marL="4151" marR="4151" marT="4151" marB="0" vert="vert270" anchor="ctr"/>
                </a:tc>
              </a:tr>
              <a:tr h="251872">
                <a:tc>
                  <a:txBody>
                    <a:bodyPr/>
                    <a:lstStyle/>
                    <a:p>
                      <a:pPr algn="l" fontAlgn="t"/>
                      <a:r>
                        <a:rPr lang="tr-TR" sz="900" b="0" u="none" strike="noStrike" dirty="0">
                          <a:latin typeface="+mn-lt"/>
                        </a:rPr>
                        <a:t>01-</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dirty="0">
                          <a:latin typeface="+mn-lt"/>
                        </a:rPr>
                        <a:t>Okulda kendimi güvende hissediyorum.</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ctr" fontAlgn="t"/>
                      <a:r>
                        <a:rPr lang="tr-TR" sz="900" b="0" i="0" u="none" strike="noStrike" dirty="0" smtClean="0">
                          <a:solidFill>
                            <a:srgbClr val="000000"/>
                          </a:solidFill>
                          <a:latin typeface="+mn-lt"/>
                          <a:cs typeface="Times New Roman" pitchFamily="18" charset="0"/>
                        </a:rPr>
                        <a:t>73</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9</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8</a:t>
                      </a:r>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r>
              <a:tr h="144652">
                <a:tc>
                  <a:txBody>
                    <a:bodyPr/>
                    <a:lstStyle/>
                    <a:p>
                      <a:pPr algn="l" fontAlgn="t"/>
                      <a:r>
                        <a:rPr lang="tr-TR" sz="900" b="0" u="none" strike="noStrike" dirty="0">
                          <a:latin typeface="+mn-lt"/>
                        </a:rPr>
                        <a:t>02-</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dirty="0">
                          <a:latin typeface="+mn-lt"/>
                        </a:rPr>
                        <a:t>Okul temiz ve hijyeniktir.</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ctr" fontAlgn="t"/>
                      <a:r>
                        <a:rPr lang="tr-TR" sz="900" b="0" u="none" strike="noStrike" dirty="0">
                          <a:latin typeface="+mn-lt"/>
                        </a:rPr>
                        <a:t> </a:t>
                      </a:r>
                      <a:r>
                        <a:rPr lang="tr-TR" sz="900" b="0" u="none" strike="noStrike" dirty="0" smtClean="0">
                          <a:latin typeface="+mn-lt"/>
                        </a:rPr>
                        <a:t>74</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10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chemeClr val="dk1"/>
                          </a:solidFill>
                          <a:latin typeface="+mn-lt"/>
                          <a:cs typeface="+mn-cs"/>
                        </a:rPr>
                        <a:t>3</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3</a:t>
                      </a:r>
                      <a:endParaRPr lang="tr-TR" sz="900" b="0" i="0" u="none" strike="noStrike" dirty="0">
                        <a:solidFill>
                          <a:srgbClr val="000000"/>
                        </a:solidFill>
                        <a:latin typeface="+mn-lt"/>
                        <a:cs typeface="Times New Roman" pitchFamily="18" charset="0"/>
                      </a:endParaRPr>
                    </a:p>
                  </a:txBody>
                  <a:tcPr marL="4151" marR="4151" marT="4151" marB="0" anchor="ctr"/>
                </a:tc>
              </a:tr>
              <a:tr h="144652">
                <a:tc>
                  <a:txBody>
                    <a:bodyPr/>
                    <a:lstStyle/>
                    <a:p>
                      <a:pPr algn="l" fontAlgn="t"/>
                      <a:r>
                        <a:rPr lang="tr-TR" sz="900" b="0" u="none" strike="noStrike" dirty="0">
                          <a:latin typeface="+mn-lt"/>
                        </a:rPr>
                        <a:t>03-</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dirty="0">
                          <a:latin typeface="+mn-lt"/>
                        </a:rPr>
                        <a:t>Okulun fiziki koşullarını yeterlidir.</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ctr" fontAlgn="t"/>
                      <a:r>
                        <a:rPr lang="tr-TR" sz="900" b="0" i="0" u="none" strike="noStrike" dirty="0" smtClean="0">
                          <a:solidFill>
                            <a:srgbClr val="000000"/>
                          </a:solidFill>
                          <a:latin typeface="+mn-lt"/>
                          <a:cs typeface="Times New Roman" pitchFamily="18" charset="0"/>
                        </a:rPr>
                        <a:t>65</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15</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5</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chemeClr val="dk1"/>
                          </a:solidFill>
                          <a:latin typeface="+mn-lt"/>
                          <a:cs typeface="+mn-cs"/>
                        </a:rPr>
                        <a:t>1</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chemeClr val="dk1"/>
                          </a:solidFill>
                          <a:latin typeface="+mn-lt"/>
                          <a:cs typeface="+mn-cs"/>
                        </a:rPr>
                        <a:t>4</a:t>
                      </a:r>
                      <a:endParaRPr lang="tr-TR" sz="900" b="0" i="0" u="none" strike="noStrike" dirty="0">
                        <a:solidFill>
                          <a:srgbClr val="000000"/>
                        </a:solidFill>
                        <a:latin typeface="+mn-lt"/>
                        <a:cs typeface="Times New Roman" pitchFamily="18" charset="0"/>
                      </a:endParaRPr>
                    </a:p>
                  </a:txBody>
                  <a:tcPr marL="4151" marR="4151" marT="4151" marB="0" anchor="ctr"/>
                </a:tc>
              </a:tr>
              <a:tr h="209894">
                <a:tc>
                  <a:txBody>
                    <a:bodyPr/>
                    <a:lstStyle/>
                    <a:p>
                      <a:pPr algn="l" fontAlgn="t"/>
                      <a:r>
                        <a:rPr lang="tr-TR" sz="900" b="0" u="none" strike="noStrike" dirty="0">
                          <a:latin typeface="+mn-lt"/>
                        </a:rPr>
                        <a:t>04-</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dirty="0">
                          <a:latin typeface="+mn-lt"/>
                        </a:rPr>
                        <a:t>Okul, yeni kabul edilen öğrencilere uygun desteği sağlar.</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ctr" fontAlgn="t"/>
                      <a:r>
                        <a:rPr lang="tr-TR" sz="900" b="0" i="0" u="none" strike="noStrike" dirty="0" smtClean="0">
                          <a:solidFill>
                            <a:srgbClr val="000000"/>
                          </a:solidFill>
                          <a:latin typeface="+mn-lt"/>
                          <a:cs typeface="Times New Roman" pitchFamily="18" charset="0"/>
                        </a:rPr>
                        <a:t>70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17</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2</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r>
              <a:tr h="312509">
                <a:tc>
                  <a:txBody>
                    <a:bodyPr/>
                    <a:lstStyle/>
                    <a:p>
                      <a:pPr algn="l" fontAlgn="t"/>
                      <a:r>
                        <a:rPr lang="tr-TR" sz="900" b="0" u="none" strike="noStrike" dirty="0">
                          <a:latin typeface="+mn-lt"/>
                        </a:rPr>
                        <a:t>05-</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dirty="0">
                          <a:latin typeface="+mn-lt"/>
                        </a:rPr>
                        <a:t>Farklı kültürlerden gelen öğrencilerin bu okulda memnuniyetle karşılanacağını düşünüyorum.</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ctr" fontAlgn="t"/>
                      <a:r>
                        <a:rPr lang="tr-TR" sz="900" b="0" i="0" u="none" strike="noStrike" dirty="0" smtClean="0">
                          <a:solidFill>
                            <a:srgbClr val="000000"/>
                          </a:solidFill>
                          <a:latin typeface="+mn-lt"/>
                          <a:cs typeface="Times New Roman" pitchFamily="18" charset="0"/>
                        </a:rPr>
                        <a:t>80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7</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2</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r>
              <a:tr h="285055">
                <a:tc>
                  <a:txBody>
                    <a:bodyPr/>
                    <a:lstStyle/>
                    <a:p>
                      <a:pPr algn="l" fontAlgn="t"/>
                      <a:r>
                        <a:rPr lang="tr-TR" sz="900" b="0" u="none" strike="noStrike" dirty="0">
                          <a:latin typeface="+mn-lt"/>
                        </a:rPr>
                        <a:t>06-</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dirty="0">
                          <a:latin typeface="+mn-lt"/>
                        </a:rPr>
                        <a:t>Öğretmenlerime ihtiyaç duyduğumda kolaylıkla görüşebilirim.</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ctr" fontAlgn="t"/>
                      <a:r>
                        <a:rPr lang="tr-TR" sz="900" b="0" u="none" strike="noStrike" dirty="0" smtClean="0">
                          <a:latin typeface="+mn-lt"/>
                        </a:rPr>
                        <a:t>80</a:t>
                      </a:r>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8</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r>
              <a:tr h="285055">
                <a:tc>
                  <a:txBody>
                    <a:bodyPr/>
                    <a:lstStyle/>
                    <a:p>
                      <a:pPr algn="l" fontAlgn="t"/>
                      <a:r>
                        <a:rPr lang="tr-TR" sz="900" b="0" u="none" strike="noStrike" dirty="0">
                          <a:latin typeface="+mn-lt"/>
                        </a:rPr>
                        <a:t>07-</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dirty="0">
                          <a:latin typeface="+mn-lt"/>
                        </a:rPr>
                        <a:t>Okul müdürüne ihtiyaç duyduğumda kolaylıkla görüşebilirim.</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ctr" fontAlgn="t"/>
                      <a:r>
                        <a:rPr lang="tr-TR" sz="900" b="0" i="0" u="none" strike="noStrike" dirty="0" smtClean="0">
                          <a:solidFill>
                            <a:srgbClr val="000000"/>
                          </a:solidFill>
                          <a:latin typeface="+mn-lt"/>
                          <a:cs typeface="Times New Roman" pitchFamily="18" charset="0"/>
                        </a:rPr>
                        <a:t>77</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12</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endParaRPr lang="tr-TR" sz="900" b="0" i="0" u="none" strike="noStrike" dirty="0">
                        <a:solidFill>
                          <a:srgbClr val="000000"/>
                        </a:solidFill>
                        <a:latin typeface="+mn-lt"/>
                        <a:cs typeface="Times New Roman" pitchFamily="18" charset="0"/>
                      </a:endParaRPr>
                    </a:p>
                  </a:txBody>
                  <a:tcPr marL="4151" marR="4151" marT="4151" marB="0" anchor="ctr"/>
                </a:tc>
              </a:tr>
              <a:tr h="285055">
                <a:tc>
                  <a:txBody>
                    <a:bodyPr/>
                    <a:lstStyle/>
                    <a:p>
                      <a:pPr algn="l" fontAlgn="t"/>
                      <a:r>
                        <a:rPr lang="tr-TR" sz="900" b="0" u="none" strike="noStrike" dirty="0">
                          <a:latin typeface="+mn-lt"/>
                        </a:rPr>
                        <a:t>08-</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dirty="0">
                          <a:latin typeface="+mn-lt"/>
                        </a:rPr>
                        <a:t>Okul rehberlik servisinden ihtiyaçlarım doğrultusunda faydalanabiliyorum.</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ctr" fontAlgn="t"/>
                      <a:r>
                        <a:rPr lang="tr-TR" sz="900" b="0" u="none" strike="noStrike" dirty="0" smtClean="0">
                          <a:latin typeface="+mn-lt"/>
                        </a:rPr>
                        <a:t>75</a:t>
                      </a:r>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12</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3</a:t>
                      </a:r>
                      <a:endParaRPr lang="tr-TR" sz="900" b="0" i="0" u="none" strike="noStrike" dirty="0">
                        <a:solidFill>
                          <a:srgbClr val="000000"/>
                        </a:solidFill>
                        <a:latin typeface="+mn-lt"/>
                        <a:cs typeface="Times New Roman" pitchFamily="18" charset="0"/>
                      </a:endParaRPr>
                    </a:p>
                  </a:txBody>
                  <a:tcPr marL="4151" marR="4151" marT="4151" marB="0" anchor="ctr"/>
                </a:tc>
              </a:tr>
              <a:tr h="312509">
                <a:tc>
                  <a:txBody>
                    <a:bodyPr/>
                    <a:lstStyle/>
                    <a:p>
                      <a:pPr algn="l" fontAlgn="t"/>
                      <a:r>
                        <a:rPr lang="tr-TR" sz="900" b="0" u="none" strike="noStrike" dirty="0">
                          <a:latin typeface="+mn-lt"/>
                        </a:rPr>
                        <a:t>09-</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dirty="0">
                          <a:latin typeface="+mn-lt"/>
                        </a:rPr>
                        <a:t>Okul kişisel hedefler belirlememde ve bu hedeflere ulaşmamda yeterli rehberlik ediyor.</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ctr" fontAlgn="t"/>
                      <a:r>
                        <a:rPr lang="tr-TR" sz="900" b="0" i="0" u="none" strike="noStrike" dirty="0" smtClean="0">
                          <a:solidFill>
                            <a:srgbClr val="000000"/>
                          </a:solidFill>
                          <a:latin typeface="+mn-lt"/>
                          <a:cs typeface="Times New Roman" pitchFamily="18" charset="0"/>
                        </a:rPr>
                        <a:t>76</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13</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endParaRPr lang="tr-TR" sz="900" b="0" i="0" u="none" strike="noStrike" dirty="0">
                        <a:solidFill>
                          <a:srgbClr val="000000"/>
                        </a:solidFill>
                        <a:latin typeface="+mn-lt"/>
                        <a:cs typeface="Times New Roman" pitchFamily="18" charset="0"/>
                      </a:endParaRPr>
                    </a:p>
                  </a:txBody>
                  <a:tcPr marL="4151" marR="4151" marT="4151" marB="0" anchor="ctr"/>
                </a:tc>
              </a:tr>
              <a:tr h="144652">
                <a:tc>
                  <a:txBody>
                    <a:bodyPr/>
                    <a:lstStyle/>
                    <a:p>
                      <a:pPr algn="l" fontAlgn="t"/>
                      <a:r>
                        <a:rPr lang="tr-TR" sz="900" b="0" u="none" strike="noStrike" dirty="0">
                          <a:latin typeface="+mn-lt"/>
                        </a:rPr>
                        <a:t>10-</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a:latin typeface="+mn-lt"/>
                        </a:rPr>
                        <a:t>Okulumda yer almam için birçok fırsat var.</a:t>
                      </a:r>
                      <a:endParaRPr lang="tr-TR" sz="900" b="0" i="0" u="none" strike="noStrike">
                        <a:solidFill>
                          <a:srgbClr val="000000"/>
                        </a:solidFill>
                        <a:latin typeface="+mn-lt"/>
                        <a:cs typeface="Times New Roman" pitchFamily="18" charset="0"/>
                      </a:endParaRPr>
                    </a:p>
                  </a:txBody>
                  <a:tcPr marL="4151" marR="4151" marT="4151" marB="0"/>
                </a:tc>
                <a:tc>
                  <a:txBody>
                    <a:bodyPr/>
                    <a:lstStyle/>
                    <a:p>
                      <a:pPr algn="ctr" fontAlgn="t"/>
                      <a:r>
                        <a:rPr lang="tr-TR" sz="900" b="0" u="none" strike="noStrike" dirty="0">
                          <a:latin typeface="+mn-lt"/>
                        </a:rPr>
                        <a:t> </a:t>
                      </a:r>
                      <a:r>
                        <a:rPr lang="tr-TR" sz="900" b="0" u="none" strike="noStrike" dirty="0" smtClean="0">
                          <a:latin typeface="+mn-lt"/>
                        </a:rPr>
                        <a:t>70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12</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5</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a:latin typeface="+mn-lt"/>
                        </a:rPr>
                        <a:t> </a:t>
                      </a:r>
                      <a:r>
                        <a:rPr lang="tr-TR" sz="900" b="0" u="none" strike="noStrike" dirty="0" smtClean="0">
                          <a:latin typeface="+mn-lt"/>
                        </a:rPr>
                        <a:t>2</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r>
              <a:tr h="209894">
                <a:tc>
                  <a:txBody>
                    <a:bodyPr/>
                    <a:lstStyle/>
                    <a:p>
                      <a:pPr algn="l" fontAlgn="t"/>
                      <a:r>
                        <a:rPr lang="tr-TR" sz="900" b="0" u="none" strike="noStrike" dirty="0">
                          <a:latin typeface="+mn-lt"/>
                        </a:rPr>
                        <a:t>11-</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a:latin typeface="+mn-lt"/>
                        </a:rPr>
                        <a:t>Okul bana yeterli ders dışı etkinlik olanakları sunuyor.</a:t>
                      </a:r>
                      <a:endParaRPr lang="tr-TR" sz="900" b="0" i="0" u="none" strike="noStrike">
                        <a:solidFill>
                          <a:srgbClr val="000000"/>
                        </a:solidFill>
                        <a:latin typeface="+mn-lt"/>
                        <a:cs typeface="Times New Roman" pitchFamily="18" charset="0"/>
                      </a:endParaRPr>
                    </a:p>
                  </a:txBody>
                  <a:tcPr marL="4151" marR="4151" marT="4151" marB="0"/>
                </a:tc>
                <a:tc>
                  <a:txBody>
                    <a:bodyPr/>
                    <a:lstStyle/>
                    <a:p>
                      <a:pPr algn="ctr" fontAlgn="t"/>
                      <a:r>
                        <a:rPr lang="tr-TR" sz="900" b="0" u="none" strike="noStrike" dirty="0" smtClean="0">
                          <a:latin typeface="+mn-lt"/>
                        </a:rPr>
                        <a:t>68</a:t>
                      </a:r>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10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8</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2</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2</a:t>
                      </a:r>
                      <a:endParaRPr lang="tr-TR" sz="900" b="0" i="0" u="none" strike="noStrike" dirty="0">
                        <a:solidFill>
                          <a:srgbClr val="000000"/>
                        </a:solidFill>
                        <a:latin typeface="+mn-lt"/>
                        <a:cs typeface="Times New Roman" pitchFamily="18" charset="0"/>
                      </a:endParaRPr>
                    </a:p>
                  </a:txBody>
                  <a:tcPr marL="4151" marR="4151" marT="4151" marB="0" anchor="ctr"/>
                </a:tc>
              </a:tr>
              <a:tr h="285055">
                <a:tc>
                  <a:txBody>
                    <a:bodyPr/>
                    <a:lstStyle/>
                    <a:p>
                      <a:pPr algn="l" fontAlgn="t"/>
                      <a:r>
                        <a:rPr lang="tr-TR" sz="900" b="0" u="none" strike="noStrike" dirty="0">
                          <a:latin typeface="+mn-lt"/>
                        </a:rPr>
                        <a:t>12-</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a:latin typeface="+mn-lt"/>
                        </a:rPr>
                        <a:t>Okul kulüpleri amacına uygun şekilde gelişimime katkı sağlıyor.</a:t>
                      </a:r>
                      <a:endParaRPr lang="tr-TR" sz="900" b="0" i="0" u="none" strike="noStrike">
                        <a:solidFill>
                          <a:srgbClr val="000000"/>
                        </a:solidFill>
                        <a:latin typeface="+mn-lt"/>
                        <a:cs typeface="Times New Roman" pitchFamily="18" charset="0"/>
                      </a:endParaRPr>
                    </a:p>
                  </a:txBody>
                  <a:tcPr marL="4151" marR="4151" marT="4151" marB="0"/>
                </a:tc>
                <a:tc>
                  <a:txBody>
                    <a:bodyPr/>
                    <a:lstStyle/>
                    <a:p>
                      <a:pPr algn="ctr" fontAlgn="t"/>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a:latin typeface="+mn-lt"/>
                        </a:rPr>
                        <a:t> </a:t>
                      </a:r>
                      <a:endParaRPr lang="tr-TR" sz="900" b="0" i="0" u="none" strike="noStrike">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r>
              <a:tr h="209894">
                <a:tc>
                  <a:txBody>
                    <a:bodyPr/>
                    <a:lstStyle/>
                    <a:p>
                      <a:pPr algn="l" fontAlgn="t"/>
                      <a:r>
                        <a:rPr lang="tr-TR" sz="900" b="0" u="none" strike="noStrike" dirty="0">
                          <a:latin typeface="+mn-lt"/>
                        </a:rPr>
                        <a:t>13-</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a:latin typeface="+mn-lt"/>
                        </a:rPr>
                        <a:t>Öğretmenlerim sınıfta adil kurallara sahipler ve tarafsızlar.</a:t>
                      </a:r>
                      <a:endParaRPr lang="tr-TR" sz="900" b="0" i="0" u="none" strike="noStrike">
                        <a:solidFill>
                          <a:srgbClr val="000000"/>
                        </a:solidFill>
                        <a:latin typeface="+mn-lt"/>
                        <a:cs typeface="Times New Roman" pitchFamily="18" charset="0"/>
                      </a:endParaRPr>
                    </a:p>
                  </a:txBody>
                  <a:tcPr marL="4151" marR="4151" marT="4151" marB="0"/>
                </a:tc>
                <a:tc>
                  <a:txBody>
                    <a:bodyPr/>
                    <a:lstStyle/>
                    <a:p>
                      <a:pPr algn="ctr" fontAlgn="t"/>
                      <a:r>
                        <a:rPr lang="tr-TR" sz="900" b="0" u="none" strike="noStrike" dirty="0">
                          <a:latin typeface="+mn-lt"/>
                        </a:rPr>
                        <a:t> </a:t>
                      </a:r>
                      <a:r>
                        <a:rPr lang="tr-TR" sz="900" b="0" u="none" strike="noStrike" dirty="0" smtClean="0">
                          <a:latin typeface="+mn-lt"/>
                        </a:rPr>
                        <a:t>75</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10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3</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r>
              <a:tr h="285055">
                <a:tc>
                  <a:txBody>
                    <a:bodyPr/>
                    <a:lstStyle/>
                    <a:p>
                      <a:pPr algn="l" fontAlgn="t"/>
                      <a:r>
                        <a:rPr lang="tr-TR" sz="900" b="0" u="none" strike="noStrike" dirty="0">
                          <a:latin typeface="+mn-lt"/>
                        </a:rPr>
                        <a:t>14-</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a:latin typeface="+mn-lt"/>
                        </a:rPr>
                        <a:t>Öğretmenlerim beni daha iyi performans göstermem için teşvik ediyor.</a:t>
                      </a:r>
                      <a:endParaRPr lang="tr-TR" sz="900" b="0" i="0" u="none" strike="noStrike">
                        <a:solidFill>
                          <a:srgbClr val="000000"/>
                        </a:solidFill>
                        <a:latin typeface="+mn-lt"/>
                        <a:cs typeface="Times New Roman" pitchFamily="18" charset="0"/>
                      </a:endParaRPr>
                    </a:p>
                  </a:txBody>
                  <a:tcPr marL="4151" marR="4151" marT="4151" marB="0"/>
                </a:tc>
                <a:tc>
                  <a:txBody>
                    <a:bodyPr/>
                    <a:lstStyle/>
                    <a:p>
                      <a:pPr algn="ctr" fontAlgn="t"/>
                      <a:r>
                        <a:rPr lang="tr-TR" sz="900" b="0" u="none" strike="noStrike" dirty="0" smtClean="0">
                          <a:latin typeface="+mn-lt"/>
                        </a:rPr>
                        <a:t>78</a:t>
                      </a:r>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10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r>
              <a:tr h="285055">
                <a:tc>
                  <a:txBody>
                    <a:bodyPr/>
                    <a:lstStyle/>
                    <a:p>
                      <a:pPr algn="l" fontAlgn="t"/>
                      <a:r>
                        <a:rPr lang="tr-TR" sz="900" b="0" u="none" strike="noStrike" dirty="0">
                          <a:latin typeface="+mn-lt"/>
                        </a:rPr>
                        <a:t>15-</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a:latin typeface="+mn-lt"/>
                        </a:rPr>
                        <a:t>Öğretmenlerim derslerin işlenişinde farklı ve ilgi çekici yöntemler kullanır.</a:t>
                      </a:r>
                      <a:endParaRPr lang="tr-TR" sz="900" b="0" i="0" u="none" strike="noStrike">
                        <a:solidFill>
                          <a:srgbClr val="000000"/>
                        </a:solidFill>
                        <a:latin typeface="+mn-lt"/>
                        <a:cs typeface="Times New Roman" pitchFamily="18" charset="0"/>
                      </a:endParaRPr>
                    </a:p>
                  </a:txBody>
                  <a:tcPr marL="4151" marR="4151" marT="4151" marB="0"/>
                </a:tc>
                <a:tc>
                  <a:txBody>
                    <a:bodyPr/>
                    <a:lstStyle/>
                    <a:p>
                      <a:pPr algn="ctr" fontAlgn="t"/>
                      <a:r>
                        <a:rPr lang="tr-TR" sz="900" b="0" u="none" strike="noStrike" dirty="0" smtClean="0">
                          <a:latin typeface="+mn-lt"/>
                        </a:rPr>
                        <a:t>77</a:t>
                      </a:r>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11</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chemeClr val="dk1"/>
                          </a:solidFill>
                          <a:latin typeface="+mn-lt"/>
                          <a:cs typeface="+mn-cs"/>
                        </a:rPr>
                        <a:t>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r>
              <a:tr h="285055">
                <a:tc>
                  <a:txBody>
                    <a:bodyPr/>
                    <a:lstStyle/>
                    <a:p>
                      <a:pPr algn="l" fontAlgn="t"/>
                      <a:r>
                        <a:rPr lang="tr-TR" sz="900" b="0" u="none" strike="noStrike" dirty="0" smtClean="0">
                          <a:latin typeface="+mn-lt"/>
                        </a:rPr>
                        <a:t>16-</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dirty="0">
                          <a:latin typeface="+mn-lt"/>
                        </a:rPr>
                        <a:t>Sınav ve ödevlerin beni değerlendirmek için adil ve yeterli olduğunu düşünüyorum.</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ctr" fontAlgn="t"/>
                      <a:r>
                        <a:rPr lang="tr-TR" sz="900" b="0" u="none" strike="noStrike" dirty="0" smtClean="0">
                          <a:latin typeface="+mn-lt"/>
                        </a:rPr>
                        <a:t>72</a:t>
                      </a:r>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8</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5</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2</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3</a:t>
                      </a:r>
                      <a:endParaRPr lang="tr-TR" sz="900" b="0" i="0" u="none" strike="noStrike" dirty="0">
                        <a:solidFill>
                          <a:srgbClr val="000000"/>
                        </a:solidFill>
                        <a:latin typeface="+mn-lt"/>
                        <a:cs typeface="Times New Roman" pitchFamily="18" charset="0"/>
                      </a:endParaRPr>
                    </a:p>
                  </a:txBody>
                  <a:tcPr marL="4151" marR="4151" marT="4151" marB="0" anchor="ctr"/>
                </a:tc>
              </a:tr>
              <a:tr h="209894">
                <a:tc>
                  <a:txBody>
                    <a:bodyPr/>
                    <a:lstStyle/>
                    <a:p>
                      <a:pPr algn="l" fontAlgn="t"/>
                      <a:r>
                        <a:rPr lang="tr-TR" sz="900" b="0" u="none" strike="noStrike" dirty="0">
                          <a:latin typeface="+mn-lt"/>
                        </a:rPr>
                        <a:t>17-</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a:latin typeface="+mn-lt"/>
                        </a:rPr>
                        <a:t>Okulda düzenlene sanatsal ve kültürel faaliyetler yeterlidir.</a:t>
                      </a:r>
                      <a:endParaRPr lang="tr-TR" sz="900" b="0" i="0" u="none" strike="noStrike">
                        <a:solidFill>
                          <a:srgbClr val="000000"/>
                        </a:solidFill>
                        <a:latin typeface="+mn-lt"/>
                        <a:cs typeface="Times New Roman" pitchFamily="18" charset="0"/>
                      </a:endParaRPr>
                    </a:p>
                  </a:txBody>
                  <a:tcPr marL="4151" marR="4151" marT="4151" marB="0"/>
                </a:tc>
                <a:tc>
                  <a:txBody>
                    <a:bodyPr/>
                    <a:lstStyle/>
                    <a:p>
                      <a:pPr algn="ctr" fontAlgn="t"/>
                      <a:r>
                        <a:rPr lang="tr-TR" sz="900" b="0" i="0" u="none" strike="noStrike" dirty="0" smtClean="0">
                          <a:solidFill>
                            <a:srgbClr val="000000"/>
                          </a:solidFill>
                          <a:latin typeface="+mn-lt"/>
                          <a:cs typeface="Times New Roman" pitchFamily="18" charset="0"/>
                        </a:rPr>
                        <a:t>79</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9</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2</a:t>
                      </a:r>
                      <a:endParaRPr lang="tr-TR" sz="900" b="0" i="0" u="none" strike="noStrike" dirty="0">
                        <a:solidFill>
                          <a:srgbClr val="000000"/>
                        </a:solidFill>
                        <a:latin typeface="+mn-lt"/>
                        <a:cs typeface="Times New Roman" pitchFamily="18" charset="0"/>
                      </a:endParaRPr>
                    </a:p>
                  </a:txBody>
                  <a:tcPr marL="4151" marR="4151" marT="4151" marB="0" anchor="ctr"/>
                </a:tc>
              </a:tr>
              <a:tr h="144652">
                <a:tc>
                  <a:txBody>
                    <a:bodyPr/>
                    <a:lstStyle/>
                    <a:p>
                      <a:pPr algn="l" fontAlgn="t"/>
                      <a:r>
                        <a:rPr lang="tr-TR" sz="900" b="0" u="none" strike="noStrike" dirty="0">
                          <a:latin typeface="+mn-lt"/>
                        </a:rPr>
                        <a:t>18-</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u="none" strike="noStrike" dirty="0">
                          <a:latin typeface="+mn-lt"/>
                        </a:rPr>
                        <a:t>Okulda öğrencilerin görüşleri dikkate alınır.</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ctr" fontAlgn="t"/>
                      <a:r>
                        <a:rPr lang="tr-TR" sz="900" b="0" i="0" u="none" strike="noStrike" dirty="0" smtClean="0">
                          <a:solidFill>
                            <a:srgbClr val="000000"/>
                          </a:solidFill>
                          <a:latin typeface="+mn-lt"/>
                          <a:cs typeface="Times New Roman" pitchFamily="18" charset="0"/>
                        </a:rPr>
                        <a:t>75</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12</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0</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3</a:t>
                      </a:r>
                      <a:endParaRPr lang="tr-TR" sz="900" b="0" i="0" u="none" strike="noStrike" dirty="0">
                        <a:solidFill>
                          <a:srgbClr val="000000"/>
                        </a:solidFill>
                        <a:latin typeface="+mn-lt"/>
                        <a:cs typeface="Times New Roman" pitchFamily="18" charset="0"/>
                      </a:endParaRPr>
                    </a:p>
                  </a:txBody>
                  <a:tcPr marL="4151" marR="4151" marT="4151" marB="0" anchor="ctr"/>
                </a:tc>
              </a:tr>
              <a:tr h="285380">
                <a:tc>
                  <a:txBody>
                    <a:bodyPr/>
                    <a:lstStyle/>
                    <a:p>
                      <a:pPr algn="l" fontAlgn="t"/>
                      <a:r>
                        <a:rPr lang="tr-TR" sz="900" b="0" u="none" strike="noStrike" dirty="0">
                          <a:latin typeface="+mn-lt"/>
                        </a:rPr>
                        <a:t>19-</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marL="68580" algn="l">
                        <a:lnSpc>
                          <a:spcPts val="1145"/>
                        </a:lnSpc>
                        <a:spcAft>
                          <a:spcPts val="0"/>
                        </a:spcAft>
                      </a:pPr>
                      <a:r>
                        <a:rPr lang="tr-TR" sz="900" b="0" dirty="0" smtClean="0">
                          <a:effectLst/>
                          <a:latin typeface="+mn-lt"/>
                          <a:ea typeface="Cambria"/>
                          <a:cs typeface="Times New Roman" panose="02020603050405020304" pitchFamily="18" charset="0"/>
                        </a:rPr>
                        <a:t>Okul</a:t>
                      </a:r>
                      <a:r>
                        <a:rPr lang="tr-TR" sz="900" b="0" spc="25" dirty="0" smtClean="0">
                          <a:effectLst/>
                          <a:latin typeface="+mn-lt"/>
                          <a:ea typeface="Cambria"/>
                          <a:cs typeface="Times New Roman" panose="02020603050405020304" pitchFamily="18" charset="0"/>
                        </a:rPr>
                        <a:t> </a:t>
                      </a:r>
                      <a:r>
                        <a:rPr lang="tr-TR" sz="900" b="0" dirty="0" smtClean="0">
                          <a:effectLst/>
                          <a:latin typeface="+mn-lt"/>
                          <a:ea typeface="Cambria"/>
                          <a:cs typeface="Times New Roman" panose="02020603050405020304" pitchFamily="18" charset="0"/>
                        </a:rPr>
                        <a:t>meslek</a:t>
                      </a:r>
                      <a:r>
                        <a:rPr lang="tr-TR" sz="900" b="0" spc="30" dirty="0" smtClean="0">
                          <a:effectLst/>
                          <a:latin typeface="+mn-lt"/>
                          <a:ea typeface="Cambria"/>
                          <a:cs typeface="Times New Roman" panose="02020603050405020304" pitchFamily="18" charset="0"/>
                        </a:rPr>
                        <a:t> </a:t>
                      </a:r>
                      <a:r>
                        <a:rPr lang="tr-TR" sz="900" b="0" dirty="0" smtClean="0">
                          <a:effectLst/>
                          <a:latin typeface="+mn-lt"/>
                          <a:ea typeface="Cambria"/>
                          <a:cs typeface="Times New Roman" panose="02020603050405020304" pitchFamily="18" charset="0"/>
                        </a:rPr>
                        <a:t>seçimim</a:t>
                      </a:r>
                      <a:r>
                        <a:rPr lang="tr-TR" sz="900" b="0" spc="40" dirty="0" smtClean="0">
                          <a:effectLst/>
                          <a:latin typeface="+mn-lt"/>
                          <a:ea typeface="Cambria"/>
                          <a:cs typeface="Times New Roman" panose="02020603050405020304" pitchFamily="18" charset="0"/>
                        </a:rPr>
                        <a:t> </a:t>
                      </a:r>
                      <a:r>
                        <a:rPr lang="tr-TR" sz="900" b="0" dirty="0" smtClean="0">
                          <a:effectLst/>
                          <a:latin typeface="+mn-lt"/>
                          <a:ea typeface="Cambria"/>
                          <a:cs typeface="Times New Roman" panose="02020603050405020304" pitchFamily="18" charset="0"/>
                        </a:rPr>
                        <a:t>konusunda</a:t>
                      </a:r>
                      <a:r>
                        <a:rPr lang="tr-TR" sz="900" b="0" spc="30" dirty="0" smtClean="0">
                          <a:effectLst/>
                          <a:latin typeface="+mn-lt"/>
                          <a:ea typeface="Cambria"/>
                          <a:cs typeface="Times New Roman" panose="02020603050405020304" pitchFamily="18" charset="0"/>
                        </a:rPr>
                        <a:t> </a:t>
                      </a:r>
                      <a:r>
                        <a:rPr lang="tr-TR" sz="900" b="0" dirty="0" smtClean="0">
                          <a:effectLst/>
                          <a:latin typeface="+mn-lt"/>
                          <a:ea typeface="Cambria"/>
                          <a:cs typeface="Times New Roman" panose="02020603050405020304" pitchFamily="18" charset="0"/>
                        </a:rPr>
                        <a:t>hedefler</a:t>
                      </a:r>
                      <a:r>
                        <a:rPr lang="tr-TR" sz="900" b="0" spc="30" dirty="0" smtClean="0">
                          <a:effectLst/>
                          <a:latin typeface="+mn-lt"/>
                          <a:ea typeface="Cambria"/>
                          <a:cs typeface="Times New Roman" panose="02020603050405020304" pitchFamily="18" charset="0"/>
                        </a:rPr>
                        <a:t> </a:t>
                      </a:r>
                      <a:r>
                        <a:rPr lang="tr-TR" sz="900" b="0" dirty="0" smtClean="0">
                          <a:effectLst/>
                          <a:latin typeface="+mn-lt"/>
                          <a:ea typeface="Cambria"/>
                          <a:cs typeface="Times New Roman" panose="02020603050405020304" pitchFamily="18" charset="0"/>
                        </a:rPr>
                        <a:t>belirlememde</a:t>
                      </a:r>
                      <a:r>
                        <a:rPr lang="tr-TR" sz="900" b="0" baseline="0" dirty="0" smtClean="0">
                          <a:effectLst/>
                          <a:latin typeface="+mn-lt"/>
                          <a:ea typeface="Cambria"/>
                          <a:cs typeface="Times New Roman" panose="02020603050405020304" pitchFamily="18" charset="0"/>
                        </a:rPr>
                        <a:t> </a:t>
                      </a:r>
                      <a:r>
                        <a:rPr lang="tr-TR" sz="900" b="0" dirty="0" smtClean="0">
                          <a:effectLst/>
                          <a:latin typeface="+mn-lt"/>
                          <a:ea typeface="Cambria"/>
                          <a:cs typeface="Times New Roman" panose="02020603050405020304" pitchFamily="18" charset="0"/>
                        </a:rPr>
                        <a:t>bu</a:t>
                      </a:r>
                      <a:r>
                        <a:rPr lang="tr-TR" sz="900" b="0" spc="35" dirty="0" smtClean="0">
                          <a:effectLst/>
                          <a:latin typeface="+mn-lt"/>
                          <a:ea typeface="Cambria"/>
                          <a:cs typeface="Times New Roman" panose="02020603050405020304" pitchFamily="18" charset="0"/>
                        </a:rPr>
                        <a:t> </a:t>
                      </a:r>
                      <a:r>
                        <a:rPr lang="tr-TR" sz="900" b="0" dirty="0" smtClean="0">
                          <a:effectLst/>
                          <a:latin typeface="+mn-lt"/>
                          <a:ea typeface="Cambria"/>
                          <a:cs typeface="Times New Roman" panose="02020603050405020304" pitchFamily="18" charset="0"/>
                        </a:rPr>
                        <a:t>hedeflere ulaşmamda</a:t>
                      </a:r>
                      <a:r>
                        <a:rPr lang="tr-TR" sz="900" b="0" spc="-25" dirty="0" smtClean="0">
                          <a:effectLst/>
                          <a:latin typeface="+mn-lt"/>
                          <a:ea typeface="Cambria"/>
                          <a:cs typeface="Times New Roman" panose="02020603050405020304" pitchFamily="18" charset="0"/>
                        </a:rPr>
                        <a:t> </a:t>
                      </a:r>
                      <a:r>
                        <a:rPr lang="tr-TR" sz="900" b="0" dirty="0" smtClean="0">
                          <a:effectLst/>
                          <a:latin typeface="+mn-lt"/>
                          <a:ea typeface="Cambria"/>
                          <a:cs typeface="Times New Roman" panose="02020603050405020304" pitchFamily="18" charset="0"/>
                        </a:rPr>
                        <a:t>yeterli</a:t>
                      </a:r>
                      <a:r>
                        <a:rPr lang="tr-TR" sz="900" b="0" spc="-30" dirty="0" smtClean="0">
                          <a:effectLst/>
                          <a:latin typeface="+mn-lt"/>
                          <a:ea typeface="Cambria"/>
                          <a:cs typeface="Times New Roman" panose="02020603050405020304" pitchFamily="18" charset="0"/>
                        </a:rPr>
                        <a:t> </a:t>
                      </a:r>
                      <a:r>
                        <a:rPr lang="tr-TR" sz="900" b="0" dirty="0" smtClean="0">
                          <a:effectLst/>
                          <a:latin typeface="+mn-lt"/>
                          <a:ea typeface="Cambria"/>
                          <a:cs typeface="Times New Roman" panose="02020603050405020304" pitchFamily="18" charset="0"/>
                        </a:rPr>
                        <a:t>rehberlik</a:t>
                      </a:r>
                      <a:r>
                        <a:rPr lang="tr-TR" sz="900" b="0" spc="-20" dirty="0" smtClean="0">
                          <a:effectLst/>
                          <a:latin typeface="+mn-lt"/>
                          <a:ea typeface="Cambria"/>
                          <a:cs typeface="Times New Roman" panose="02020603050405020304" pitchFamily="18" charset="0"/>
                        </a:rPr>
                        <a:t> </a:t>
                      </a:r>
                      <a:r>
                        <a:rPr lang="tr-TR" sz="900" b="0" dirty="0" smtClean="0">
                          <a:effectLst/>
                          <a:latin typeface="+mn-lt"/>
                          <a:ea typeface="Cambria"/>
                          <a:cs typeface="Times New Roman" panose="02020603050405020304" pitchFamily="18" charset="0"/>
                        </a:rPr>
                        <a:t>ediyor.</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ctr" fontAlgn="t"/>
                      <a:r>
                        <a:rPr lang="tr-TR" sz="900" b="0" u="none" strike="noStrike" dirty="0" smtClean="0">
                          <a:latin typeface="+mn-lt"/>
                        </a:rPr>
                        <a:t>74</a:t>
                      </a:r>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12</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2</a:t>
                      </a:r>
                      <a:endParaRPr lang="tr-TR" sz="900" b="0" i="0" u="none" strike="noStrike" dirty="0">
                        <a:solidFill>
                          <a:srgbClr val="000000"/>
                        </a:solidFill>
                        <a:latin typeface="+mn-lt"/>
                        <a:cs typeface="Times New Roman" pitchFamily="18" charset="0"/>
                      </a:endParaRPr>
                    </a:p>
                  </a:txBody>
                  <a:tcPr marL="4151" marR="4151" marT="4151" marB="0" anchor="ctr"/>
                </a:tc>
              </a:tr>
              <a:tr h="285055">
                <a:tc>
                  <a:txBody>
                    <a:bodyPr/>
                    <a:lstStyle/>
                    <a:p>
                      <a:pPr algn="l" fontAlgn="t"/>
                      <a:r>
                        <a:rPr lang="tr-TR" sz="900" b="0" u="none" strike="noStrike" dirty="0">
                          <a:latin typeface="+mn-lt"/>
                        </a:rPr>
                        <a:t>20-</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l" fontAlgn="t"/>
                      <a:r>
                        <a:rPr lang="tr-TR" sz="900" b="0" dirty="0" smtClean="0">
                          <a:effectLst/>
                          <a:latin typeface="+mn-lt"/>
                          <a:ea typeface="Cambria"/>
                          <a:cs typeface="Cambria"/>
                        </a:rPr>
                        <a:t>Mesleki</a:t>
                      </a:r>
                      <a:r>
                        <a:rPr lang="tr-TR" sz="900" b="0" spc="130" dirty="0" smtClean="0">
                          <a:effectLst/>
                          <a:latin typeface="+mn-lt"/>
                          <a:ea typeface="Cambria"/>
                          <a:cs typeface="Cambria"/>
                        </a:rPr>
                        <a:t> </a:t>
                      </a:r>
                      <a:r>
                        <a:rPr lang="tr-TR" sz="900" b="0" dirty="0" smtClean="0">
                          <a:effectLst/>
                          <a:latin typeface="+mn-lt"/>
                          <a:ea typeface="Cambria"/>
                          <a:cs typeface="Cambria"/>
                        </a:rPr>
                        <a:t>gelişimimle</a:t>
                      </a:r>
                      <a:r>
                        <a:rPr lang="tr-TR" sz="900" b="0" spc="125" dirty="0" smtClean="0">
                          <a:effectLst/>
                          <a:latin typeface="+mn-lt"/>
                          <a:ea typeface="Cambria"/>
                          <a:cs typeface="Cambria"/>
                        </a:rPr>
                        <a:t> </a:t>
                      </a:r>
                      <a:r>
                        <a:rPr lang="tr-TR" sz="900" b="0" dirty="0" smtClean="0">
                          <a:effectLst/>
                          <a:latin typeface="+mn-lt"/>
                          <a:ea typeface="Cambria"/>
                          <a:cs typeface="Cambria"/>
                        </a:rPr>
                        <a:t>ilgili</a:t>
                      </a:r>
                      <a:r>
                        <a:rPr lang="tr-TR" sz="900" b="0" spc="145" dirty="0" smtClean="0">
                          <a:effectLst/>
                          <a:latin typeface="+mn-lt"/>
                          <a:ea typeface="Cambria"/>
                          <a:cs typeface="Cambria"/>
                        </a:rPr>
                        <a:t> </a:t>
                      </a:r>
                      <a:r>
                        <a:rPr lang="tr-TR" sz="900" b="0" dirty="0" smtClean="0">
                          <a:effectLst/>
                          <a:latin typeface="+mn-lt"/>
                          <a:ea typeface="Cambria"/>
                          <a:cs typeface="Cambria"/>
                        </a:rPr>
                        <a:t>yapılan</a:t>
                      </a:r>
                      <a:r>
                        <a:rPr lang="tr-TR" sz="900" b="0" spc="130" dirty="0" smtClean="0">
                          <a:effectLst/>
                          <a:latin typeface="+mn-lt"/>
                          <a:ea typeface="Cambria"/>
                          <a:cs typeface="Cambria"/>
                        </a:rPr>
                        <a:t> </a:t>
                      </a:r>
                      <a:r>
                        <a:rPr lang="tr-TR" sz="900" b="0" dirty="0" smtClean="0">
                          <a:effectLst/>
                          <a:latin typeface="+mn-lt"/>
                          <a:ea typeface="Cambria"/>
                          <a:cs typeface="Cambria"/>
                        </a:rPr>
                        <a:t>etkinlikleri</a:t>
                      </a:r>
                      <a:r>
                        <a:rPr lang="tr-TR" sz="900" b="0" spc="145" dirty="0" smtClean="0">
                          <a:effectLst/>
                          <a:latin typeface="+mn-lt"/>
                          <a:ea typeface="Cambria"/>
                          <a:cs typeface="Cambria"/>
                        </a:rPr>
                        <a:t> </a:t>
                      </a:r>
                      <a:r>
                        <a:rPr lang="tr-TR" sz="900" b="0" dirty="0" smtClean="0">
                          <a:effectLst/>
                          <a:latin typeface="+mn-lt"/>
                          <a:ea typeface="Cambria"/>
                          <a:cs typeface="Cambria"/>
                        </a:rPr>
                        <a:t>(seminer,</a:t>
                      </a:r>
                      <a:r>
                        <a:rPr lang="tr-TR" sz="900" b="0" spc="145" dirty="0" smtClean="0">
                          <a:effectLst/>
                          <a:latin typeface="+mn-lt"/>
                          <a:ea typeface="Cambria"/>
                          <a:cs typeface="Cambria"/>
                        </a:rPr>
                        <a:t> </a:t>
                      </a:r>
                      <a:r>
                        <a:rPr lang="tr-TR" sz="900" b="0" dirty="0" smtClean="0">
                          <a:effectLst/>
                          <a:latin typeface="+mn-lt"/>
                          <a:ea typeface="Cambria"/>
                          <a:cs typeface="Cambria"/>
                        </a:rPr>
                        <a:t>okul</a:t>
                      </a:r>
                      <a:r>
                        <a:rPr lang="tr-TR" sz="900" b="0" spc="140" dirty="0" smtClean="0">
                          <a:effectLst/>
                          <a:latin typeface="+mn-lt"/>
                          <a:ea typeface="Cambria"/>
                          <a:cs typeface="Cambria"/>
                        </a:rPr>
                        <a:t> </a:t>
                      </a:r>
                      <a:r>
                        <a:rPr lang="tr-TR" sz="900" b="0" dirty="0" smtClean="0">
                          <a:effectLst/>
                          <a:latin typeface="+mn-lt"/>
                          <a:ea typeface="Cambria"/>
                          <a:cs typeface="Cambria"/>
                        </a:rPr>
                        <a:t>dışı</a:t>
                      </a:r>
                      <a:r>
                        <a:rPr lang="tr-TR" sz="900" b="0" spc="-210" dirty="0" smtClean="0">
                          <a:effectLst/>
                          <a:latin typeface="+mn-lt"/>
                          <a:ea typeface="Cambria"/>
                          <a:cs typeface="Cambria"/>
                        </a:rPr>
                        <a:t> </a:t>
                      </a:r>
                      <a:r>
                        <a:rPr lang="tr-TR" sz="900" b="0" dirty="0" smtClean="0">
                          <a:effectLst/>
                          <a:latin typeface="+mn-lt"/>
                          <a:ea typeface="Cambria"/>
                          <a:cs typeface="Cambria"/>
                        </a:rPr>
                        <a:t>faaliyetler..)</a:t>
                      </a:r>
                      <a:r>
                        <a:rPr lang="tr-TR" sz="900" b="0" spc="-10" dirty="0" smtClean="0">
                          <a:effectLst/>
                          <a:latin typeface="+mn-lt"/>
                          <a:ea typeface="Cambria"/>
                          <a:cs typeface="Cambria"/>
                        </a:rPr>
                        <a:t> </a:t>
                      </a:r>
                      <a:r>
                        <a:rPr lang="tr-TR" sz="900" b="0" dirty="0" smtClean="0">
                          <a:effectLst/>
                          <a:latin typeface="+mn-lt"/>
                          <a:ea typeface="Cambria"/>
                          <a:cs typeface="Cambria"/>
                        </a:rPr>
                        <a:t>yeterli</a:t>
                      </a:r>
                      <a:r>
                        <a:rPr lang="tr-TR" sz="900" b="0" spc="5" dirty="0" smtClean="0">
                          <a:effectLst/>
                          <a:latin typeface="+mn-lt"/>
                          <a:ea typeface="Cambria"/>
                          <a:cs typeface="Cambria"/>
                        </a:rPr>
                        <a:t> </a:t>
                      </a:r>
                      <a:r>
                        <a:rPr lang="tr-TR" sz="900" b="0" dirty="0" smtClean="0">
                          <a:effectLst/>
                          <a:latin typeface="+mn-lt"/>
                          <a:ea typeface="Cambria"/>
                          <a:cs typeface="Cambria"/>
                        </a:rPr>
                        <a:t>buluyorum.</a:t>
                      </a:r>
                      <a:endParaRPr lang="tr-TR" sz="900" b="0" i="0" u="none" strike="noStrike" dirty="0">
                        <a:solidFill>
                          <a:srgbClr val="000000"/>
                        </a:solidFill>
                        <a:latin typeface="+mn-lt"/>
                        <a:cs typeface="Times New Roman" pitchFamily="18" charset="0"/>
                      </a:endParaRPr>
                    </a:p>
                  </a:txBody>
                  <a:tcPr marL="4151" marR="4151" marT="4151" marB="0"/>
                </a:tc>
                <a:tc>
                  <a:txBody>
                    <a:bodyPr/>
                    <a:lstStyle/>
                    <a:p>
                      <a:pPr algn="ctr" fontAlgn="t"/>
                      <a:r>
                        <a:rPr lang="tr-TR" sz="900" b="0" u="none" strike="noStrike" dirty="0" smtClean="0">
                          <a:latin typeface="+mn-lt"/>
                        </a:rPr>
                        <a:t>69</a:t>
                      </a:r>
                      <a:r>
                        <a:rPr lang="tr-TR" sz="900" b="0" u="none" strike="noStrike" dirty="0">
                          <a:latin typeface="+mn-lt"/>
                        </a:rPr>
                        <a:t> </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11</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3</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i="0" u="none" strike="noStrike" dirty="0" smtClean="0">
                          <a:solidFill>
                            <a:srgbClr val="000000"/>
                          </a:solidFill>
                          <a:latin typeface="+mn-lt"/>
                          <a:cs typeface="Times New Roman" pitchFamily="18" charset="0"/>
                        </a:rPr>
                        <a:t>2</a:t>
                      </a:r>
                      <a:endParaRPr lang="tr-TR" sz="900" b="0" i="0" u="none" strike="noStrike" dirty="0">
                        <a:solidFill>
                          <a:srgbClr val="000000"/>
                        </a:solidFill>
                        <a:latin typeface="+mn-lt"/>
                        <a:cs typeface="Times New Roman" pitchFamily="18" charset="0"/>
                      </a:endParaRPr>
                    </a:p>
                  </a:txBody>
                  <a:tcPr marL="4151" marR="4151" marT="4151" marB="0" anchor="ctr"/>
                </a:tc>
                <a:tc>
                  <a:txBody>
                    <a:bodyPr/>
                    <a:lstStyle/>
                    <a:p>
                      <a:pPr algn="ctr" fontAlgn="t"/>
                      <a:r>
                        <a:rPr lang="tr-TR" sz="900" b="0" u="none" strike="noStrike" dirty="0" smtClean="0">
                          <a:latin typeface="+mn-lt"/>
                        </a:rPr>
                        <a:t>5</a:t>
                      </a:r>
                      <a:endParaRPr lang="tr-TR" sz="900" b="0" i="0" u="none" strike="noStrike" dirty="0">
                        <a:solidFill>
                          <a:srgbClr val="000000"/>
                        </a:solidFill>
                        <a:latin typeface="+mn-lt"/>
                        <a:cs typeface="Times New Roman" pitchFamily="18" charset="0"/>
                      </a:endParaRPr>
                    </a:p>
                  </a:txBody>
                  <a:tcPr marL="4151" marR="4151" marT="4151" marB="0" anchor="ctr"/>
                </a:tc>
              </a:tr>
            </a:tbl>
          </a:graphicData>
        </a:graphic>
      </p:graphicFrame>
      <p:sp>
        <p:nvSpPr>
          <p:cNvPr id="8" name="7 Dikdörtgen"/>
          <p:cNvSpPr/>
          <p:nvPr/>
        </p:nvSpPr>
        <p:spPr>
          <a:xfrm>
            <a:off x="2357422" y="214290"/>
            <a:ext cx="4572000" cy="369332"/>
          </a:xfrm>
          <a:prstGeom prst="rect">
            <a:avLst/>
          </a:prstGeom>
        </p:spPr>
        <p:txBody>
          <a:bodyPr>
            <a:spAutoFit/>
          </a:bodyPr>
          <a:lstStyle/>
          <a:p>
            <a:pPr algn="ctr" fontAlgn="t"/>
            <a:r>
              <a:rPr lang="tr-TR" b="1" dirty="0" smtClean="0">
                <a:solidFill>
                  <a:srgbClr val="000000"/>
                </a:solidFill>
                <a:latin typeface="Times New Roman" pitchFamily="18" charset="0"/>
                <a:cs typeface="Times New Roman" pitchFamily="18" charset="0"/>
              </a:rPr>
              <a:t>ÖĞRENCİLER ANKET FORMU</a:t>
            </a:r>
            <a:endParaRPr lang="tr-TR"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70B8EFC6-9B92-4EC2-910F-8C8DAAC16B59}" type="slidenum">
              <a:rPr lang="tr-TR" smtClean="0"/>
              <a:pPr/>
              <a:t>33</a:t>
            </a:fld>
            <a:endParaRPr lang="tr-TR"/>
          </a:p>
        </p:txBody>
      </p:sp>
      <p:graphicFrame>
        <p:nvGraphicFramePr>
          <p:cNvPr id="4" name="3 Tablo"/>
          <p:cNvGraphicFramePr>
            <a:graphicFrameLocks noGrp="1"/>
          </p:cNvGraphicFramePr>
          <p:nvPr>
            <p:extLst>
              <p:ext uri="{D42A27DB-BD31-4B8C-83A1-F6EECF244321}">
                <p14:modId xmlns:p14="http://schemas.microsoft.com/office/powerpoint/2010/main" xmlns="" val="1366277897"/>
              </p:ext>
            </p:extLst>
          </p:nvPr>
        </p:nvGraphicFramePr>
        <p:xfrm>
          <a:off x="428596" y="857232"/>
          <a:ext cx="8001058" cy="5375605"/>
        </p:xfrm>
        <a:graphic>
          <a:graphicData uri="http://schemas.openxmlformats.org/drawingml/2006/table">
            <a:tbl>
              <a:tblPr>
                <a:tableStyleId>{35758FB7-9AC5-4552-8A53-C91805E547FA}</a:tableStyleId>
              </a:tblPr>
              <a:tblGrid>
                <a:gridCol w="571505"/>
                <a:gridCol w="4048823"/>
                <a:gridCol w="676146"/>
                <a:gridCol w="676146"/>
                <a:gridCol w="676146"/>
                <a:gridCol w="676146"/>
                <a:gridCol w="676146"/>
              </a:tblGrid>
              <a:tr h="1071570">
                <a:tc>
                  <a:txBody>
                    <a:bodyPr/>
                    <a:lstStyle/>
                    <a:p>
                      <a:pPr algn="ctr" fontAlgn="t"/>
                      <a:r>
                        <a:rPr lang="tr-TR" sz="1200" u="none" strike="noStrike" dirty="0"/>
                        <a:t>NO</a:t>
                      </a:r>
                      <a:endParaRPr lang="tr-TR" sz="1200" b="1" i="0" u="none" strike="noStrike" dirty="0">
                        <a:solidFill>
                          <a:srgbClr val="000000"/>
                        </a:solidFill>
                        <a:latin typeface="Times New Roman" pitchFamily="18" charset="0"/>
                        <a:cs typeface="Times New Roman" pitchFamily="18" charset="0"/>
                      </a:endParaRPr>
                    </a:p>
                  </a:txBody>
                  <a:tcPr marL="3770" marR="3770" marT="3770" marB="0" anchor="ctr"/>
                </a:tc>
                <a:tc>
                  <a:txBody>
                    <a:bodyPr/>
                    <a:lstStyle/>
                    <a:p>
                      <a:pPr algn="ctr" fontAlgn="t"/>
                      <a:r>
                        <a:rPr lang="tr-TR" sz="1200" u="none" strike="noStrike" spc="-5" dirty="0"/>
                        <a:t>ÖĞRETMENLER İÇİN KONU BAŞLIKLARI</a:t>
                      </a:r>
                      <a:endParaRPr lang="tr-TR" sz="1200" b="1" i="0" u="none" strike="noStrike" dirty="0">
                        <a:solidFill>
                          <a:srgbClr val="000000"/>
                        </a:solidFill>
                        <a:latin typeface="Times New Roman" pitchFamily="18" charset="0"/>
                        <a:cs typeface="Times New Roman" pitchFamily="18" charset="0"/>
                      </a:endParaRPr>
                    </a:p>
                  </a:txBody>
                  <a:tcPr marL="3770" marR="3770" marT="3770" marB="0" anchor="ctr"/>
                </a:tc>
                <a:tc>
                  <a:txBody>
                    <a:bodyPr/>
                    <a:lstStyle/>
                    <a:p>
                      <a:pPr algn="l" fontAlgn="t"/>
                      <a:r>
                        <a:rPr lang="tr-TR" sz="1200" u="none" strike="noStrike" dirty="0"/>
                        <a:t>Kesinlikle Katılıyorum</a:t>
                      </a:r>
                      <a:endParaRPr lang="tr-TR" sz="1200" b="1" i="0" u="none" strike="noStrike" dirty="0">
                        <a:solidFill>
                          <a:srgbClr val="000000"/>
                        </a:solidFill>
                        <a:latin typeface="Times New Roman" pitchFamily="18" charset="0"/>
                        <a:cs typeface="Times New Roman" pitchFamily="18" charset="0"/>
                      </a:endParaRPr>
                    </a:p>
                  </a:txBody>
                  <a:tcPr marL="3770" marR="3770" marT="3770" marB="0" vert="vert270" anchor="ctr"/>
                </a:tc>
                <a:tc>
                  <a:txBody>
                    <a:bodyPr/>
                    <a:lstStyle/>
                    <a:p>
                      <a:pPr algn="l" fontAlgn="t"/>
                      <a:r>
                        <a:rPr lang="tr-TR" sz="1200" u="none" strike="noStrike" dirty="0"/>
                        <a:t>Katılıyorum</a:t>
                      </a:r>
                      <a:endParaRPr lang="tr-TR" sz="1200" b="1" i="0" u="none" strike="noStrike" dirty="0">
                        <a:solidFill>
                          <a:srgbClr val="000000"/>
                        </a:solidFill>
                        <a:latin typeface="Times New Roman" pitchFamily="18" charset="0"/>
                        <a:cs typeface="Times New Roman" pitchFamily="18" charset="0"/>
                      </a:endParaRPr>
                    </a:p>
                  </a:txBody>
                  <a:tcPr marL="3770" marR="3770" marT="3770" marB="0" vert="vert270" anchor="ctr"/>
                </a:tc>
                <a:tc>
                  <a:txBody>
                    <a:bodyPr/>
                    <a:lstStyle/>
                    <a:p>
                      <a:pPr algn="l" fontAlgn="t"/>
                      <a:r>
                        <a:rPr lang="tr-TR" sz="1200" u="none" strike="noStrike"/>
                        <a:t>Kararsızım</a:t>
                      </a:r>
                      <a:endParaRPr lang="tr-TR" sz="1200" b="1" i="0" u="none" strike="noStrike">
                        <a:solidFill>
                          <a:srgbClr val="000000"/>
                        </a:solidFill>
                        <a:latin typeface="Times New Roman" pitchFamily="18" charset="0"/>
                        <a:cs typeface="Times New Roman" pitchFamily="18" charset="0"/>
                      </a:endParaRPr>
                    </a:p>
                  </a:txBody>
                  <a:tcPr marL="3770" marR="3770" marT="3770" marB="0" vert="vert270" anchor="ctr"/>
                </a:tc>
                <a:tc>
                  <a:txBody>
                    <a:bodyPr/>
                    <a:lstStyle/>
                    <a:p>
                      <a:pPr algn="l" fontAlgn="t"/>
                      <a:r>
                        <a:rPr lang="tr-TR" sz="1200" u="none" strike="noStrike"/>
                        <a:t>Kesinlikle Katılmıyorum</a:t>
                      </a:r>
                      <a:endParaRPr lang="tr-TR" sz="1200" b="1" i="0" u="none" strike="noStrike">
                        <a:solidFill>
                          <a:srgbClr val="000000"/>
                        </a:solidFill>
                        <a:latin typeface="Times New Roman" pitchFamily="18" charset="0"/>
                        <a:cs typeface="Times New Roman" pitchFamily="18" charset="0"/>
                      </a:endParaRPr>
                    </a:p>
                  </a:txBody>
                  <a:tcPr marL="3770" marR="3770" marT="3770" marB="0" vert="vert270" anchor="ctr"/>
                </a:tc>
                <a:tc>
                  <a:txBody>
                    <a:bodyPr/>
                    <a:lstStyle/>
                    <a:p>
                      <a:pPr algn="l" fontAlgn="t"/>
                      <a:r>
                        <a:rPr lang="tr-TR" sz="1200" u="none" strike="noStrike" dirty="0"/>
                        <a:t>Katılmıyorum</a:t>
                      </a:r>
                      <a:endParaRPr lang="tr-TR" sz="1200" b="1" i="0" u="none" strike="noStrike" dirty="0">
                        <a:solidFill>
                          <a:srgbClr val="000000"/>
                        </a:solidFill>
                        <a:latin typeface="Times New Roman" pitchFamily="18" charset="0"/>
                        <a:cs typeface="Times New Roman" pitchFamily="18" charset="0"/>
                      </a:endParaRPr>
                    </a:p>
                  </a:txBody>
                  <a:tcPr marL="3770" marR="3770" marT="3770" marB="0" vert="vert270" anchor="ctr"/>
                </a:tc>
              </a:tr>
              <a:tr h="165878">
                <a:tc>
                  <a:txBody>
                    <a:bodyPr/>
                    <a:lstStyle/>
                    <a:p>
                      <a:pPr algn="ctr" fontAlgn="t"/>
                      <a:r>
                        <a:rPr lang="tr-TR" sz="1200" u="none" strike="noStrike"/>
                        <a:t>01-</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dirty="0"/>
                        <a:t>Okulun misyonu ve vizyonunu tam olarak anlıyorum.</a:t>
                      </a:r>
                      <a:endParaRPr lang="tr-TR" sz="1200" b="0"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1</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7</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7</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1</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1</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229967">
                <a:tc>
                  <a:txBody>
                    <a:bodyPr/>
                    <a:lstStyle/>
                    <a:p>
                      <a:pPr algn="ctr" fontAlgn="t"/>
                      <a:r>
                        <a:rPr lang="tr-TR" sz="1200" u="none" strike="noStrike"/>
                        <a:t>02-</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Okulda eğitim ve yönetim kalitesi sürekli olarak gelişiyor.</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b="1" i="0" u="none" strike="noStrike" dirty="0" smtClean="0">
                          <a:solidFill>
                            <a:srgbClr val="000000"/>
                          </a:solidFill>
                          <a:latin typeface="Times New Roman" pitchFamily="18" charset="0"/>
                          <a:cs typeface="Times New Roman" pitchFamily="18" charset="0"/>
                        </a:rPr>
                        <a:t>3</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b="1" i="0" u="none" strike="noStrike" dirty="0" smtClean="0">
                          <a:solidFill>
                            <a:srgbClr val="000000"/>
                          </a:solidFill>
                          <a:latin typeface="Times New Roman" pitchFamily="18" charset="0"/>
                          <a:cs typeface="Times New Roman" pitchFamily="18" charset="0"/>
                        </a:rPr>
                        <a:t>8</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6</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90479">
                <a:tc>
                  <a:txBody>
                    <a:bodyPr/>
                    <a:lstStyle/>
                    <a:p>
                      <a:pPr algn="ctr" fontAlgn="t"/>
                      <a:r>
                        <a:rPr lang="tr-TR" sz="1200" u="none" strike="noStrike"/>
                        <a:t>03-</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Okul temiz ve hijyeniktir.</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1</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12</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b="1" i="0" u="none" strike="noStrike" dirty="0" smtClean="0">
                          <a:solidFill>
                            <a:srgbClr val="000000"/>
                          </a:solidFill>
                          <a:latin typeface="Times New Roman" pitchFamily="18" charset="0"/>
                          <a:cs typeface="Times New Roman" pitchFamily="18" charset="0"/>
                        </a:rPr>
                        <a:t>2</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1</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339295">
                <a:tc>
                  <a:txBody>
                    <a:bodyPr/>
                    <a:lstStyle/>
                    <a:p>
                      <a:pPr algn="ctr" fontAlgn="t"/>
                      <a:r>
                        <a:rPr lang="tr-TR" sz="1200" u="none" strike="noStrike"/>
                        <a:t>04-</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dirty="0"/>
                        <a:t>Okul, öğrencilerin ve personelin güvenliğini sağlamak için uygun </a:t>
                      </a:r>
                      <a:r>
                        <a:rPr lang="tr-TR" sz="1200" u="none" strike="noStrike" dirty="0" smtClean="0"/>
                        <a:t>güvenlik</a:t>
                      </a:r>
                      <a:r>
                        <a:rPr lang="tr-TR" sz="1200" u="none" strike="noStrike" baseline="0" dirty="0" smtClean="0"/>
                        <a:t> </a:t>
                      </a:r>
                      <a:r>
                        <a:rPr lang="tr-TR" sz="1200" u="none" strike="noStrike" dirty="0" smtClean="0"/>
                        <a:t>önlemleri </a:t>
                      </a:r>
                      <a:r>
                        <a:rPr lang="tr-TR" sz="1200" u="none" strike="noStrike" dirty="0"/>
                        <a:t>alır.</a:t>
                      </a:r>
                      <a:endParaRPr lang="tr-TR" sz="1200" b="0"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0</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b="1" i="0" u="none" strike="noStrike" dirty="0" smtClean="0">
                          <a:solidFill>
                            <a:srgbClr val="000000"/>
                          </a:solidFill>
                          <a:latin typeface="Times New Roman" pitchFamily="18" charset="0"/>
                          <a:cs typeface="Times New Roman" pitchFamily="18" charset="0"/>
                        </a:rPr>
                        <a:t>9</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4</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4</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229967">
                <a:tc>
                  <a:txBody>
                    <a:bodyPr/>
                    <a:lstStyle/>
                    <a:p>
                      <a:pPr algn="ctr" fontAlgn="t"/>
                      <a:r>
                        <a:rPr lang="tr-TR" sz="1200" u="none" strike="noStrike"/>
                        <a:t>05-</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Okul, yeni kabul edilen öğrencilere uygun desteği sağlar.</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6</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4</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1</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6</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248816">
                <a:tc>
                  <a:txBody>
                    <a:bodyPr/>
                    <a:lstStyle/>
                    <a:p>
                      <a:pPr algn="ctr" fontAlgn="t"/>
                      <a:r>
                        <a:rPr lang="tr-TR" sz="1200" u="none" strike="noStrike"/>
                        <a:t>06-</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Okulumuz mesleki yeterliliğimi geliştirmek için eğitim fırsatları sunuyor.</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2</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b="0" i="0" u="none" strike="noStrike" dirty="0" smtClean="0">
                          <a:solidFill>
                            <a:schemeClr val="dk1"/>
                          </a:solidFill>
                          <a:latin typeface="+mn-lt"/>
                          <a:cs typeface="+mn-cs"/>
                        </a:rPr>
                        <a:t>6</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4</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1</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4</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229967">
                <a:tc>
                  <a:txBody>
                    <a:bodyPr/>
                    <a:lstStyle/>
                    <a:p>
                      <a:pPr algn="ctr" fontAlgn="t"/>
                      <a:r>
                        <a:rPr lang="tr-TR" sz="1200" u="none" strike="noStrike"/>
                        <a:t>07-</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Okul yönetimimiz öğretmenleri etkin bir şekilde yönlendirir.</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0</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8</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4</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2</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3</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305365">
                <a:tc>
                  <a:txBody>
                    <a:bodyPr/>
                    <a:lstStyle/>
                    <a:p>
                      <a:pPr algn="ctr" fontAlgn="t"/>
                      <a:r>
                        <a:rPr lang="tr-TR" sz="1200" u="none" strike="noStrike"/>
                        <a:t>08-</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Okulumuz, öğrencilerin öğrenme ilgisini uyandıracak bir öğrenme ortamı oluşturmuştur.</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1</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b="0" i="0" u="none" strike="noStrike" dirty="0" smtClean="0">
                          <a:solidFill>
                            <a:schemeClr val="dk1"/>
                          </a:solidFill>
                          <a:latin typeface="+mn-lt"/>
                          <a:cs typeface="+mn-cs"/>
                        </a:rPr>
                        <a:t>2</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5</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5</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4</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248816">
                <a:tc>
                  <a:txBody>
                    <a:bodyPr/>
                    <a:lstStyle/>
                    <a:p>
                      <a:pPr algn="ctr" fontAlgn="t"/>
                      <a:r>
                        <a:rPr lang="tr-TR" sz="1200" u="none" strike="noStrike"/>
                        <a:t>09-</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Etkili bir öğretmen olmak için ihtiyaç duyduğum kaynaklara erişimim var.</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b="0" i="0" u="none" strike="noStrike" dirty="0" smtClean="0">
                          <a:solidFill>
                            <a:schemeClr val="dk1"/>
                          </a:solidFill>
                          <a:latin typeface="+mn-lt"/>
                          <a:cs typeface="+mn-cs"/>
                        </a:rPr>
                        <a:t>7</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3</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1</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6</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229967">
                <a:tc>
                  <a:txBody>
                    <a:bodyPr/>
                    <a:lstStyle/>
                    <a:p>
                      <a:pPr algn="ctr" fontAlgn="t"/>
                      <a:r>
                        <a:rPr lang="tr-TR" sz="1200" u="none" strike="noStrike"/>
                        <a:t>10-</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sv-SE" sz="1200" u="none" strike="noStrike"/>
                        <a:t>Bana sunulan kaynakları kullanmak için gerekli eğitime sahibim.</a:t>
                      </a:r>
                      <a:endParaRPr lang="sv-SE"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2</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b="1" i="0" u="none" strike="noStrike" dirty="0" smtClean="0">
                          <a:solidFill>
                            <a:srgbClr val="000000"/>
                          </a:solidFill>
                          <a:latin typeface="Times New Roman" pitchFamily="18" charset="0"/>
                          <a:cs typeface="Times New Roman" pitchFamily="18" charset="0"/>
                        </a:rPr>
                        <a:t>3</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2</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5</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5</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248816">
                <a:tc>
                  <a:txBody>
                    <a:bodyPr/>
                    <a:lstStyle/>
                    <a:p>
                      <a:pPr algn="ctr" fontAlgn="t"/>
                      <a:r>
                        <a:rPr lang="tr-TR" sz="1200" u="none" strike="noStrike"/>
                        <a:t>11-</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Okulumuzun, farklı ihtiyaçları olan öğrencileri desteklemek için etkin bir politikası vardır.</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2</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b="0" i="0" u="none" strike="noStrike" dirty="0" smtClean="0">
                          <a:solidFill>
                            <a:schemeClr val="dk1"/>
                          </a:solidFill>
                          <a:latin typeface="+mn-lt"/>
                          <a:cs typeface="+mn-cs"/>
                        </a:rPr>
                        <a:t>3</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2</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5</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5</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229967">
                <a:tc>
                  <a:txBody>
                    <a:bodyPr/>
                    <a:lstStyle/>
                    <a:p>
                      <a:pPr algn="ctr" fontAlgn="t"/>
                      <a:r>
                        <a:rPr lang="tr-TR" sz="1200" u="none" strike="noStrike"/>
                        <a:t>12-</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Okulumuz müfredat uygulamasını etkin bir şekilde izler.</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1</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1</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2</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7</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6</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165878">
                <a:tc>
                  <a:txBody>
                    <a:bodyPr/>
                    <a:lstStyle/>
                    <a:p>
                      <a:pPr algn="ctr" fontAlgn="t"/>
                      <a:r>
                        <a:rPr lang="tr-TR" sz="1200" u="none" strike="noStrike"/>
                        <a:t>13-</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Okulumuz, velilere uygun etkinlikler düzenlemektedir.</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5</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2</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2</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3</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5</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165878">
                <a:tc>
                  <a:txBody>
                    <a:bodyPr/>
                    <a:lstStyle/>
                    <a:p>
                      <a:pPr algn="ctr" fontAlgn="t"/>
                      <a:r>
                        <a:rPr lang="tr-TR" sz="1200" u="none" strike="noStrike"/>
                        <a:t>14-</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Diğer öğretmenlerle iş birliği yaparım.</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7</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9</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1</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165878">
                <a:tc>
                  <a:txBody>
                    <a:bodyPr/>
                    <a:lstStyle/>
                    <a:p>
                      <a:pPr algn="ctr" fontAlgn="t"/>
                      <a:r>
                        <a:rPr lang="tr-TR" sz="1200" u="none" strike="noStrike"/>
                        <a:t>15-</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Okul personeli arasında dostane bir ilişki sürdürülür.</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7</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10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165878">
                <a:tc>
                  <a:txBody>
                    <a:bodyPr/>
                    <a:lstStyle/>
                    <a:p>
                      <a:pPr algn="ctr" fontAlgn="t"/>
                      <a:r>
                        <a:rPr lang="tr-TR" sz="1200" u="none" strike="noStrike"/>
                        <a:t>16-</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Takım ruhumuz ve moralimiz yüksek.</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3</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b="1" i="0" u="none" strike="noStrike" dirty="0" smtClean="0">
                          <a:solidFill>
                            <a:srgbClr val="000000"/>
                          </a:solidFill>
                          <a:latin typeface="Times New Roman" pitchFamily="18" charset="0"/>
                          <a:cs typeface="Times New Roman" pitchFamily="18" charset="0"/>
                        </a:rPr>
                        <a:t>7</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5</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1</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1</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r h="154568">
                <a:tc>
                  <a:txBody>
                    <a:bodyPr/>
                    <a:lstStyle/>
                    <a:p>
                      <a:pPr algn="ctr" fontAlgn="t"/>
                      <a:r>
                        <a:rPr lang="tr-TR" sz="1200" u="none" strike="noStrike" dirty="0"/>
                        <a:t>17-</a:t>
                      </a:r>
                      <a:endParaRPr lang="tr-TR" sz="1200" b="0"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l" fontAlgn="t"/>
                      <a:r>
                        <a:rPr lang="tr-TR" sz="1200" u="none" strike="noStrike"/>
                        <a:t>Okulumuza aidiyet hissediyorum.</a:t>
                      </a:r>
                      <a:endParaRPr lang="tr-TR" sz="1200" b="0" i="0" u="none" strike="noStrike">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b="1" i="0" u="none" strike="noStrike" dirty="0" smtClean="0">
                          <a:solidFill>
                            <a:srgbClr val="000000"/>
                          </a:solidFill>
                          <a:latin typeface="Times New Roman" pitchFamily="18" charset="0"/>
                          <a:cs typeface="Times New Roman" pitchFamily="18" charset="0"/>
                        </a:rPr>
                        <a:t>17</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b="1" i="0" u="none" strike="noStrike" dirty="0" smtClean="0">
                          <a:solidFill>
                            <a:srgbClr val="000000"/>
                          </a:solidFill>
                          <a:latin typeface="Times New Roman" pitchFamily="18" charset="0"/>
                          <a:cs typeface="Times New Roman" pitchFamily="18" charset="0"/>
                        </a:rPr>
                        <a:t>0</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a:t> </a:t>
                      </a:r>
                      <a:r>
                        <a:rPr lang="tr-TR" sz="1200" u="none" strike="noStrike" dirty="0" smtClean="0"/>
                        <a:t>0</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c>
                  <a:txBody>
                    <a:bodyPr/>
                    <a:lstStyle/>
                    <a:p>
                      <a:pPr algn="ctr" fontAlgn="t"/>
                      <a:r>
                        <a:rPr lang="tr-TR" sz="1200" u="none" strike="noStrike" dirty="0" smtClean="0"/>
                        <a:t>0</a:t>
                      </a:r>
                      <a:r>
                        <a:rPr lang="tr-TR" sz="1200" u="none" strike="noStrike" dirty="0"/>
                        <a:t> </a:t>
                      </a:r>
                      <a:endParaRPr lang="tr-TR" sz="1200" b="1" i="0" u="none" strike="noStrike" dirty="0">
                        <a:solidFill>
                          <a:srgbClr val="000000"/>
                        </a:solidFill>
                        <a:latin typeface="Times New Roman" pitchFamily="18" charset="0"/>
                        <a:cs typeface="Times New Roman" pitchFamily="18" charset="0"/>
                      </a:endParaRPr>
                    </a:p>
                  </a:txBody>
                  <a:tcPr marL="3770" marR="3770" marT="3770" marB="0"/>
                </a:tc>
              </a:tr>
            </a:tbl>
          </a:graphicData>
        </a:graphic>
      </p:graphicFrame>
      <p:sp>
        <p:nvSpPr>
          <p:cNvPr id="5" name="4 Dikdörtgen"/>
          <p:cNvSpPr/>
          <p:nvPr/>
        </p:nvSpPr>
        <p:spPr>
          <a:xfrm>
            <a:off x="2786050" y="357166"/>
            <a:ext cx="3880293" cy="369332"/>
          </a:xfrm>
          <a:prstGeom prst="rect">
            <a:avLst/>
          </a:prstGeom>
        </p:spPr>
        <p:txBody>
          <a:bodyPr wrap="none">
            <a:spAutoFit/>
          </a:bodyPr>
          <a:lstStyle/>
          <a:p>
            <a:pPr algn="ctr" fontAlgn="t"/>
            <a:r>
              <a:rPr lang="tr-TR" b="1" dirty="0" smtClean="0">
                <a:solidFill>
                  <a:srgbClr val="000000"/>
                </a:solidFill>
                <a:latin typeface="Times New Roman" pitchFamily="18" charset="0"/>
                <a:cs typeface="Times New Roman" pitchFamily="18" charset="0"/>
              </a:rPr>
              <a:t>ÖĞRETMENLER  ANKET FORMU</a:t>
            </a:r>
            <a:endParaRPr lang="tr-TR" b="1" dirty="0">
              <a:solidFill>
                <a:srgbClr val="000000"/>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70B8EFC6-9B92-4EC2-910F-8C8DAAC16B59}" type="slidenum">
              <a:rPr lang="tr-TR" smtClean="0"/>
              <a:pPr/>
              <a:t>34</a:t>
            </a:fld>
            <a:endParaRPr lang="tr-TR"/>
          </a:p>
        </p:txBody>
      </p:sp>
      <p:graphicFrame>
        <p:nvGraphicFramePr>
          <p:cNvPr id="4" name="3 Tablo"/>
          <p:cNvGraphicFramePr>
            <a:graphicFrameLocks noGrp="1"/>
          </p:cNvGraphicFramePr>
          <p:nvPr>
            <p:extLst>
              <p:ext uri="{D42A27DB-BD31-4B8C-83A1-F6EECF244321}">
                <p14:modId xmlns:p14="http://schemas.microsoft.com/office/powerpoint/2010/main" xmlns="" val="2883056919"/>
              </p:ext>
            </p:extLst>
          </p:nvPr>
        </p:nvGraphicFramePr>
        <p:xfrm>
          <a:off x="857224" y="928670"/>
          <a:ext cx="7929618" cy="5336082"/>
        </p:xfrm>
        <a:graphic>
          <a:graphicData uri="http://schemas.openxmlformats.org/drawingml/2006/table">
            <a:tbl>
              <a:tblPr>
                <a:tableStyleId>{35758FB7-9AC5-4552-8A53-C91805E547FA}</a:tableStyleId>
              </a:tblPr>
              <a:tblGrid>
                <a:gridCol w="836531"/>
                <a:gridCol w="3560088"/>
                <a:gridCol w="675479"/>
                <a:gridCol w="571504"/>
                <a:gridCol w="785818"/>
                <a:gridCol w="663667"/>
                <a:gridCol w="836531"/>
              </a:tblGrid>
              <a:tr h="844146">
                <a:tc>
                  <a:txBody>
                    <a:bodyPr/>
                    <a:lstStyle/>
                    <a:p>
                      <a:pPr algn="ctr" fontAlgn="t"/>
                      <a:r>
                        <a:rPr lang="tr-TR" sz="1000" u="none" strike="noStrike" dirty="0"/>
                        <a:t>NO</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l" fontAlgn="t"/>
                      <a:r>
                        <a:rPr lang="tr-TR" sz="1000" u="none" strike="noStrike" dirty="0"/>
                        <a:t>VELİLER İÇİN KONU BAŞLIKLARI</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l" fontAlgn="t"/>
                      <a:r>
                        <a:rPr lang="tr-TR" sz="1000" u="none" strike="noStrike" dirty="0"/>
                        <a:t>Kesinlikle Katılıyorum</a:t>
                      </a:r>
                      <a:endParaRPr lang="tr-TR" sz="1000" b="1" i="0" u="none" strike="noStrike" dirty="0">
                        <a:solidFill>
                          <a:srgbClr val="000000"/>
                        </a:solidFill>
                        <a:latin typeface="Times New Roman" pitchFamily="18" charset="0"/>
                        <a:cs typeface="Times New Roman" pitchFamily="18" charset="0"/>
                      </a:endParaRPr>
                    </a:p>
                  </a:txBody>
                  <a:tcPr marL="3288" marR="3288" marT="3288" marB="0" vert="vert270" anchor="ctr"/>
                </a:tc>
                <a:tc>
                  <a:txBody>
                    <a:bodyPr/>
                    <a:lstStyle/>
                    <a:p>
                      <a:pPr algn="l" fontAlgn="t"/>
                      <a:r>
                        <a:rPr lang="tr-TR" sz="1000" u="none" strike="noStrike"/>
                        <a:t>Katılıyorum</a:t>
                      </a:r>
                      <a:endParaRPr lang="tr-TR" sz="1000" b="1" i="0" u="none" strike="noStrike">
                        <a:solidFill>
                          <a:srgbClr val="000000"/>
                        </a:solidFill>
                        <a:latin typeface="Times New Roman" pitchFamily="18" charset="0"/>
                        <a:cs typeface="Times New Roman" pitchFamily="18" charset="0"/>
                      </a:endParaRPr>
                    </a:p>
                  </a:txBody>
                  <a:tcPr marL="3288" marR="3288" marT="3288" marB="0" vert="vert270" anchor="ctr"/>
                </a:tc>
                <a:tc>
                  <a:txBody>
                    <a:bodyPr/>
                    <a:lstStyle/>
                    <a:p>
                      <a:pPr algn="l" fontAlgn="t"/>
                      <a:r>
                        <a:rPr lang="tr-TR" sz="1000" u="none" strike="noStrike"/>
                        <a:t>Kararsızım</a:t>
                      </a:r>
                      <a:endParaRPr lang="tr-TR" sz="1000" b="1" i="0" u="none" strike="noStrike">
                        <a:solidFill>
                          <a:srgbClr val="000000"/>
                        </a:solidFill>
                        <a:latin typeface="Times New Roman" pitchFamily="18" charset="0"/>
                        <a:cs typeface="Times New Roman" pitchFamily="18" charset="0"/>
                      </a:endParaRPr>
                    </a:p>
                  </a:txBody>
                  <a:tcPr marL="3288" marR="3288" marT="3288" marB="0" vert="vert270" anchor="ctr"/>
                </a:tc>
                <a:tc>
                  <a:txBody>
                    <a:bodyPr/>
                    <a:lstStyle/>
                    <a:p>
                      <a:pPr algn="l" fontAlgn="t"/>
                      <a:r>
                        <a:rPr lang="tr-TR" sz="1000" u="none" strike="noStrike"/>
                        <a:t>Kesinlikle Katılmıyorum</a:t>
                      </a:r>
                      <a:endParaRPr lang="tr-TR" sz="1000" b="1" i="0" u="none" strike="noStrike">
                        <a:solidFill>
                          <a:srgbClr val="000000"/>
                        </a:solidFill>
                        <a:latin typeface="Times New Roman" pitchFamily="18" charset="0"/>
                        <a:cs typeface="Times New Roman" pitchFamily="18" charset="0"/>
                      </a:endParaRPr>
                    </a:p>
                  </a:txBody>
                  <a:tcPr marL="3288" marR="3288" marT="3288" marB="0" vert="vert270" anchor="ctr"/>
                </a:tc>
                <a:tc>
                  <a:txBody>
                    <a:bodyPr/>
                    <a:lstStyle/>
                    <a:p>
                      <a:pPr algn="l" fontAlgn="t"/>
                      <a:r>
                        <a:rPr lang="tr-TR" sz="1000" u="none" strike="noStrike" dirty="0"/>
                        <a:t>Katılmıyorum</a:t>
                      </a:r>
                      <a:endParaRPr lang="tr-TR" sz="1000" b="1" i="0" u="none" strike="noStrike" dirty="0">
                        <a:solidFill>
                          <a:srgbClr val="000000"/>
                        </a:solidFill>
                        <a:latin typeface="Times New Roman" pitchFamily="18" charset="0"/>
                        <a:cs typeface="Times New Roman" pitchFamily="18" charset="0"/>
                      </a:endParaRPr>
                    </a:p>
                  </a:txBody>
                  <a:tcPr marL="3288" marR="3288" marT="3288" marB="0" vert="vert270" anchor="ctr"/>
                </a:tc>
              </a:tr>
              <a:tr h="147961">
                <a:tc>
                  <a:txBody>
                    <a:bodyPr/>
                    <a:lstStyle/>
                    <a:p>
                      <a:pPr algn="ctr" fontAlgn="t"/>
                      <a:r>
                        <a:rPr lang="tr-TR" sz="1000" u="none" strike="noStrike" dirty="0"/>
                        <a:t>01-</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dirty="0"/>
                        <a:t>Okulun misyonu ve vizyonunu tam olarak anlıyorum.</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25</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147961">
                <a:tc>
                  <a:txBody>
                    <a:bodyPr/>
                    <a:lstStyle/>
                    <a:p>
                      <a:pPr algn="ctr" fontAlgn="t"/>
                      <a:r>
                        <a:rPr lang="tr-TR" sz="1000" u="none" strike="noStrike" dirty="0"/>
                        <a:t>02-</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dirty="0"/>
                        <a:t>Okulda eğitim ve yönetim kalitesi sürekli olarak gelişiyor.</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10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15</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82201">
                <a:tc>
                  <a:txBody>
                    <a:bodyPr/>
                    <a:lstStyle/>
                    <a:p>
                      <a:pPr algn="ctr" fontAlgn="t"/>
                      <a:r>
                        <a:rPr lang="tr-TR" sz="1000" u="none" strike="noStrike" dirty="0"/>
                        <a:t>03-</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dirty="0"/>
                        <a:t>Okul temiz ve hijyeniktir.</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11</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14</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220298">
                <a:tc>
                  <a:txBody>
                    <a:bodyPr/>
                    <a:lstStyle/>
                    <a:p>
                      <a:pPr algn="ctr" fontAlgn="t"/>
                      <a:r>
                        <a:rPr lang="tr-TR" sz="1000" u="none" strike="noStrike" dirty="0"/>
                        <a:t>04-</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dirty="0"/>
                        <a:t>Okul, öğrencilerin ve personelin güvenliğini sağlamak için uygun güvenlik önlemleri alır.</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1</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14</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147961">
                <a:tc>
                  <a:txBody>
                    <a:bodyPr/>
                    <a:lstStyle/>
                    <a:p>
                      <a:pPr algn="ctr" fontAlgn="t"/>
                      <a:r>
                        <a:rPr lang="tr-TR" sz="1000" u="none" strike="noStrike" dirty="0"/>
                        <a:t>05-</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dirty="0"/>
                        <a:t>Okul, yeni kabul edilen öğrencilere uygun desteği sağlar.</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22</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3</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220298">
                <a:tc>
                  <a:txBody>
                    <a:bodyPr/>
                    <a:lstStyle/>
                    <a:p>
                      <a:pPr algn="ctr" fontAlgn="t"/>
                      <a:r>
                        <a:rPr lang="tr-TR" sz="1000" u="none" strike="noStrike" dirty="0"/>
                        <a:t>06-</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Okul, çocuğumun okumaya olan ilgisini geliştirmesine yardımcı olabilir.</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10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5</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147961">
                <a:tc>
                  <a:txBody>
                    <a:bodyPr/>
                    <a:lstStyle/>
                    <a:p>
                      <a:pPr algn="ctr" fontAlgn="t"/>
                      <a:r>
                        <a:rPr lang="tr-TR" sz="1000" u="none" strike="noStrike" dirty="0"/>
                        <a:t>07-</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dirty="0"/>
                        <a:t>Okul çocuğumun öğrenme ilgisini güçlendiriyor.</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13</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12</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147961">
                <a:tc>
                  <a:txBody>
                    <a:bodyPr/>
                    <a:lstStyle/>
                    <a:p>
                      <a:pPr algn="ctr" fontAlgn="t"/>
                      <a:r>
                        <a:rPr lang="tr-TR" sz="1000" u="none" strike="noStrike" dirty="0"/>
                        <a:t>08-</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Okul çocuğumun ahlaki gelişimini teşvik edebilir.</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13</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12</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292634">
                <a:tc>
                  <a:txBody>
                    <a:bodyPr/>
                    <a:lstStyle/>
                    <a:p>
                      <a:pPr algn="ctr" fontAlgn="t"/>
                      <a:r>
                        <a:rPr lang="tr-TR" sz="1000" u="none" strike="noStrike" dirty="0"/>
                        <a:t>09-</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Okulda kullanılan değerlendirme yöntemleri çocuğumun gelişimini tüm yönleriyle anlamama yardımcı oluyor.</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12</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8</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5</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220298">
                <a:tc>
                  <a:txBody>
                    <a:bodyPr/>
                    <a:lstStyle/>
                    <a:p>
                      <a:pPr algn="ctr" fontAlgn="t"/>
                      <a:r>
                        <a:rPr lang="tr-TR" sz="1000" u="none" strike="noStrike" dirty="0"/>
                        <a:t>10-</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Okul, çocuğumun öğrenme performansı ve gelişimi hakkında beni iyi bilgilendiriyor.</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12</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13</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292634">
                <a:tc>
                  <a:txBody>
                    <a:bodyPr/>
                    <a:lstStyle/>
                    <a:p>
                      <a:pPr algn="ctr" fontAlgn="t"/>
                      <a:r>
                        <a:rPr lang="tr-TR" sz="1000" u="none" strike="noStrike" dirty="0"/>
                        <a:t>11-</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Okul çocuğuma duygusal rahatsızlık ve öğrenme güçlükleri ile karşılaştığında yeterli desteği ve rehberlik sağlar.</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11</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11</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3</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147961">
                <a:tc>
                  <a:txBody>
                    <a:bodyPr/>
                    <a:lstStyle/>
                    <a:p>
                      <a:pPr algn="ctr" fontAlgn="t"/>
                      <a:r>
                        <a:rPr lang="tr-TR" sz="1000" u="none" strike="noStrike" dirty="0"/>
                        <a:t>12-</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Öğretmenlerin benimle iletişim kurma yöntemlerinden memnunum.</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18</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7</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147961">
                <a:tc>
                  <a:txBody>
                    <a:bodyPr/>
                    <a:lstStyle/>
                    <a:p>
                      <a:pPr algn="ctr" fontAlgn="t"/>
                      <a:r>
                        <a:rPr lang="tr-TR" sz="1000" u="none" strike="noStrike" dirty="0"/>
                        <a:t>13-</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Herhangi bir problem durumunda müdür endişelerime cevap veriyor.</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12</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13</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147961">
                <a:tc>
                  <a:txBody>
                    <a:bodyPr/>
                    <a:lstStyle/>
                    <a:p>
                      <a:pPr algn="ctr" fontAlgn="t"/>
                      <a:r>
                        <a:rPr lang="tr-TR" sz="1000" u="none" strike="noStrike" dirty="0"/>
                        <a:t>14-</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Okulda, velilerin ihtiyaçlarına uygun eğitim faaliyetleri düzenlenir.</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5</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20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220298">
                <a:tc>
                  <a:txBody>
                    <a:bodyPr/>
                    <a:lstStyle/>
                    <a:p>
                      <a:pPr algn="ctr" fontAlgn="t"/>
                      <a:r>
                        <a:rPr lang="tr-TR" sz="1000" u="none" strike="noStrike" dirty="0"/>
                        <a:t>15-</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Okul, çocukların gelişimini desteklemek için velilerle iyi bir ilişki kurar.</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5</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15</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5</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147961">
                <a:tc>
                  <a:txBody>
                    <a:bodyPr/>
                    <a:lstStyle/>
                    <a:p>
                      <a:pPr algn="ctr" fontAlgn="t"/>
                      <a:r>
                        <a:rPr lang="tr-TR" sz="1000" u="none" strike="noStrike" dirty="0"/>
                        <a:t>16</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Okul, aktif veli katılımını teşvik eder.</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1</a:t>
                      </a:r>
                      <a:r>
                        <a:rPr lang="tr-TR" sz="1000" u="none" strike="noStrike" dirty="0"/>
                        <a:t> </a:t>
                      </a:r>
                      <a:r>
                        <a:rPr lang="tr-TR" sz="1000" u="none" strike="noStrike" dirty="0" smtClean="0"/>
                        <a:t>5</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147961">
                <a:tc>
                  <a:txBody>
                    <a:bodyPr/>
                    <a:lstStyle/>
                    <a:p>
                      <a:pPr algn="ctr" fontAlgn="t"/>
                      <a:r>
                        <a:rPr lang="tr-TR" sz="1000" u="none" strike="noStrike" dirty="0"/>
                        <a:t>17-</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Okulun veli etkinliklerine aktif olarak katılırım.</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b="0" i="0" u="none" strike="noStrike" dirty="0" smtClean="0">
                          <a:solidFill>
                            <a:schemeClr val="dk1"/>
                          </a:solidFill>
                          <a:latin typeface="+mn-lt"/>
                          <a:cs typeface="+mn-cs"/>
                        </a:rPr>
                        <a:t>15</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10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147961">
                <a:tc>
                  <a:txBody>
                    <a:bodyPr/>
                    <a:lstStyle/>
                    <a:p>
                      <a:pPr algn="ctr" fontAlgn="t"/>
                      <a:r>
                        <a:rPr lang="tr-TR" sz="1000" u="none" strike="noStrike" dirty="0"/>
                        <a:t>18-</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Bir veli olarak okula aidiyet hissediyorum.</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9</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6</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149584">
                <a:tc>
                  <a:txBody>
                    <a:bodyPr/>
                    <a:lstStyle/>
                    <a:p>
                      <a:pPr algn="ctr" fontAlgn="t"/>
                      <a:r>
                        <a:rPr lang="tr-TR" sz="1000" u="none" strike="noStrike" dirty="0"/>
                        <a:t>19-</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Çocuğumun ev ödevlerini tamamlamasını sağlarım.</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5</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9</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11</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82201">
                <a:tc>
                  <a:txBody>
                    <a:bodyPr/>
                    <a:lstStyle/>
                    <a:p>
                      <a:pPr algn="ctr" fontAlgn="t"/>
                      <a:r>
                        <a:rPr lang="tr-TR" sz="1000" u="none" strike="noStrike" dirty="0"/>
                        <a:t>20-</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Çocuğumu okumaya teşvik ederim.</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6</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9</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147961">
                <a:tc>
                  <a:txBody>
                    <a:bodyPr/>
                    <a:lstStyle/>
                    <a:p>
                      <a:pPr algn="ctr" fontAlgn="t"/>
                      <a:r>
                        <a:rPr lang="tr-TR" sz="1000" u="none" strike="noStrike" dirty="0"/>
                        <a:t>21-</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Çocuğumun her gün okula gitmesini sağlarım.</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7</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14</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4</a:t>
                      </a:r>
                      <a:r>
                        <a:rPr lang="tr-TR" sz="1000" u="none" strike="noStrike" dirty="0"/>
                        <a:t> </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1" i="0" u="none" strike="noStrike" dirty="0">
                        <a:solidFill>
                          <a:srgbClr val="000000"/>
                        </a:solidFill>
                        <a:latin typeface="Times New Roman" pitchFamily="18" charset="0"/>
                        <a:cs typeface="Times New Roman" pitchFamily="18" charset="0"/>
                      </a:endParaRPr>
                    </a:p>
                  </a:txBody>
                  <a:tcPr marL="3288" marR="3288" marT="3288" marB="0" anchor="ctr"/>
                </a:tc>
              </a:tr>
              <a:tr h="147961">
                <a:tc>
                  <a:txBody>
                    <a:bodyPr/>
                    <a:lstStyle/>
                    <a:p>
                      <a:pPr algn="ctr" fontAlgn="t"/>
                      <a:r>
                        <a:rPr lang="tr-TR" sz="1000" u="none" strike="noStrike" dirty="0"/>
                        <a:t>22-</a:t>
                      </a:r>
                      <a:endParaRPr lang="tr-TR" sz="1000" b="0" i="0" u="none" strike="noStrike" dirty="0">
                        <a:solidFill>
                          <a:srgbClr val="000000"/>
                        </a:solidFill>
                        <a:latin typeface="Times New Roman" pitchFamily="18" charset="0"/>
                        <a:cs typeface="Times New Roman" pitchFamily="18" charset="0"/>
                      </a:endParaRPr>
                    </a:p>
                  </a:txBody>
                  <a:tcPr marL="3288" marR="3288" marT="3288" marB="0"/>
                </a:tc>
                <a:tc>
                  <a:txBody>
                    <a:bodyPr/>
                    <a:lstStyle/>
                    <a:p>
                      <a:pPr algn="l" fontAlgn="t"/>
                      <a:r>
                        <a:rPr lang="tr-TR" sz="1000" u="none" strike="noStrike"/>
                        <a:t>Çocuğumun eğitiminde aktif bir ortağım.</a:t>
                      </a:r>
                      <a:endParaRPr lang="tr-TR" sz="1000" b="0" i="0" u="none" strike="noStrike">
                        <a:solidFill>
                          <a:srgbClr val="000000"/>
                        </a:solidFill>
                        <a:latin typeface="Times New Roman" pitchFamily="18" charset="0"/>
                        <a:cs typeface="Times New Roman" pitchFamily="18" charset="0"/>
                      </a:endParaRPr>
                    </a:p>
                  </a:txBody>
                  <a:tcPr marL="3288" marR="3288" marT="3288" marB="0"/>
                </a:tc>
                <a:tc>
                  <a:txBody>
                    <a:bodyPr/>
                    <a:lstStyle/>
                    <a:p>
                      <a:pPr algn="ctr" fontAlgn="t"/>
                      <a:r>
                        <a:rPr lang="tr-TR" sz="1000" u="none" strike="noStrike" dirty="0"/>
                        <a:t> </a:t>
                      </a:r>
                      <a:r>
                        <a:rPr lang="tr-TR" sz="1000" u="none" strike="noStrike" dirty="0" smtClean="0"/>
                        <a:t>6</a:t>
                      </a:r>
                      <a:endParaRPr lang="tr-TR" sz="1000" b="0"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15</a:t>
                      </a:r>
                      <a:endParaRPr lang="tr-TR" sz="1000" b="0"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4</a:t>
                      </a:r>
                      <a:endParaRPr lang="tr-TR" sz="1000" b="0"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a:t> </a:t>
                      </a:r>
                      <a:r>
                        <a:rPr lang="tr-TR" sz="1000" u="none" strike="noStrike" dirty="0" smtClean="0"/>
                        <a:t>0</a:t>
                      </a:r>
                      <a:endParaRPr lang="tr-TR" sz="1000" b="0" i="0" u="none" strike="noStrike" dirty="0">
                        <a:solidFill>
                          <a:srgbClr val="000000"/>
                        </a:solidFill>
                        <a:latin typeface="Times New Roman" pitchFamily="18" charset="0"/>
                        <a:cs typeface="Times New Roman" pitchFamily="18" charset="0"/>
                      </a:endParaRPr>
                    </a:p>
                  </a:txBody>
                  <a:tcPr marL="3288" marR="3288" marT="3288" marB="0" anchor="ctr"/>
                </a:tc>
                <a:tc>
                  <a:txBody>
                    <a:bodyPr/>
                    <a:lstStyle/>
                    <a:p>
                      <a:pPr algn="ctr" fontAlgn="t"/>
                      <a:r>
                        <a:rPr lang="tr-TR" sz="1000" u="none" strike="noStrike" dirty="0" smtClean="0"/>
                        <a:t>0</a:t>
                      </a:r>
                      <a:endParaRPr lang="tr-TR" sz="1000" b="0" i="0" u="none" strike="noStrike" dirty="0">
                        <a:solidFill>
                          <a:srgbClr val="000000"/>
                        </a:solidFill>
                        <a:latin typeface="Times New Roman" pitchFamily="18" charset="0"/>
                        <a:cs typeface="Times New Roman" pitchFamily="18" charset="0"/>
                      </a:endParaRPr>
                    </a:p>
                  </a:txBody>
                  <a:tcPr marL="3288" marR="3288" marT="3288" marB="0" anchor="ctr"/>
                </a:tc>
              </a:tr>
            </a:tbl>
          </a:graphicData>
        </a:graphic>
      </p:graphicFrame>
      <p:sp>
        <p:nvSpPr>
          <p:cNvPr id="5" name="4 Dikdörtgen"/>
          <p:cNvSpPr/>
          <p:nvPr/>
        </p:nvSpPr>
        <p:spPr>
          <a:xfrm>
            <a:off x="3500430" y="428604"/>
            <a:ext cx="2597891" cy="369332"/>
          </a:xfrm>
          <a:prstGeom prst="rect">
            <a:avLst/>
          </a:prstGeom>
        </p:spPr>
        <p:txBody>
          <a:bodyPr wrap="none">
            <a:spAutoFit/>
          </a:bodyPr>
          <a:lstStyle/>
          <a:p>
            <a:pPr algn="ctr" fontAlgn="t"/>
            <a:r>
              <a:rPr lang="tr-TR" b="1" dirty="0" smtClean="0">
                <a:solidFill>
                  <a:srgbClr val="000000"/>
                </a:solidFill>
                <a:latin typeface="Times New Roman" pitchFamily="18" charset="0"/>
                <a:cs typeface="Times New Roman" pitchFamily="18" charset="0"/>
              </a:rPr>
              <a:t>VELİ  ANKET FORMU</a:t>
            </a:r>
            <a:endParaRPr lang="tr-TR" b="1" dirty="0">
              <a:solidFill>
                <a:srgbClr val="000000"/>
              </a:solidFill>
              <a:latin typeface="Times New Roman" pitchFamily="18" charset="0"/>
              <a:cs typeface="Times New Roman" pitchFamily="18" charset="0"/>
            </a:endParaRPr>
          </a:p>
        </p:txBody>
      </p:sp>
      <p:sp>
        <p:nvSpPr>
          <p:cNvPr id="6" name="5 Dikdörtgen"/>
          <p:cNvSpPr/>
          <p:nvPr/>
        </p:nvSpPr>
        <p:spPr>
          <a:xfrm>
            <a:off x="857224" y="6215082"/>
            <a:ext cx="2449581" cy="276999"/>
          </a:xfrm>
          <a:prstGeom prst="rect">
            <a:avLst/>
          </a:prstGeom>
        </p:spPr>
        <p:txBody>
          <a:bodyPr wrap="none">
            <a:spAutoFit/>
          </a:bodyPr>
          <a:lstStyle/>
          <a:p>
            <a:r>
              <a:rPr lang="tr-TR" sz="1200" b="1" dirty="0" smtClean="0">
                <a:latin typeface="Times New Roman" pitchFamily="18" charset="0"/>
                <a:cs typeface="Times New Roman" pitchFamily="18" charset="0"/>
              </a:rPr>
              <a:t>Tablo:9 İç ve Dış Paydaş Anketleri</a:t>
            </a:r>
            <a:endParaRPr lang="tr-TR" sz="1200" b="1"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70B8EFC6-9B92-4EC2-910F-8C8DAAC16B59}" type="slidenum">
              <a:rPr lang="tr-TR" smtClean="0"/>
              <a:pPr/>
              <a:t>35</a:t>
            </a:fld>
            <a:endParaRPr lang="tr-TR"/>
          </a:p>
        </p:txBody>
      </p:sp>
      <p:graphicFrame>
        <p:nvGraphicFramePr>
          <p:cNvPr id="5" name="7 Grafik"/>
          <p:cNvGraphicFramePr/>
          <p:nvPr>
            <p:extLst>
              <p:ext uri="{D42A27DB-BD31-4B8C-83A1-F6EECF244321}">
                <p14:modId xmlns:p14="http://schemas.microsoft.com/office/powerpoint/2010/main" xmlns="" val="1254388176"/>
              </p:ext>
            </p:extLst>
          </p:nvPr>
        </p:nvGraphicFramePr>
        <p:xfrm>
          <a:off x="428596" y="785794"/>
          <a:ext cx="835824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5 Dikdörtgen"/>
          <p:cNvSpPr/>
          <p:nvPr/>
        </p:nvSpPr>
        <p:spPr>
          <a:xfrm>
            <a:off x="357158" y="3786190"/>
            <a:ext cx="8215370" cy="1846659"/>
          </a:xfrm>
          <a:prstGeom prst="rect">
            <a:avLst/>
          </a:prstGeom>
        </p:spPr>
        <p:txBody>
          <a:bodyPr wrap="square">
            <a:spAutoFit/>
          </a:bodyPr>
          <a:lstStyle/>
          <a:p>
            <a:pPr indent="449263" algn="just" eaLnBrk="0" fontAlgn="base" hangingPunct="0">
              <a:spcBef>
                <a:spcPct val="0"/>
              </a:spcBef>
              <a:spcAft>
                <a:spcPct val="0"/>
              </a:spcAft>
            </a:pPr>
            <a:r>
              <a:rPr lang="tr-TR" sz="1600" dirty="0" smtClean="0">
                <a:latin typeface="Times New Roman" pitchFamily="18" charset="0"/>
                <a:ea typeface="Calibri" pitchFamily="34" charset="0"/>
                <a:cs typeface="Times New Roman" pitchFamily="18" charset="0"/>
              </a:rPr>
              <a:t>Hizan </a:t>
            </a:r>
            <a:r>
              <a:rPr lang="tr-TR" sz="1600" dirty="0" smtClean="0">
                <a:latin typeface="Times New Roman" pitchFamily="18" charset="0"/>
                <a:ea typeface="Calibri" pitchFamily="34" charset="0"/>
                <a:cs typeface="Times New Roman" pitchFamily="18" charset="0"/>
              </a:rPr>
              <a:t>MESLEKİ VE TEKNİK </a:t>
            </a:r>
            <a:r>
              <a:rPr lang="tr-TR" sz="1600" dirty="0" err="1" smtClean="0">
                <a:latin typeface="Times New Roman" pitchFamily="18" charset="0"/>
                <a:ea typeface="Calibri" pitchFamily="34" charset="0"/>
                <a:cs typeface="Times New Roman" pitchFamily="18" charset="0"/>
              </a:rPr>
              <a:t>ANADOLULisesi</a:t>
            </a:r>
            <a:r>
              <a:rPr lang="tr-TR" sz="1600" dirty="0" smtClean="0">
                <a:latin typeface="Times New Roman" pitchFamily="18" charset="0"/>
                <a:ea typeface="Calibri" pitchFamily="34" charset="0"/>
                <a:cs typeface="Times New Roman" pitchFamily="18" charset="0"/>
              </a:rPr>
              <a:t> </a:t>
            </a:r>
            <a:r>
              <a:rPr lang="tr-TR" sz="1600" dirty="0" smtClean="0">
                <a:latin typeface="Times New Roman" pitchFamily="18" charset="0"/>
                <a:ea typeface="Calibri" pitchFamily="34" charset="0"/>
                <a:cs typeface="Times New Roman" pitchFamily="18" charset="0"/>
              </a:rPr>
              <a:t>Müdürlüğü Stratejik Plan, paydaş analizi sürecinde Müdürlüğümüzün teşkilat yapısı, ilgili mevzuat, hizmet envanteri ve faaliyet alanları analiz edilerek paydaşlar belirlenmiştir. Etki/önem matrisi </a:t>
            </a:r>
            <a:r>
              <a:rPr lang="tr-TR" sz="1600" b="1" i="1" dirty="0" smtClean="0">
                <a:latin typeface="Times New Roman" pitchFamily="18" charset="0"/>
                <a:ea typeface="Calibri" pitchFamily="34" charset="0"/>
                <a:cs typeface="Times New Roman" pitchFamily="18" charset="0"/>
              </a:rPr>
              <a:t>Tablo 8 </a:t>
            </a:r>
            <a:r>
              <a:rPr lang="tr-TR" sz="1600" dirty="0" smtClean="0">
                <a:latin typeface="Times New Roman" pitchFamily="18" charset="0"/>
                <a:ea typeface="Calibri" pitchFamily="34" charset="0"/>
                <a:cs typeface="Times New Roman" pitchFamily="18" charset="0"/>
              </a:rPr>
              <a:t>kullanılarak paydaşlar </a:t>
            </a:r>
            <a:r>
              <a:rPr lang="tr-TR" sz="1600" dirty="0" err="1" smtClean="0">
                <a:latin typeface="Times New Roman" pitchFamily="18" charset="0"/>
                <a:ea typeface="Calibri" pitchFamily="34" charset="0"/>
                <a:cs typeface="Times New Roman" pitchFamily="18" charset="0"/>
              </a:rPr>
              <a:t>öncelliklendirilmiş</a:t>
            </a:r>
            <a:r>
              <a:rPr lang="tr-TR" sz="1600" dirty="0" smtClean="0">
                <a:latin typeface="Times New Roman" pitchFamily="18" charset="0"/>
                <a:ea typeface="Calibri" pitchFamily="34" charset="0"/>
                <a:cs typeface="Times New Roman" pitchFamily="18" charset="0"/>
              </a:rPr>
              <a:t> ve nihai paydaş listesi oluşturulmuştur. Bu paydaşların idarenin ürün ve hizmetlerini nasıl etkilediği ve etkilendiğinin belirlenmesi amacıyla </a:t>
            </a:r>
            <a:r>
              <a:rPr lang="tr-TR" sz="1600" b="1" dirty="0" smtClean="0">
                <a:latin typeface="Times New Roman" pitchFamily="18" charset="0"/>
                <a:ea typeface="Calibri" pitchFamily="34" charset="0"/>
                <a:cs typeface="Times New Roman" pitchFamily="18" charset="0"/>
              </a:rPr>
              <a:t>“İç ve Dış Paydaş Anketi”</a:t>
            </a:r>
            <a:r>
              <a:rPr lang="tr-TR" sz="1600" dirty="0" smtClean="0">
                <a:latin typeface="Times New Roman" pitchFamily="18" charset="0"/>
                <a:ea typeface="Calibri" pitchFamily="34" charset="0"/>
                <a:cs typeface="Times New Roman" pitchFamily="18" charset="0"/>
              </a:rPr>
              <a:t> geliştirilmiştir. İç paydaş anketinde Öğrencilere 20</a:t>
            </a:r>
            <a:r>
              <a:rPr lang="tr-TR" sz="1600" b="1" i="1" dirty="0" smtClean="0">
                <a:latin typeface="Times New Roman" pitchFamily="18" charset="0"/>
                <a:ea typeface="Calibri" pitchFamily="34" charset="0"/>
                <a:cs typeface="Times New Roman" pitchFamily="18" charset="0"/>
              </a:rPr>
              <a:t> soru</a:t>
            </a:r>
            <a:r>
              <a:rPr lang="tr-TR" sz="1600" dirty="0" smtClean="0">
                <a:latin typeface="Times New Roman" pitchFamily="18" charset="0"/>
                <a:ea typeface="Calibri" pitchFamily="34" charset="0"/>
                <a:cs typeface="Times New Roman" pitchFamily="18" charset="0"/>
              </a:rPr>
              <a:t>, Öğretmenlere 17 soru ve  dış paydaş anketinde ise velilere 22</a:t>
            </a:r>
            <a:r>
              <a:rPr lang="tr-TR" sz="1600" b="1" i="1" dirty="0" smtClean="0">
                <a:latin typeface="Times New Roman" pitchFamily="18" charset="0"/>
                <a:ea typeface="Calibri" pitchFamily="34" charset="0"/>
                <a:cs typeface="Times New Roman" pitchFamily="18" charset="0"/>
              </a:rPr>
              <a:t> soru</a:t>
            </a:r>
            <a:r>
              <a:rPr lang="tr-TR" sz="1600" dirty="0" smtClean="0">
                <a:latin typeface="Times New Roman" pitchFamily="18" charset="0"/>
                <a:ea typeface="Calibri" pitchFamily="34" charset="0"/>
                <a:cs typeface="Times New Roman" pitchFamily="18" charset="0"/>
              </a:rPr>
              <a:t> yöneltilmiştir</a:t>
            </a:r>
            <a:r>
              <a:rPr lang="tr-TR" dirty="0" smtClean="0">
                <a:latin typeface="Times New Roman" pitchFamily="18" charset="0"/>
                <a:ea typeface="Calibri" pitchFamily="34" charset="0"/>
                <a:cs typeface="Times New Roman" pitchFamily="18" charset="0"/>
              </a:rPr>
              <a:t>. </a:t>
            </a:r>
            <a:endParaRPr lang="tr-TR" dirty="0" smtClean="0">
              <a:latin typeface="Times New Roman" pitchFamily="18" charset="0"/>
              <a:cs typeface="Times New Roman" pitchFamily="18" charset="0"/>
            </a:endParaRPr>
          </a:p>
        </p:txBody>
      </p:sp>
      <p:graphicFrame>
        <p:nvGraphicFramePr>
          <p:cNvPr id="10" name="Grafik 9"/>
          <p:cNvGraphicFramePr/>
          <p:nvPr>
            <p:extLst>
              <p:ext uri="{D42A27DB-BD31-4B8C-83A1-F6EECF244321}">
                <p14:modId xmlns:p14="http://schemas.microsoft.com/office/powerpoint/2010/main" xmlns="" val="823766587"/>
              </p:ext>
            </p:extLst>
          </p:nvPr>
        </p:nvGraphicFramePr>
        <p:xfrm>
          <a:off x="2267744" y="1052736"/>
          <a:ext cx="4608512" cy="24482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fik 10"/>
          <p:cNvGraphicFramePr/>
          <p:nvPr>
            <p:extLst>
              <p:ext uri="{D42A27DB-BD31-4B8C-83A1-F6EECF244321}">
                <p14:modId xmlns:p14="http://schemas.microsoft.com/office/powerpoint/2010/main" xmlns="" val="3176115689"/>
              </p:ext>
            </p:extLst>
          </p:nvPr>
        </p:nvGraphicFramePr>
        <p:xfrm>
          <a:off x="2085130" y="836712"/>
          <a:ext cx="4935142" cy="273630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70B8EFC6-9B92-4EC2-910F-8C8DAAC16B59}" type="slidenum">
              <a:rPr lang="tr-TR" smtClean="0"/>
              <a:pPr/>
              <a:t>36</a:t>
            </a:fld>
            <a:endParaRPr lang="tr-TR"/>
          </a:p>
        </p:txBody>
      </p:sp>
      <p:graphicFrame>
        <p:nvGraphicFramePr>
          <p:cNvPr id="7" name="6 Tablo"/>
          <p:cNvGraphicFramePr>
            <a:graphicFrameLocks noGrp="1"/>
          </p:cNvGraphicFramePr>
          <p:nvPr>
            <p:extLst>
              <p:ext uri="{D42A27DB-BD31-4B8C-83A1-F6EECF244321}">
                <p14:modId xmlns:p14="http://schemas.microsoft.com/office/powerpoint/2010/main" xmlns="" val="1626170207"/>
              </p:ext>
            </p:extLst>
          </p:nvPr>
        </p:nvGraphicFramePr>
        <p:xfrm>
          <a:off x="928662" y="4143380"/>
          <a:ext cx="7358114" cy="1120140"/>
        </p:xfrm>
        <a:graphic>
          <a:graphicData uri="http://schemas.openxmlformats.org/drawingml/2006/table">
            <a:tbl>
              <a:tblPr>
                <a:tableStyleId>{35758FB7-9AC5-4552-8A53-C91805E547FA}</a:tableStyleId>
              </a:tblPr>
              <a:tblGrid>
                <a:gridCol w="4857784"/>
                <a:gridCol w="2500330"/>
              </a:tblGrid>
              <a:tr h="548640">
                <a:tc gridSpan="2">
                  <a:txBody>
                    <a:bodyPr/>
                    <a:lstStyle/>
                    <a:p>
                      <a:pPr algn="ctr" fontAlgn="b"/>
                      <a:r>
                        <a:rPr lang="tr-TR" sz="1200" u="none" strike="noStrike" dirty="0"/>
                        <a:t>İÇ VE DIŞ PAYDAŞ ANKET SONUÇLARINA GÖRE </a:t>
                      </a:r>
                      <a:r>
                        <a:rPr lang="tr-TR" sz="1200" u="none" strike="noStrike" dirty="0" smtClean="0"/>
                        <a:t>MEMNUNİYET ORANLARI</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ctr"/>
                </a:tc>
                <a:tc hMerge="1">
                  <a:txBody>
                    <a:bodyPr/>
                    <a:lstStyle/>
                    <a:p>
                      <a:endParaRPr lang="tr-TR"/>
                    </a:p>
                  </a:txBody>
                  <a:tcPr/>
                </a:tc>
              </a:tr>
              <a:tr h="182880">
                <a:tc>
                  <a:txBody>
                    <a:bodyPr/>
                    <a:lstStyle/>
                    <a:p>
                      <a:pPr algn="l" fontAlgn="b"/>
                      <a:r>
                        <a:rPr lang="tr-TR" sz="1200" u="none" strike="noStrike" dirty="0"/>
                        <a:t>ÖĞRENCİ</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smtClean="0"/>
                        <a:t>% 85,00</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u="none" strike="noStrike" dirty="0"/>
                        <a:t>ÖĞRETMEN</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u="none" strike="noStrike" dirty="0" smtClean="0"/>
                        <a:t>%84,24</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u="none" strike="noStrike" dirty="0"/>
                        <a:t>VELİ</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u="none" strike="noStrike" dirty="0" smtClean="0"/>
                        <a:t>%76,36</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bl>
          </a:graphicData>
        </a:graphic>
      </p:graphicFrame>
      <p:sp>
        <p:nvSpPr>
          <p:cNvPr id="5" name="4 Dikdörtgen"/>
          <p:cNvSpPr/>
          <p:nvPr/>
        </p:nvSpPr>
        <p:spPr>
          <a:xfrm>
            <a:off x="928662" y="5572140"/>
            <a:ext cx="7358114" cy="276999"/>
          </a:xfrm>
          <a:prstGeom prst="rect">
            <a:avLst/>
          </a:prstGeom>
        </p:spPr>
        <p:txBody>
          <a:bodyPr wrap="square">
            <a:spAutoFit/>
          </a:bodyPr>
          <a:lstStyle/>
          <a:p>
            <a:r>
              <a:rPr lang="tr-TR" sz="1200" b="1" dirty="0" smtClean="0">
                <a:latin typeface="Times New Roman" pitchFamily="18" charset="0"/>
                <a:cs typeface="Times New Roman" pitchFamily="18" charset="0"/>
              </a:rPr>
              <a:t>Tablo:10 iç ve Dış Paydaş Anket Sonuçlarına Göre Memnuniyet Oranları</a:t>
            </a:r>
            <a:endParaRPr lang="tr-TR" sz="1200" b="1" dirty="0">
              <a:latin typeface="Times New Roman" pitchFamily="18" charset="0"/>
              <a:cs typeface="Times New Roman" pitchFamily="18" charset="0"/>
            </a:endParaRPr>
          </a:p>
        </p:txBody>
      </p:sp>
      <p:graphicFrame>
        <p:nvGraphicFramePr>
          <p:cNvPr id="10" name="Grafik 9"/>
          <p:cNvGraphicFramePr/>
          <p:nvPr>
            <p:extLst>
              <p:ext uri="{D42A27DB-BD31-4B8C-83A1-F6EECF244321}">
                <p14:modId xmlns:p14="http://schemas.microsoft.com/office/powerpoint/2010/main" xmlns="" val="852182607"/>
              </p:ext>
            </p:extLst>
          </p:nvPr>
        </p:nvGraphicFramePr>
        <p:xfrm>
          <a:off x="928662" y="548680"/>
          <a:ext cx="7315746" cy="33123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37</a:t>
            </a:fld>
            <a:endParaRPr lang="tr-TR"/>
          </a:p>
        </p:txBody>
      </p:sp>
      <p:graphicFrame>
        <p:nvGraphicFramePr>
          <p:cNvPr id="12" name="11 Tablo"/>
          <p:cNvGraphicFramePr>
            <a:graphicFrameLocks noGrp="1"/>
          </p:cNvGraphicFramePr>
          <p:nvPr>
            <p:extLst>
              <p:ext uri="{D42A27DB-BD31-4B8C-83A1-F6EECF244321}">
                <p14:modId xmlns:p14="http://schemas.microsoft.com/office/powerpoint/2010/main" xmlns="" val="420300670"/>
              </p:ext>
            </p:extLst>
          </p:nvPr>
        </p:nvGraphicFramePr>
        <p:xfrm>
          <a:off x="571472" y="2714620"/>
          <a:ext cx="8465024" cy="2935493"/>
        </p:xfrm>
        <a:graphic>
          <a:graphicData uri="http://schemas.openxmlformats.org/drawingml/2006/table">
            <a:tbl>
              <a:tblPr>
                <a:tableStyleId>{35758FB7-9AC5-4552-8A53-C91805E547FA}</a:tableStyleId>
              </a:tblPr>
              <a:tblGrid>
                <a:gridCol w="887335"/>
                <a:gridCol w="3182166"/>
                <a:gridCol w="884787"/>
                <a:gridCol w="3510736"/>
              </a:tblGrid>
              <a:tr h="45228">
                <a:tc gridSpan="2">
                  <a:txBody>
                    <a:bodyPr/>
                    <a:lstStyle/>
                    <a:p>
                      <a:pPr algn="ctr" fontAlgn="b"/>
                      <a:r>
                        <a:rPr lang="tr-TR" sz="1200" u="none" strike="noStrike" dirty="0"/>
                        <a:t>GÜÇLÜ YÖLER</a:t>
                      </a:r>
                      <a:endParaRPr lang="tr-TR" sz="1200" b="1" i="0" u="none" strike="noStrike" dirty="0">
                        <a:solidFill>
                          <a:srgbClr val="000000"/>
                        </a:solidFill>
                        <a:latin typeface="Times New Roman" pitchFamily="18" charset="0"/>
                        <a:cs typeface="Times New Roman" pitchFamily="18" charset="0"/>
                      </a:endParaRPr>
                    </a:p>
                  </a:txBody>
                  <a:tcPr marL="5224" marR="5224" marT="5224" marB="0" anchor="b"/>
                </a:tc>
                <a:tc hMerge="1">
                  <a:txBody>
                    <a:bodyPr/>
                    <a:lstStyle/>
                    <a:p>
                      <a:endParaRPr lang="tr-TR"/>
                    </a:p>
                  </a:txBody>
                  <a:tcPr/>
                </a:tc>
                <a:tc gridSpan="2">
                  <a:txBody>
                    <a:bodyPr/>
                    <a:lstStyle/>
                    <a:p>
                      <a:pPr algn="ctr" fontAlgn="b"/>
                      <a:r>
                        <a:rPr lang="tr-TR" sz="1200" u="none" strike="noStrike" dirty="0"/>
                        <a:t>ZAYIF YÖNLER</a:t>
                      </a:r>
                      <a:endParaRPr lang="tr-TR" sz="1200" b="1" i="0" u="none" strike="noStrike" dirty="0">
                        <a:solidFill>
                          <a:srgbClr val="000000"/>
                        </a:solidFill>
                        <a:latin typeface="Times New Roman" pitchFamily="18" charset="0"/>
                        <a:cs typeface="Times New Roman" pitchFamily="18" charset="0"/>
                      </a:endParaRPr>
                    </a:p>
                  </a:txBody>
                  <a:tcPr marL="5224" marR="5224" marT="5224" marB="0" anchor="b"/>
                </a:tc>
                <a:tc hMerge="1">
                  <a:txBody>
                    <a:bodyPr/>
                    <a:lstStyle/>
                    <a:p>
                      <a:endParaRPr lang="tr-TR"/>
                    </a:p>
                  </a:txBody>
                  <a:tcPr/>
                </a:tc>
              </a:tr>
              <a:tr h="352432">
                <a:tc>
                  <a:txBody>
                    <a:bodyPr/>
                    <a:lstStyle/>
                    <a:p>
                      <a:pPr algn="just" rtl="0" fontAlgn="t"/>
                      <a:r>
                        <a:rPr lang="tr-TR" sz="1200" u="none" strike="noStrike"/>
                        <a:t>Öğrenciler </a:t>
                      </a:r>
                      <a:endParaRPr lang="tr-TR" sz="1200" b="0" i="0" u="none" strike="noStrike">
                        <a:solidFill>
                          <a:srgbClr val="000000"/>
                        </a:solidFill>
                        <a:latin typeface="Times New Roman" pitchFamily="18" charset="0"/>
                        <a:cs typeface="Times New Roman" pitchFamily="18" charset="0"/>
                      </a:endParaRPr>
                    </a:p>
                  </a:txBody>
                  <a:tcPr marL="5224" marR="5224" marT="5224" marB="0"/>
                </a:tc>
                <a:tc>
                  <a:txBody>
                    <a:bodyPr/>
                    <a:lstStyle/>
                    <a:p>
                      <a:pPr algn="just" rtl="0" fontAlgn="t"/>
                      <a:r>
                        <a:rPr lang="tr-TR" sz="1200" kern="1200" dirty="0" smtClean="0">
                          <a:solidFill>
                            <a:schemeClr val="dk1"/>
                          </a:solidFill>
                          <a:effectLst/>
                          <a:latin typeface="+mn-lt"/>
                          <a:ea typeface="+mn-ea"/>
                          <a:cs typeface="+mn-cs"/>
                        </a:rPr>
                        <a:t>Sağlam bir kurum kültürünün oluşması</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c>
                  <a:txBody>
                    <a:bodyPr/>
                    <a:lstStyle/>
                    <a:p>
                      <a:pPr algn="just" rtl="0" fontAlgn="t"/>
                      <a:r>
                        <a:rPr lang="tr-TR" sz="1200" u="none" strike="noStrike" dirty="0"/>
                        <a:t>Öğrenciler </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c>
                  <a:txBody>
                    <a:bodyPr/>
                    <a:lstStyle/>
                    <a:p>
                      <a:pPr algn="just" rtl="0" fontAlgn="t"/>
                      <a:r>
                        <a:rPr lang="tr-TR" sz="1200" kern="1200" dirty="0" smtClean="0">
                          <a:solidFill>
                            <a:schemeClr val="dk1"/>
                          </a:solidFill>
                          <a:effectLst/>
                          <a:latin typeface="+mn-lt"/>
                          <a:ea typeface="+mn-ea"/>
                          <a:cs typeface="+mn-cs"/>
                        </a:rPr>
                        <a:t>Çok amaçlı salonunun olmaması, spor salonunun olmaması, okul kantininin olmaması</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r>
              <a:tr h="270052">
                <a:tc>
                  <a:txBody>
                    <a:bodyPr/>
                    <a:lstStyle/>
                    <a:p>
                      <a:pPr algn="just" rtl="0" fontAlgn="t"/>
                      <a:r>
                        <a:rPr lang="tr-TR" sz="1200" u="none" strike="noStrike"/>
                        <a:t>Çalışanlar </a:t>
                      </a:r>
                      <a:endParaRPr lang="tr-TR" sz="1200" b="0" i="0" u="none" strike="noStrike">
                        <a:solidFill>
                          <a:srgbClr val="000000"/>
                        </a:solidFill>
                        <a:latin typeface="Times New Roman" pitchFamily="18" charset="0"/>
                        <a:cs typeface="Times New Roman" pitchFamily="18" charset="0"/>
                      </a:endParaRPr>
                    </a:p>
                  </a:txBody>
                  <a:tcPr marL="5224" marR="5224" marT="5224" marB="0"/>
                </a:tc>
                <a:tc>
                  <a:txBody>
                    <a:bodyPr/>
                    <a:lstStyle/>
                    <a:p>
                      <a:pPr algn="l" rtl="0" fontAlgn="t"/>
                      <a:r>
                        <a:rPr lang="tr-TR" sz="1200" kern="1200" dirty="0" smtClean="0">
                          <a:solidFill>
                            <a:schemeClr val="dk1"/>
                          </a:solidFill>
                          <a:effectLst/>
                          <a:latin typeface="+mn-lt"/>
                          <a:ea typeface="+mn-ea"/>
                          <a:cs typeface="+mn-cs"/>
                        </a:rPr>
                        <a:t>Öğretmenlerin hem mesleki hem de teknolojik bilgi bakımından yeterli düzeyde olması</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c>
                  <a:txBody>
                    <a:bodyPr/>
                    <a:lstStyle/>
                    <a:p>
                      <a:pPr algn="just" rtl="0" fontAlgn="t"/>
                      <a:r>
                        <a:rPr lang="tr-TR" sz="1200" u="none" strike="noStrike"/>
                        <a:t>Çalışanlar </a:t>
                      </a:r>
                      <a:endParaRPr lang="tr-TR" sz="1200" b="0" i="0" u="none" strike="noStrike">
                        <a:solidFill>
                          <a:srgbClr val="000000"/>
                        </a:solidFill>
                        <a:latin typeface="Times New Roman" pitchFamily="18" charset="0"/>
                        <a:cs typeface="Times New Roman" pitchFamily="18" charset="0"/>
                      </a:endParaRPr>
                    </a:p>
                  </a:txBody>
                  <a:tcPr marL="5224" marR="5224" marT="5224" marB="0"/>
                </a:tc>
                <a:tc>
                  <a:txBody>
                    <a:bodyPr/>
                    <a:lstStyle/>
                    <a:p>
                      <a:pPr algn="l" rtl="0" fontAlgn="t"/>
                      <a:r>
                        <a:rPr lang="tr-TR" sz="1200" kern="1200" dirty="0" smtClean="0">
                          <a:solidFill>
                            <a:schemeClr val="dk1"/>
                          </a:solidFill>
                          <a:effectLst/>
                          <a:latin typeface="+mn-lt"/>
                          <a:ea typeface="+mn-ea"/>
                          <a:cs typeface="+mn-cs"/>
                        </a:rPr>
                        <a:t>Okul yardımcı personelinin yetersiz olması, güvenlik görevlisinin olmaması</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r>
              <a:tr h="270052">
                <a:tc>
                  <a:txBody>
                    <a:bodyPr/>
                    <a:lstStyle/>
                    <a:p>
                      <a:pPr algn="just" rtl="0" fontAlgn="t"/>
                      <a:r>
                        <a:rPr lang="tr-TR" sz="1200" u="none" strike="noStrike"/>
                        <a:t>Veliler </a:t>
                      </a:r>
                      <a:endParaRPr lang="tr-TR" sz="1200" b="0" i="0" u="none" strike="noStrike">
                        <a:solidFill>
                          <a:srgbClr val="000000"/>
                        </a:solidFill>
                        <a:latin typeface="Times New Roman" pitchFamily="18" charset="0"/>
                        <a:cs typeface="Times New Roman" pitchFamily="18" charset="0"/>
                      </a:endParaRPr>
                    </a:p>
                  </a:txBody>
                  <a:tcPr marL="5224" marR="5224" marT="5224" marB="0"/>
                </a:tc>
                <a:tc>
                  <a:txBody>
                    <a:bodyPr/>
                    <a:lstStyle/>
                    <a:p>
                      <a:pPr algn="just" rtl="0" fontAlgn="t"/>
                      <a:r>
                        <a:rPr lang="tr-TR" sz="1200" kern="1200" dirty="0" smtClean="0">
                          <a:solidFill>
                            <a:schemeClr val="dk1"/>
                          </a:solidFill>
                          <a:effectLst/>
                          <a:latin typeface="+mn-lt"/>
                          <a:ea typeface="+mn-ea"/>
                          <a:cs typeface="+mn-cs"/>
                        </a:rPr>
                        <a:t>Okul veli ilişkisinin olumlu yönde olması</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c>
                  <a:txBody>
                    <a:bodyPr/>
                    <a:lstStyle/>
                    <a:p>
                      <a:pPr algn="just" rtl="0" fontAlgn="t"/>
                      <a:r>
                        <a:rPr lang="tr-TR" sz="1200" u="none" strike="noStrike" dirty="0"/>
                        <a:t>Veliler </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c>
                  <a:txBody>
                    <a:bodyPr/>
                    <a:lstStyle/>
                    <a:p>
                      <a:pPr algn="l" rtl="0" fontAlgn="t"/>
                      <a:r>
                        <a:rPr lang="tr-TR" sz="1200" kern="1200" dirty="0" smtClean="0">
                          <a:solidFill>
                            <a:schemeClr val="dk1"/>
                          </a:solidFill>
                          <a:effectLst/>
                          <a:latin typeface="+mn-lt"/>
                          <a:ea typeface="+mn-ea"/>
                          <a:cs typeface="+mn-cs"/>
                        </a:rPr>
                        <a:t>Velilerimizin maddi durumlarının oldukça yetersiz olması</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r>
              <a:tr h="337564">
                <a:tc>
                  <a:txBody>
                    <a:bodyPr/>
                    <a:lstStyle/>
                    <a:p>
                      <a:pPr algn="just" rtl="0" fontAlgn="t"/>
                      <a:r>
                        <a:rPr lang="tr-TR" sz="1200" u="none" strike="noStrike"/>
                        <a:t>Bina ve Yerleşke </a:t>
                      </a:r>
                      <a:endParaRPr lang="tr-TR" sz="1200" b="0" i="0" u="none" strike="noStrike">
                        <a:solidFill>
                          <a:srgbClr val="000000"/>
                        </a:solidFill>
                        <a:latin typeface="Times New Roman" pitchFamily="18" charset="0"/>
                        <a:cs typeface="Times New Roman" pitchFamily="18" charset="0"/>
                      </a:endParaRPr>
                    </a:p>
                  </a:txBody>
                  <a:tcPr marL="5224" marR="5224" marT="5224" marB="0"/>
                </a:tc>
                <a:tc>
                  <a:txBody>
                    <a:bodyPr/>
                    <a:lstStyle/>
                    <a:p>
                      <a:pPr algn="l" rtl="0" fontAlgn="t"/>
                      <a:r>
                        <a:rPr lang="tr-TR" sz="1200" kern="1200" dirty="0" smtClean="0">
                          <a:solidFill>
                            <a:schemeClr val="dk1"/>
                          </a:solidFill>
                          <a:effectLst/>
                          <a:latin typeface="+mn-lt"/>
                          <a:ea typeface="+mn-ea"/>
                          <a:cs typeface="+mn-cs"/>
                        </a:rPr>
                        <a:t>Okulun bina ve donanım olarak iyi konumda bulunması</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c>
                  <a:txBody>
                    <a:bodyPr/>
                    <a:lstStyle/>
                    <a:p>
                      <a:pPr algn="l" rtl="0" fontAlgn="t"/>
                      <a:r>
                        <a:rPr lang="tr-TR" sz="1200" u="none" strike="noStrike" dirty="0" smtClean="0"/>
                        <a:t>Bina</a:t>
                      </a:r>
                      <a:r>
                        <a:rPr lang="tr-TR" sz="1200" u="none" strike="noStrike" baseline="0" dirty="0" smtClean="0"/>
                        <a:t> </a:t>
                      </a:r>
                      <a:r>
                        <a:rPr lang="tr-TR" sz="1200" u="none" strike="noStrike" dirty="0" smtClean="0"/>
                        <a:t>ve </a:t>
                      </a:r>
                      <a:r>
                        <a:rPr lang="tr-TR" sz="1200" u="none" strike="noStrike" dirty="0"/>
                        <a:t>Yerleşke </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c>
                  <a:txBody>
                    <a:bodyPr/>
                    <a:lstStyle/>
                    <a:p>
                      <a:pPr algn="l" rtl="0" fontAlgn="t"/>
                      <a:r>
                        <a:rPr lang="tr-TR" sz="1200" kern="1200" dirty="0" smtClean="0">
                          <a:solidFill>
                            <a:schemeClr val="dk1"/>
                          </a:solidFill>
                          <a:effectLst/>
                          <a:latin typeface="+mn-lt"/>
                          <a:ea typeface="+mn-ea"/>
                          <a:cs typeface="+mn-cs"/>
                        </a:rPr>
                        <a:t>Fiziki, özellikle dersliklerin yetersizliği</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r>
              <a:tr h="337564">
                <a:tc>
                  <a:txBody>
                    <a:bodyPr/>
                    <a:lstStyle/>
                    <a:p>
                      <a:pPr algn="just" rtl="0" fontAlgn="t"/>
                      <a:r>
                        <a:rPr lang="tr-TR" sz="1200" u="none" strike="noStrike"/>
                        <a:t>Donanım </a:t>
                      </a:r>
                      <a:endParaRPr lang="tr-TR" sz="1200" b="0" i="0" u="none" strike="noStrike">
                        <a:solidFill>
                          <a:srgbClr val="000000"/>
                        </a:solidFill>
                        <a:latin typeface="Times New Roman" pitchFamily="18" charset="0"/>
                        <a:cs typeface="Times New Roman" pitchFamily="18" charset="0"/>
                      </a:endParaRPr>
                    </a:p>
                  </a:txBody>
                  <a:tcPr marL="5224" marR="5224" marT="5224" marB="0"/>
                </a:tc>
                <a:tc>
                  <a:txBody>
                    <a:bodyPr/>
                    <a:lstStyle/>
                    <a:p>
                      <a:pPr algn="l" rtl="0" fontAlgn="t"/>
                      <a:r>
                        <a:rPr lang="tr-TR" sz="1200" kern="1200" dirty="0" smtClean="0">
                          <a:solidFill>
                            <a:schemeClr val="dk1"/>
                          </a:solidFill>
                          <a:effectLst/>
                          <a:latin typeface="+mn-lt"/>
                          <a:ea typeface="+mn-ea"/>
                          <a:cs typeface="+mn-cs"/>
                        </a:rPr>
                        <a:t>Teknolojiyi çok hızlı bir şekilde kullanması</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c>
                  <a:txBody>
                    <a:bodyPr/>
                    <a:lstStyle/>
                    <a:p>
                      <a:pPr algn="just" rtl="0" fontAlgn="t"/>
                      <a:r>
                        <a:rPr lang="tr-TR" sz="1200" u="none" strike="noStrike"/>
                        <a:t>Donanım </a:t>
                      </a:r>
                      <a:endParaRPr lang="tr-TR" sz="1200" b="0" i="0" u="none" strike="noStrike">
                        <a:solidFill>
                          <a:srgbClr val="000000"/>
                        </a:solidFill>
                        <a:latin typeface="Times New Roman" pitchFamily="18" charset="0"/>
                        <a:cs typeface="Times New Roman" pitchFamily="18" charset="0"/>
                      </a:endParaRPr>
                    </a:p>
                  </a:txBody>
                  <a:tcPr marL="5224" marR="5224" marT="5224" marB="0"/>
                </a:tc>
                <a:tc>
                  <a:txBody>
                    <a:bodyPr/>
                    <a:lstStyle/>
                    <a:p>
                      <a:pPr algn="just">
                        <a:lnSpc>
                          <a:spcPct val="125000"/>
                        </a:lnSpc>
                        <a:spcAft>
                          <a:spcPts val="0"/>
                        </a:spcAft>
                      </a:pPr>
                      <a:r>
                        <a:rPr lang="tr-TR" sz="1200" dirty="0">
                          <a:effectLst/>
                          <a:latin typeface="Times New Roman"/>
                          <a:ea typeface="Times New Roman"/>
                          <a:cs typeface="Times New Roman"/>
                        </a:rPr>
                        <a:t>Laboratuvar malzemelerinin eksik olması </a:t>
                      </a:r>
                      <a:endParaRPr lang="tr-TR" sz="1200" dirty="0">
                        <a:effectLst/>
                        <a:latin typeface="Book Antiqua"/>
                        <a:ea typeface="Times New Roman"/>
                        <a:cs typeface="Times New Roman"/>
                      </a:endParaRPr>
                    </a:p>
                  </a:txBody>
                  <a:tcPr marL="68580" marR="68580" marT="0" marB="0"/>
                </a:tc>
              </a:tr>
              <a:tr h="256705">
                <a:tc>
                  <a:txBody>
                    <a:bodyPr/>
                    <a:lstStyle/>
                    <a:p>
                      <a:pPr algn="just" rtl="0" fontAlgn="t"/>
                      <a:r>
                        <a:rPr lang="tr-TR" sz="1200" u="none" strike="noStrike"/>
                        <a:t>Bütçe </a:t>
                      </a:r>
                      <a:endParaRPr lang="tr-TR" sz="1200" b="0" i="0" u="none" strike="noStrike">
                        <a:solidFill>
                          <a:srgbClr val="000000"/>
                        </a:solidFill>
                        <a:latin typeface="Times New Roman" pitchFamily="18" charset="0"/>
                        <a:cs typeface="Times New Roman" pitchFamily="18" charset="0"/>
                      </a:endParaRPr>
                    </a:p>
                  </a:txBody>
                  <a:tcPr marL="5224" marR="5224" marT="5224" marB="0"/>
                </a:tc>
                <a:tc>
                  <a:txBody>
                    <a:bodyPr/>
                    <a:lstStyle/>
                    <a:p>
                      <a:pPr algn="just" rtl="0" fontAlgn="t"/>
                      <a:r>
                        <a:rPr lang="tr-TR" sz="1200" kern="1200" dirty="0" smtClean="0">
                          <a:solidFill>
                            <a:schemeClr val="dk1"/>
                          </a:solidFill>
                          <a:effectLst/>
                          <a:latin typeface="+mn-lt"/>
                          <a:ea typeface="+mn-ea"/>
                          <a:cs typeface="+mn-cs"/>
                        </a:rPr>
                        <a:t>Okulumuzda döner sermaye sisteminin olması</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c>
                  <a:txBody>
                    <a:bodyPr/>
                    <a:lstStyle/>
                    <a:p>
                      <a:pPr algn="just" rtl="0" fontAlgn="t"/>
                      <a:r>
                        <a:rPr lang="tr-TR" sz="1200" u="none" strike="noStrike"/>
                        <a:t>Bütçe </a:t>
                      </a:r>
                      <a:endParaRPr lang="tr-TR" sz="1200" b="0" i="0" u="none" strike="noStrike">
                        <a:solidFill>
                          <a:srgbClr val="000000"/>
                        </a:solidFill>
                        <a:latin typeface="Times New Roman" pitchFamily="18" charset="0"/>
                        <a:cs typeface="Times New Roman" pitchFamily="18" charset="0"/>
                      </a:endParaRPr>
                    </a:p>
                  </a:txBody>
                  <a:tcPr marL="5224" marR="5224" marT="5224" marB="0"/>
                </a:tc>
                <a:tc>
                  <a:txBody>
                    <a:bodyPr/>
                    <a:lstStyle/>
                    <a:p>
                      <a:pPr algn="l" rtl="0" fontAlgn="t"/>
                      <a:r>
                        <a:rPr lang="tr-TR" sz="1200" kern="1200" dirty="0" smtClean="0">
                          <a:solidFill>
                            <a:schemeClr val="dk1"/>
                          </a:solidFill>
                          <a:effectLst/>
                          <a:latin typeface="+mn-lt"/>
                          <a:ea typeface="+mn-ea"/>
                          <a:cs typeface="+mn-cs"/>
                        </a:rPr>
                        <a:t>İstenilen ödeneklerin zamanında gelmemesi</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r>
              <a:tr h="385058">
                <a:tc>
                  <a:txBody>
                    <a:bodyPr/>
                    <a:lstStyle/>
                    <a:p>
                      <a:pPr algn="just" rtl="0" fontAlgn="t"/>
                      <a:r>
                        <a:rPr lang="tr-TR" sz="1200" u="none" strike="noStrike"/>
                        <a:t>Yönetim Süreçleri </a:t>
                      </a:r>
                      <a:endParaRPr lang="tr-TR" sz="1200" b="0" i="0" u="none" strike="noStrike">
                        <a:solidFill>
                          <a:srgbClr val="000000"/>
                        </a:solidFill>
                        <a:latin typeface="Times New Roman" pitchFamily="18" charset="0"/>
                        <a:cs typeface="Times New Roman" pitchFamily="18" charset="0"/>
                      </a:endParaRPr>
                    </a:p>
                  </a:txBody>
                  <a:tcPr marL="5224" marR="5224" marT="5224" marB="0"/>
                </a:tc>
                <a:tc>
                  <a:txBody>
                    <a:bodyPr/>
                    <a:lstStyle/>
                    <a:p>
                      <a:pPr algn="l" rtl="0" fontAlgn="t"/>
                      <a:r>
                        <a:rPr lang="tr-TR" sz="1200" kern="1200" dirty="0" smtClean="0">
                          <a:solidFill>
                            <a:schemeClr val="dk1"/>
                          </a:solidFill>
                          <a:effectLst/>
                          <a:latin typeface="+mn-lt"/>
                          <a:ea typeface="+mn-ea"/>
                          <a:cs typeface="+mn-cs"/>
                        </a:rPr>
                        <a:t>Demokratik, şeffaf ve eleştiriye açık okul ortamının olması</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c>
                  <a:txBody>
                    <a:bodyPr/>
                    <a:lstStyle/>
                    <a:p>
                      <a:pPr algn="just" rtl="0" fontAlgn="t"/>
                      <a:r>
                        <a:rPr lang="tr-TR" sz="1200" u="none" strike="noStrike"/>
                        <a:t>Yönetim Süreçleri </a:t>
                      </a:r>
                      <a:endParaRPr lang="tr-TR" sz="1200" b="0" i="0" u="none" strike="noStrike">
                        <a:solidFill>
                          <a:srgbClr val="000000"/>
                        </a:solidFill>
                        <a:latin typeface="Times New Roman" pitchFamily="18" charset="0"/>
                        <a:cs typeface="Times New Roman" pitchFamily="18" charset="0"/>
                      </a:endParaRPr>
                    </a:p>
                  </a:txBody>
                  <a:tcPr marL="5224" marR="5224" marT="5224" marB="0"/>
                </a:tc>
                <a:tc>
                  <a:txBody>
                    <a:bodyPr/>
                    <a:lstStyle/>
                    <a:p>
                      <a:pPr algn="just" rtl="0" fontAlgn="t"/>
                      <a:r>
                        <a:rPr lang="tr-TR" sz="1200" kern="1200" dirty="0" smtClean="0">
                          <a:solidFill>
                            <a:schemeClr val="dk1"/>
                          </a:solidFill>
                          <a:effectLst/>
                          <a:latin typeface="+mn-lt"/>
                          <a:ea typeface="+mn-ea"/>
                          <a:cs typeface="+mn-cs"/>
                        </a:rPr>
                        <a:t>Fiziki, özellikle dersliklerin yetersizliği İlköğretimden gelen öğrencilerin seviyelerinin düşük olması</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r>
              <a:tr h="385058">
                <a:tc>
                  <a:txBody>
                    <a:bodyPr/>
                    <a:lstStyle/>
                    <a:p>
                      <a:pPr algn="just" rtl="0" fontAlgn="t"/>
                      <a:r>
                        <a:rPr lang="tr-TR" sz="1200" u="none" strike="noStrike"/>
                        <a:t>İletişim Süreçleri </a:t>
                      </a:r>
                      <a:endParaRPr lang="tr-TR" sz="1200" b="0" i="0" u="none" strike="noStrike">
                        <a:solidFill>
                          <a:srgbClr val="000000"/>
                        </a:solidFill>
                        <a:latin typeface="Times New Roman" pitchFamily="18" charset="0"/>
                        <a:cs typeface="Times New Roman" pitchFamily="18" charset="0"/>
                      </a:endParaRPr>
                    </a:p>
                  </a:txBody>
                  <a:tcPr marL="5224" marR="5224" marT="5224" marB="0"/>
                </a:tc>
                <a:tc>
                  <a:txBody>
                    <a:bodyPr/>
                    <a:lstStyle/>
                    <a:p>
                      <a:pPr algn="l" rtl="0" fontAlgn="t"/>
                      <a:r>
                        <a:rPr lang="tr-TR" sz="1200" kern="1200" dirty="0" smtClean="0">
                          <a:solidFill>
                            <a:schemeClr val="dk1"/>
                          </a:solidFill>
                          <a:effectLst/>
                          <a:latin typeface="+mn-lt"/>
                          <a:ea typeface="+mn-ea"/>
                          <a:cs typeface="+mn-cs"/>
                        </a:rPr>
                        <a:t>Okulumuz idarecileri ve öğretmenleri arasında olumlu bir iletişimin mevcut olması</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c>
                  <a:txBody>
                    <a:bodyPr/>
                    <a:lstStyle/>
                    <a:p>
                      <a:pPr algn="just" rtl="0" fontAlgn="t"/>
                      <a:r>
                        <a:rPr lang="tr-TR" sz="1200" u="none" strike="noStrike"/>
                        <a:t>İletişim Süreçleri </a:t>
                      </a:r>
                      <a:endParaRPr lang="tr-TR" sz="1200" b="0" i="0" u="none" strike="noStrike">
                        <a:solidFill>
                          <a:srgbClr val="000000"/>
                        </a:solidFill>
                        <a:latin typeface="Times New Roman" pitchFamily="18" charset="0"/>
                        <a:cs typeface="Times New Roman" pitchFamily="18" charset="0"/>
                      </a:endParaRPr>
                    </a:p>
                  </a:txBody>
                  <a:tcPr marL="5224" marR="5224" marT="5224" marB="0"/>
                </a:tc>
                <a:tc>
                  <a:txBody>
                    <a:bodyPr/>
                    <a:lstStyle/>
                    <a:p>
                      <a:pPr algn="just" rtl="0" fontAlgn="t"/>
                      <a:r>
                        <a:rPr lang="tr-TR" sz="1200" kern="1200" dirty="0" smtClean="0">
                          <a:solidFill>
                            <a:schemeClr val="dk1"/>
                          </a:solidFill>
                          <a:effectLst/>
                          <a:latin typeface="+mn-lt"/>
                          <a:ea typeface="+mn-ea"/>
                          <a:cs typeface="+mn-cs"/>
                        </a:rPr>
                        <a:t>Özellikle öğrencilerimizin köyden gelmeleri sebebiyle veliye ulaşmada sorun yaşanması</a:t>
                      </a:r>
                      <a:endParaRPr lang="tr-TR" sz="1200" b="0" i="0" u="none" strike="noStrike" dirty="0">
                        <a:solidFill>
                          <a:srgbClr val="000000"/>
                        </a:solidFill>
                        <a:latin typeface="Times New Roman" pitchFamily="18" charset="0"/>
                        <a:cs typeface="Times New Roman" pitchFamily="18" charset="0"/>
                      </a:endParaRPr>
                    </a:p>
                  </a:txBody>
                  <a:tcPr marL="5224" marR="5224" marT="5224" marB="0"/>
                </a:tc>
              </a:tr>
            </a:tbl>
          </a:graphicData>
        </a:graphic>
      </p:graphicFrame>
      <p:sp>
        <p:nvSpPr>
          <p:cNvPr id="13" name="Rectangle 1"/>
          <p:cNvSpPr>
            <a:spLocks noChangeArrowheads="1"/>
          </p:cNvSpPr>
          <p:nvPr/>
        </p:nvSpPr>
        <p:spPr bwMode="auto">
          <a:xfrm>
            <a:off x="500034" y="219796"/>
            <a:ext cx="8358246" cy="1877340"/>
          </a:xfrm>
          <a:prstGeom prst="rect">
            <a:avLst/>
          </a:prstGeom>
          <a:noFill/>
          <a:ln w="9525">
            <a:noFill/>
            <a:miter lim="800000"/>
            <a:headEnd/>
            <a:tailEnd/>
          </a:ln>
          <a:effectLst/>
        </p:spPr>
        <p:txBody>
          <a:bodyPr vert="horz" wrap="square" lIns="91440" tIns="152352" rIns="91440" bIns="152352" numCol="1" anchor="ctr" anchorCtr="0" compatLnSpc="1">
            <a:prstTxWarp prst="textNoShape">
              <a:avLst/>
            </a:prstTxWarp>
            <a:spAutoFit/>
          </a:bodyPr>
          <a:lstStyle/>
          <a:p>
            <a:pPr lvl="0" indent="449263" algn="ctr" fontAlgn="base">
              <a:spcBef>
                <a:spcPct val="0"/>
              </a:spcBef>
              <a:spcAft>
                <a:spcPct val="0"/>
              </a:spcAft>
            </a:pPr>
            <a:r>
              <a:rPr lang="tr-TR" b="1" dirty="0" smtClean="0">
                <a:latin typeface="Times New Roman" pitchFamily="18" charset="0"/>
                <a:ea typeface="Calibri" pitchFamily="34" charset="0"/>
                <a:cs typeface="Times New Roman" pitchFamily="18" charset="0"/>
              </a:rPr>
              <a:t>P</a:t>
            </a:r>
            <a:r>
              <a:rPr lang="tr-TR" b="1" dirty="0" smtClean="0" bmk="">
                <a:latin typeface="Times New Roman" pitchFamily="18" charset="0"/>
                <a:ea typeface="Calibri" pitchFamily="34" charset="0"/>
                <a:cs typeface="Times New Roman" pitchFamily="18" charset="0"/>
              </a:rPr>
              <a:t>ESTLE ANALİZİ</a:t>
            </a:r>
            <a:endParaRPr lang="tr-TR" b="1" dirty="0" smtClean="0">
              <a:latin typeface="Times New Roman" pitchFamily="18" charset="0"/>
              <a:ea typeface="Calibri" pitchFamily="34" charset="0"/>
              <a:cs typeface="Times New Roman" pitchFamily="18" charset="0"/>
            </a:endParaRPr>
          </a:p>
          <a:p>
            <a:pPr lvl="0" indent="449263" algn="just" eaLnBrk="0" fontAlgn="base" hangingPunct="0">
              <a:spcBef>
                <a:spcPct val="0"/>
              </a:spcBef>
              <a:spcAft>
                <a:spcPct val="0"/>
              </a:spcAft>
            </a:pPr>
            <a:r>
              <a:rPr lang="tr-TR" sz="1200" dirty="0" smtClean="0">
                <a:latin typeface="Times New Roman" pitchFamily="18" charset="0"/>
                <a:ea typeface="Calibri" pitchFamily="34" charset="0"/>
                <a:cs typeface="Times New Roman" pitchFamily="18" charset="0"/>
              </a:rPr>
              <a:t>PESTLE analizi; çevrenin büyük resme bakılarak, idareyi etkileyen ya da etkileyebilecek değişiklik ve eğilimlerin sınıflandırılması için kullanılan temel durum analizlerinden biridir. İdare üzerinde etkili olan veya olabilecek politik, ekonomik, sosyokültürel, teknolojik, yasal ve çevresel dış etkenlerin tespit edilmesidir.  Tespit edilen PESTLE unsurları içerisinde gerçekleşmesi muhtemel olan hususlar ile bunların gerçekleşmesi durumunda idare için oluşturacağı potansiyel fırsatların ve tehditlerin ortaya konulması beklenmektedir. Bu analiz ile elde edilecek bulgular, GZFT analizinin “Fırsatlar” ve “Tehditler” bölümlerinin oluşturulmasına zemin teşkil ederek, “tespitler ve ihtiyaçların belirlenmesi ile stratejilerin geliştirilmesinde önemli bir rol oynayacaktır.</a:t>
            </a:r>
            <a:endParaRPr lang="tr-TR" sz="2000" dirty="0" smtClean="0">
              <a:latin typeface="Arial" pitchFamily="34" charset="0"/>
              <a:cs typeface="Arial" pitchFamily="34" charset="0"/>
            </a:endParaRPr>
          </a:p>
        </p:txBody>
      </p:sp>
      <p:sp>
        <p:nvSpPr>
          <p:cNvPr id="14" name="13 Dikdörtgen"/>
          <p:cNvSpPr/>
          <p:nvPr/>
        </p:nvSpPr>
        <p:spPr>
          <a:xfrm>
            <a:off x="642910" y="2214554"/>
            <a:ext cx="1798634" cy="369332"/>
          </a:xfrm>
          <a:prstGeom prst="rect">
            <a:avLst/>
          </a:prstGeom>
        </p:spPr>
        <p:txBody>
          <a:bodyPr wrap="none">
            <a:spAutoFit/>
          </a:bodyPr>
          <a:lstStyle/>
          <a:p>
            <a:r>
              <a:rPr lang="tr-TR" dirty="0" smtClean="0"/>
              <a:t>İÇSEL FAKTÖRLER</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38</a:t>
            </a:fld>
            <a:endParaRPr lang="tr-TR"/>
          </a:p>
        </p:txBody>
      </p:sp>
      <p:graphicFrame>
        <p:nvGraphicFramePr>
          <p:cNvPr id="9" name="8 Tablo"/>
          <p:cNvGraphicFramePr>
            <a:graphicFrameLocks noGrp="1"/>
          </p:cNvGraphicFramePr>
          <p:nvPr>
            <p:extLst>
              <p:ext uri="{D42A27DB-BD31-4B8C-83A1-F6EECF244321}">
                <p14:modId xmlns:p14="http://schemas.microsoft.com/office/powerpoint/2010/main" xmlns="" val="213024898"/>
              </p:ext>
            </p:extLst>
          </p:nvPr>
        </p:nvGraphicFramePr>
        <p:xfrm>
          <a:off x="285719" y="1142984"/>
          <a:ext cx="8406063" cy="4082894"/>
        </p:xfrm>
        <a:graphic>
          <a:graphicData uri="http://schemas.openxmlformats.org/drawingml/2006/table">
            <a:tbl>
              <a:tblPr>
                <a:tableStyleId>{35758FB7-9AC5-4552-8A53-C91805E547FA}</a:tableStyleId>
              </a:tblPr>
              <a:tblGrid>
                <a:gridCol w="857257"/>
                <a:gridCol w="2719080"/>
                <a:gridCol w="852820"/>
                <a:gridCol w="3976906"/>
              </a:tblGrid>
              <a:tr h="171116">
                <a:tc gridSpan="2">
                  <a:txBody>
                    <a:bodyPr/>
                    <a:lstStyle/>
                    <a:p>
                      <a:pPr algn="ctr" fontAlgn="b"/>
                      <a:r>
                        <a:rPr lang="tr-TR" sz="1200" u="none" strike="noStrike" dirty="0"/>
                        <a:t>FIRSATLAR</a:t>
                      </a:r>
                      <a:endParaRPr lang="tr-TR" sz="1200" b="0" i="0" u="none" strike="noStrike" dirty="0">
                        <a:solidFill>
                          <a:srgbClr val="000000"/>
                        </a:solidFill>
                        <a:latin typeface="Times New Roman" pitchFamily="18" charset="0"/>
                        <a:cs typeface="Times New Roman" pitchFamily="18" charset="0"/>
                      </a:endParaRPr>
                    </a:p>
                  </a:txBody>
                  <a:tcPr marL="7130" marR="7130" marT="7130" marB="0" anchor="b"/>
                </a:tc>
                <a:tc hMerge="1">
                  <a:txBody>
                    <a:bodyPr/>
                    <a:lstStyle/>
                    <a:p>
                      <a:endParaRPr lang="tr-TR"/>
                    </a:p>
                  </a:txBody>
                  <a:tcPr/>
                </a:tc>
                <a:tc gridSpan="2">
                  <a:txBody>
                    <a:bodyPr/>
                    <a:lstStyle/>
                    <a:p>
                      <a:pPr algn="ctr" fontAlgn="b"/>
                      <a:r>
                        <a:rPr lang="tr-TR" sz="1200" u="none" strike="noStrike"/>
                        <a:t>TEHDİTLER</a:t>
                      </a:r>
                      <a:endParaRPr lang="tr-TR" sz="1200" b="0" i="0" u="none" strike="noStrike">
                        <a:solidFill>
                          <a:srgbClr val="000000"/>
                        </a:solidFill>
                        <a:latin typeface="Times New Roman" pitchFamily="18" charset="0"/>
                        <a:cs typeface="Times New Roman" pitchFamily="18" charset="0"/>
                      </a:endParaRPr>
                    </a:p>
                  </a:txBody>
                  <a:tcPr marL="7130" marR="7130" marT="7130" marB="0" anchor="b"/>
                </a:tc>
                <a:tc hMerge="1">
                  <a:txBody>
                    <a:bodyPr/>
                    <a:lstStyle/>
                    <a:p>
                      <a:endParaRPr lang="tr-TR"/>
                    </a:p>
                  </a:txBody>
                  <a:tcPr/>
                </a:tc>
              </a:tr>
              <a:tr h="556126">
                <a:tc>
                  <a:txBody>
                    <a:bodyPr/>
                    <a:lstStyle/>
                    <a:p>
                      <a:pPr algn="just" rtl="0" fontAlgn="t"/>
                      <a:r>
                        <a:rPr lang="tr-TR" sz="1200" u="none" strike="noStrike" dirty="0"/>
                        <a:t>Politik </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l" rtl="0" fontAlgn="t"/>
                      <a:r>
                        <a:rPr lang="tr-TR" sz="1200" kern="1200" dirty="0" smtClean="0">
                          <a:solidFill>
                            <a:schemeClr val="dk1"/>
                          </a:solidFill>
                          <a:effectLst/>
                          <a:latin typeface="+mn-lt"/>
                          <a:ea typeface="+mn-ea"/>
                          <a:cs typeface="+mn-cs"/>
                        </a:rPr>
                        <a:t>Bitlis ilinin kalkınmada öncelikli bölgeler arasında yer alması</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u="none" strike="noStrike" dirty="0"/>
                        <a:t>Politik </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kern="1200" dirty="0" smtClean="0">
                          <a:solidFill>
                            <a:schemeClr val="dk1"/>
                          </a:solidFill>
                          <a:effectLst/>
                          <a:latin typeface="+mn-lt"/>
                          <a:ea typeface="+mn-ea"/>
                          <a:cs typeface="+mn-cs"/>
                        </a:rPr>
                        <a:t>Meslek liselerine yeteri kadar özen gösterilmemesi</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r>
              <a:tr h="556126">
                <a:tc>
                  <a:txBody>
                    <a:bodyPr/>
                    <a:lstStyle/>
                    <a:p>
                      <a:pPr algn="just" rtl="0" fontAlgn="t"/>
                      <a:r>
                        <a:rPr lang="tr-TR" sz="1200" u="none" strike="noStrike" dirty="0"/>
                        <a:t>Ekonomik </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kern="1200" dirty="0" smtClean="0">
                          <a:solidFill>
                            <a:schemeClr val="dk1"/>
                          </a:solidFill>
                          <a:effectLst/>
                          <a:latin typeface="+mn-lt"/>
                          <a:ea typeface="+mn-ea"/>
                          <a:cs typeface="+mn-cs"/>
                        </a:rPr>
                        <a:t>Çevremizdeki işletmelerle iyi ilişkiler içinde bulunulması</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u="none" strike="noStrike" dirty="0"/>
                        <a:t>Ekonomik </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kern="1200" dirty="0" smtClean="0">
                          <a:solidFill>
                            <a:schemeClr val="dk1"/>
                          </a:solidFill>
                          <a:effectLst/>
                          <a:latin typeface="+mn-lt"/>
                          <a:ea typeface="+mn-ea"/>
                          <a:cs typeface="+mn-cs"/>
                        </a:rPr>
                        <a:t>Okulun ihtiyacı olan ekonomik kaynakların yeterli olmaması</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r>
              <a:tr h="741502">
                <a:tc>
                  <a:txBody>
                    <a:bodyPr/>
                    <a:lstStyle/>
                    <a:p>
                      <a:pPr algn="just" rtl="0" fontAlgn="t"/>
                      <a:r>
                        <a:rPr lang="tr-TR" sz="1200" u="none" strike="noStrike" dirty="0"/>
                        <a:t>Sosyolojik </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kern="1200" dirty="0" smtClean="0">
                          <a:solidFill>
                            <a:schemeClr val="dk1"/>
                          </a:solidFill>
                          <a:effectLst/>
                          <a:latin typeface="+mn-lt"/>
                          <a:ea typeface="+mn-ea"/>
                          <a:cs typeface="+mn-cs"/>
                        </a:rPr>
                        <a:t>Okul –veli ilişkilerinin iyi olması</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u="none" strike="noStrike"/>
                        <a:t>Sosyolojik </a:t>
                      </a:r>
                      <a:endParaRPr lang="tr-TR" sz="1200" b="0" i="0" u="none" strike="noStrike">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kern="1200" dirty="0" smtClean="0">
                          <a:solidFill>
                            <a:schemeClr val="dk1"/>
                          </a:solidFill>
                          <a:effectLst/>
                          <a:latin typeface="+mn-lt"/>
                          <a:ea typeface="+mn-ea"/>
                          <a:cs typeface="+mn-cs"/>
                        </a:rPr>
                        <a:t>Çok amaçlı salonumuzun olmaması</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r>
              <a:tr h="741502">
                <a:tc>
                  <a:txBody>
                    <a:bodyPr/>
                    <a:lstStyle/>
                    <a:p>
                      <a:pPr algn="just" rtl="0" fontAlgn="t"/>
                      <a:r>
                        <a:rPr lang="tr-TR" sz="1200" u="none" strike="noStrike" dirty="0"/>
                        <a:t>Teknolojik </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kern="1200" dirty="0" smtClean="0">
                          <a:solidFill>
                            <a:schemeClr val="dk1"/>
                          </a:solidFill>
                          <a:effectLst/>
                          <a:latin typeface="+mn-lt"/>
                          <a:ea typeface="+mn-ea"/>
                          <a:cs typeface="+mn-cs"/>
                        </a:rPr>
                        <a:t>Teknik elemanlara olan ihtiyacın fazla olması</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u="none" strike="noStrike" dirty="0"/>
                        <a:t>Teknolojik </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kern="1200" dirty="0" smtClean="0">
                          <a:solidFill>
                            <a:schemeClr val="dk1"/>
                          </a:solidFill>
                          <a:effectLst/>
                          <a:latin typeface="+mn-lt"/>
                          <a:ea typeface="+mn-ea"/>
                          <a:cs typeface="+mn-cs"/>
                        </a:rPr>
                        <a:t>Yeterli akıllı tahta ve sınıflardaki akıllı tahtalarda internet bağlantısının olmaması, çağın gereksinimlerine uygun teknolojik araçların bulunmaması</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r>
              <a:tr h="741502">
                <a:tc>
                  <a:txBody>
                    <a:bodyPr/>
                    <a:lstStyle/>
                    <a:p>
                      <a:pPr algn="just" rtl="0" fontAlgn="t"/>
                      <a:r>
                        <a:rPr lang="tr-TR" sz="1200" u="none" strike="noStrike" dirty="0"/>
                        <a:t>Mevzuat-Yasal </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l" rtl="0" fontAlgn="t"/>
                      <a:r>
                        <a:rPr lang="tr-TR" sz="1200" kern="1200" dirty="0" smtClean="0">
                          <a:solidFill>
                            <a:schemeClr val="dk1"/>
                          </a:solidFill>
                          <a:effectLst/>
                          <a:latin typeface="+mn-lt"/>
                          <a:ea typeface="+mn-ea"/>
                          <a:cs typeface="+mn-cs"/>
                        </a:rPr>
                        <a:t>Mevzuata hâkim idareci ve öğretmenlerden kurulu olması</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u="none" strike="noStrike" dirty="0"/>
                        <a:t>Mevzuat-Yasal </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l" rtl="0" fontAlgn="t"/>
                      <a:r>
                        <a:rPr lang="tr-TR" sz="1200" kern="1200" dirty="0" smtClean="0">
                          <a:solidFill>
                            <a:schemeClr val="dk1"/>
                          </a:solidFill>
                          <a:effectLst/>
                          <a:latin typeface="+mn-lt"/>
                          <a:ea typeface="+mn-ea"/>
                          <a:cs typeface="+mn-cs"/>
                        </a:rPr>
                        <a:t>Dikey geçiş haklarının olmaması</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r>
              <a:tr h="556126">
                <a:tc>
                  <a:txBody>
                    <a:bodyPr/>
                    <a:lstStyle/>
                    <a:p>
                      <a:pPr algn="just" rtl="0" fontAlgn="t"/>
                      <a:r>
                        <a:rPr lang="tr-TR" sz="1200" u="none" strike="noStrike" dirty="0"/>
                        <a:t>Ekolojik </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l" rtl="0" fontAlgn="t"/>
                      <a:r>
                        <a:rPr lang="tr-TR" sz="1200" kern="1200" dirty="0" smtClean="0">
                          <a:solidFill>
                            <a:schemeClr val="dk1"/>
                          </a:solidFill>
                          <a:effectLst/>
                          <a:latin typeface="+mn-lt"/>
                          <a:ea typeface="+mn-ea"/>
                          <a:cs typeface="+mn-cs"/>
                        </a:rPr>
                        <a:t>Okulumuzun erkek öğrenci pansiyonunun olması</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u="none" strike="noStrike" dirty="0"/>
                        <a:t>Ekolojik </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c>
                  <a:txBody>
                    <a:bodyPr/>
                    <a:lstStyle/>
                    <a:p>
                      <a:pPr algn="just" rtl="0" fontAlgn="t"/>
                      <a:r>
                        <a:rPr lang="tr-TR" sz="1200" kern="1200" dirty="0" smtClean="0">
                          <a:solidFill>
                            <a:schemeClr val="dk1"/>
                          </a:solidFill>
                          <a:effectLst/>
                          <a:latin typeface="+mn-lt"/>
                          <a:ea typeface="+mn-ea"/>
                          <a:cs typeface="+mn-cs"/>
                        </a:rPr>
                        <a:t>Kış mevsiminin bölgemizde uzun geçmesi</a:t>
                      </a:r>
                      <a:endParaRPr lang="tr-TR" sz="1200" b="0" i="0" u="none" strike="noStrike" dirty="0">
                        <a:solidFill>
                          <a:srgbClr val="000000"/>
                        </a:solidFill>
                        <a:latin typeface="Times New Roman" pitchFamily="18" charset="0"/>
                        <a:cs typeface="Times New Roman" pitchFamily="18" charset="0"/>
                      </a:endParaRPr>
                    </a:p>
                  </a:txBody>
                  <a:tcPr marL="7130" marR="7130" marT="7130" marB="0"/>
                </a:tc>
              </a:tr>
            </a:tbl>
          </a:graphicData>
        </a:graphic>
      </p:graphicFrame>
      <p:sp>
        <p:nvSpPr>
          <p:cNvPr id="10" name="9 Dikdörtgen"/>
          <p:cNvSpPr/>
          <p:nvPr/>
        </p:nvSpPr>
        <p:spPr>
          <a:xfrm>
            <a:off x="285720" y="714356"/>
            <a:ext cx="1942840" cy="369332"/>
          </a:xfrm>
          <a:prstGeom prst="rect">
            <a:avLst/>
          </a:prstGeom>
        </p:spPr>
        <p:txBody>
          <a:bodyPr wrap="none">
            <a:spAutoFit/>
          </a:bodyPr>
          <a:lstStyle/>
          <a:p>
            <a:r>
              <a:rPr lang="tr-TR" dirty="0" smtClean="0"/>
              <a:t>DIŞSAL FAKTÖRLER</a:t>
            </a:r>
            <a:endParaRPr lang="tr-TR" dirty="0"/>
          </a:p>
        </p:txBody>
      </p:sp>
      <p:sp>
        <p:nvSpPr>
          <p:cNvPr id="6" name="5 Dikdörtgen"/>
          <p:cNvSpPr/>
          <p:nvPr/>
        </p:nvSpPr>
        <p:spPr>
          <a:xfrm>
            <a:off x="357158" y="5357826"/>
            <a:ext cx="2265813" cy="369332"/>
          </a:xfrm>
          <a:prstGeom prst="rect">
            <a:avLst/>
          </a:prstGeom>
        </p:spPr>
        <p:txBody>
          <a:bodyPr wrap="none">
            <a:spAutoFit/>
          </a:bodyPr>
          <a:lstStyle/>
          <a:p>
            <a:r>
              <a:rPr lang="tr-TR" dirty="0" smtClean="0"/>
              <a:t>Tablo:11 </a:t>
            </a:r>
            <a:r>
              <a:rPr lang="tr-TR" dirty="0" err="1" smtClean="0"/>
              <a:t>Pestle</a:t>
            </a:r>
            <a:r>
              <a:rPr lang="tr-TR" dirty="0" smtClean="0"/>
              <a:t> Analizi</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39</a:t>
            </a:fld>
            <a:endParaRPr lang="tr-TR"/>
          </a:p>
        </p:txBody>
      </p:sp>
      <p:graphicFrame>
        <p:nvGraphicFramePr>
          <p:cNvPr id="3" name="2 Tablo"/>
          <p:cNvGraphicFramePr>
            <a:graphicFrameLocks noGrp="1"/>
          </p:cNvGraphicFramePr>
          <p:nvPr>
            <p:extLst>
              <p:ext uri="{D42A27DB-BD31-4B8C-83A1-F6EECF244321}">
                <p14:modId xmlns:p14="http://schemas.microsoft.com/office/powerpoint/2010/main" xmlns="" val="129145405"/>
              </p:ext>
            </p:extLst>
          </p:nvPr>
        </p:nvGraphicFramePr>
        <p:xfrm>
          <a:off x="500034" y="1357299"/>
          <a:ext cx="8215370" cy="3643337"/>
        </p:xfrm>
        <a:graphic>
          <a:graphicData uri="http://schemas.openxmlformats.org/drawingml/2006/table">
            <a:tbl>
              <a:tblPr/>
              <a:tblGrid>
                <a:gridCol w="4107685"/>
                <a:gridCol w="4107685"/>
              </a:tblGrid>
              <a:tr h="346024">
                <a:tc gridSpan="2">
                  <a:txBody>
                    <a:bodyPr/>
                    <a:lstStyle/>
                    <a:p>
                      <a:pPr algn="ctr">
                        <a:lnSpc>
                          <a:spcPct val="115000"/>
                        </a:lnSpc>
                        <a:spcAft>
                          <a:spcPts val="0"/>
                        </a:spcAft>
                      </a:pPr>
                      <a:r>
                        <a:rPr lang="tr-TR" sz="1200" b="1" dirty="0">
                          <a:solidFill>
                            <a:srgbClr val="FF0000"/>
                          </a:solidFill>
                          <a:latin typeface="Times New Roman"/>
                          <a:ea typeface="Calibri"/>
                          <a:cs typeface="Times New Roman"/>
                        </a:rPr>
                        <a:t>ZAYIF YÖNLER</a:t>
                      </a:r>
                      <a:endParaRPr lang="tr-TR" sz="1200" dirty="0">
                        <a:latin typeface="Calibri"/>
                        <a:ea typeface="Calibri"/>
                        <a:cs typeface="Times New Roman"/>
                      </a:endParaRPr>
                    </a:p>
                  </a:txBody>
                  <a:tcPr marL="44305" marR="44305"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hMerge="1">
                  <a:txBody>
                    <a:bodyPr/>
                    <a:lstStyle/>
                    <a:p>
                      <a:endParaRPr lang="tr-TR"/>
                    </a:p>
                  </a:txBody>
                  <a:tcPr/>
                </a:tc>
              </a:tr>
              <a:tr h="3297313">
                <a:tc>
                  <a:txBody>
                    <a:bodyPr/>
                    <a:lstStyle/>
                    <a:p>
                      <a:pPr marL="342900" lvl="0" indent="-342900" algn="just">
                        <a:lnSpc>
                          <a:spcPct val="115000"/>
                        </a:lnSpc>
                        <a:spcAft>
                          <a:spcPts val="0"/>
                        </a:spcAft>
                        <a:buFont typeface="Wingdings"/>
                        <a:buChar char=""/>
                      </a:pPr>
                      <a:r>
                        <a:rPr lang="tr-TR" sz="1200" b="1" dirty="0" smtClean="0">
                          <a:solidFill>
                            <a:srgbClr val="E36C0A"/>
                          </a:solidFill>
                          <a:latin typeface="Times New Roman"/>
                          <a:ea typeface="Times New Roman"/>
                          <a:cs typeface="Times New Roman"/>
                        </a:rPr>
                        <a:t>Erkek</a:t>
                      </a:r>
                      <a:r>
                        <a:rPr lang="tr-TR" sz="1200" b="1" baseline="0" dirty="0" smtClean="0">
                          <a:solidFill>
                            <a:srgbClr val="E36C0A"/>
                          </a:solidFill>
                          <a:latin typeface="Times New Roman"/>
                          <a:ea typeface="Times New Roman"/>
                          <a:cs typeface="Times New Roman"/>
                        </a:rPr>
                        <a:t> </a:t>
                      </a:r>
                      <a:r>
                        <a:rPr lang="tr-TR" sz="1200" b="1" dirty="0" smtClean="0">
                          <a:solidFill>
                            <a:srgbClr val="E36C0A"/>
                          </a:solidFill>
                          <a:latin typeface="Times New Roman"/>
                          <a:ea typeface="Times New Roman"/>
                          <a:cs typeface="Times New Roman"/>
                        </a:rPr>
                        <a:t> </a:t>
                      </a:r>
                      <a:r>
                        <a:rPr lang="tr-TR" sz="1200" b="1" dirty="0">
                          <a:solidFill>
                            <a:srgbClr val="E36C0A"/>
                          </a:solidFill>
                          <a:latin typeface="Times New Roman"/>
                          <a:ea typeface="Times New Roman"/>
                          <a:cs typeface="Times New Roman"/>
                        </a:rPr>
                        <a:t>çocuklarının bir kısmının her türlü ikna çalışmalarına rağmen eğitime kazandırılamaması,</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b="1" kern="1200" dirty="0" smtClean="0">
                          <a:solidFill>
                            <a:srgbClr val="365F91"/>
                          </a:solidFill>
                          <a:latin typeface="Calibri"/>
                          <a:ea typeface="Times New Roman"/>
                          <a:cs typeface="Times New Roman"/>
                        </a:rPr>
                        <a:t>Okulumuzda </a:t>
                      </a:r>
                      <a:r>
                        <a:rPr lang="tr-TR" sz="1200" b="1" kern="1200" dirty="0">
                          <a:solidFill>
                            <a:srgbClr val="365F91"/>
                          </a:solidFill>
                          <a:latin typeface="Calibri"/>
                          <a:ea typeface="Times New Roman"/>
                          <a:cs typeface="Times New Roman"/>
                        </a:rPr>
                        <a:t>öğretmen sirkülâsyonunun çok fazla olması, </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b="1" dirty="0">
                          <a:solidFill>
                            <a:srgbClr val="E36C0A"/>
                          </a:solidFill>
                          <a:latin typeface="Times New Roman"/>
                          <a:ea typeface="Times New Roman"/>
                          <a:cs typeface="Times New Roman"/>
                        </a:rPr>
                        <a:t>Sirkülasyon kaynaklı deneyimli öğretmen azlığı</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b="1" kern="1200" dirty="0">
                          <a:solidFill>
                            <a:srgbClr val="365F91"/>
                          </a:solidFill>
                          <a:latin typeface="Calibri"/>
                          <a:ea typeface="Times New Roman"/>
                          <a:cs typeface="Times New Roman"/>
                        </a:rPr>
                        <a:t>Çalışanlara yönelik sosyal, kültürel ve sportif faaliyetlerin yeterince düzenlenmemesi,</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b="1" dirty="0">
                          <a:solidFill>
                            <a:srgbClr val="E36C0A"/>
                          </a:solidFill>
                          <a:latin typeface="Times New Roman"/>
                          <a:ea typeface="Times New Roman"/>
                          <a:cs typeface="Times New Roman"/>
                        </a:rPr>
                        <a:t>Okul aile </a:t>
                      </a:r>
                      <a:r>
                        <a:rPr lang="tr-TR" sz="1200" b="1" dirty="0" smtClean="0">
                          <a:solidFill>
                            <a:srgbClr val="E36C0A"/>
                          </a:solidFill>
                          <a:latin typeface="Times New Roman"/>
                          <a:ea typeface="Times New Roman"/>
                          <a:cs typeface="Times New Roman"/>
                        </a:rPr>
                        <a:t>birliğimizin </a:t>
                      </a:r>
                      <a:r>
                        <a:rPr lang="tr-TR" sz="1200" b="1" dirty="0">
                          <a:solidFill>
                            <a:srgbClr val="E36C0A"/>
                          </a:solidFill>
                          <a:latin typeface="Times New Roman"/>
                          <a:ea typeface="Times New Roman"/>
                          <a:cs typeface="Times New Roman"/>
                        </a:rPr>
                        <a:t>etkin çalışmaması,</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b="1" kern="1200" dirty="0">
                          <a:solidFill>
                            <a:srgbClr val="365F91"/>
                          </a:solidFill>
                          <a:latin typeface="Calibri"/>
                          <a:ea typeface="Times New Roman"/>
                          <a:cs typeface="Times New Roman"/>
                        </a:rPr>
                        <a:t>Çalışan, öğretmen, idareci ve öğrencilere yönelik ödül süreçlerinin geliştirilememesi,</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b="1" kern="1200" dirty="0" smtClean="0">
                          <a:solidFill>
                            <a:schemeClr val="accent6">
                              <a:lumMod val="75000"/>
                            </a:schemeClr>
                          </a:solidFill>
                          <a:latin typeface="Calibri"/>
                          <a:ea typeface="Times New Roman"/>
                          <a:cs typeface="Times New Roman"/>
                        </a:rPr>
                        <a:t>Ailelerin </a:t>
                      </a:r>
                      <a:r>
                        <a:rPr lang="tr-TR" sz="1200" b="1" kern="1200" dirty="0" err="1">
                          <a:solidFill>
                            <a:schemeClr val="accent6">
                              <a:lumMod val="75000"/>
                            </a:schemeClr>
                          </a:solidFill>
                          <a:latin typeface="Calibri"/>
                          <a:ea typeface="Times New Roman"/>
                          <a:cs typeface="Times New Roman"/>
                        </a:rPr>
                        <a:t>sosyo</a:t>
                      </a:r>
                      <a:r>
                        <a:rPr lang="tr-TR" sz="1200" b="1" kern="1200" dirty="0">
                          <a:solidFill>
                            <a:schemeClr val="accent6">
                              <a:lumMod val="75000"/>
                            </a:schemeClr>
                          </a:solidFill>
                          <a:latin typeface="Calibri"/>
                          <a:ea typeface="Times New Roman"/>
                          <a:cs typeface="Times New Roman"/>
                        </a:rPr>
                        <a:t>-ekonomik ve kültürel yapısından kaynaklanan nedenlerden dolayı aile eğitimlerinin istenen düzeyde olmaması</a:t>
                      </a:r>
                      <a:r>
                        <a:rPr lang="tr-TR" sz="1200" b="1" kern="1200" dirty="0" smtClean="0">
                          <a:solidFill>
                            <a:schemeClr val="accent6">
                              <a:lumMod val="75000"/>
                            </a:schemeClr>
                          </a:solidFill>
                          <a:latin typeface="Calibri"/>
                          <a:ea typeface="Times New Roman"/>
                          <a:cs typeface="Times New Roman"/>
                        </a:rPr>
                        <a:t>,</a:t>
                      </a:r>
                    </a:p>
                    <a:p>
                      <a:pPr marL="342900" lvl="0" indent="-342900" algn="just">
                        <a:lnSpc>
                          <a:spcPct val="115000"/>
                        </a:lnSpc>
                        <a:spcAft>
                          <a:spcPts val="0"/>
                        </a:spcAft>
                        <a:buFont typeface="Wingdings"/>
                        <a:buChar char=""/>
                      </a:pPr>
                      <a:r>
                        <a:rPr lang="tr-TR" sz="1200" b="1" kern="1200" dirty="0" smtClean="0">
                          <a:solidFill>
                            <a:schemeClr val="accent6">
                              <a:lumMod val="75000"/>
                            </a:schemeClr>
                          </a:solidFill>
                          <a:latin typeface="Calibri"/>
                          <a:ea typeface="Times New Roman"/>
                          <a:cs typeface="Times New Roman"/>
                        </a:rPr>
                        <a:t>Meslek</a:t>
                      </a:r>
                      <a:r>
                        <a:rPr lang="tr-TR" sz="1200" b="1" kern="1200" baseline="0" dirty="0" smtClean="0">
                          <a:solidFill>
                            <a:schemeClr val="accent6">
                              <a:lumMod val="75000"/>
                            </a:schemeClr>
                          </a:solidFill>
                          <a:latin typeface="Calibri"/>
                          <a:ea typeface="Times New Roman"/>
                          <a:cs typeface="Times New Roman"/>
                        </a:rPr>
                        <a:t> lisesi öğrencilerine gerekli önemin gösterilmemesi.</a:t>
                      </a:r>
                      <a:endParaRPr lang="tr-TR" sz="1200" dirty="0">
                        <a:solidFill>
                          <a:schemeClr val="accent6">
                            <a:lumMod val="75000"/>
                          </a:schemeClr>
                        </a:solidFill>
                        <a:latin typeface="Calibri"/>
                        <a:ea typeface="Times New Roman"/>
                        <a:cs typeface="Times New Roman"/>
                      </a:endParaRPr>
                    </a:p>
                  </a:txBody>
                  <a:tcPr marL="44305" marR="44305"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342900" lvl="0" indent="-342900" algn="just">
                        <a:lnSpc>
                          <a:spcPct val="115000"/>
                        </a:lnSpc>
                        <a:spcAft>
                          <a:spcPts val="0"/>
                        </a:spcAft>
                        <a:buFont typeface="Wingdings"/>
                        <a:buChar char=""/>
                      </a:pPr>
                      <a:r>
                        <a:rPr lang="tr-TR" sz="1200" dirty="0" smtClean="0">
                          <a:solidFill>
                            <a:srgbClr val="E36C0A"/>
                          </a:solidFill>
                          <a:latin typeface="Times New Roman"/>
                          <a:ea typeface="Times New Roman"/>
                          <a:cs typeface="Times New Roman"/>
                        </a:rPr>
                        <a:t>Okulumuza bağlı pansiyon olmasına rağmen okula ait aracın olmaması.</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dirty="0" smtClean="0">
                          <a:solidFill>
                            <a:srgbClr val="E36C0A"/>
                          </a:solidFill>
                          <a:latin typeface="Times New Roman"/>
                          <a:ea typeface="Times New Roman"/>
                          <a:cs typeface="Times New Roman"/>
                        </a:rPr>
                        <a:t>Okulumuzda </a:t>
                      </a:r>
                      <a:r>
                        <a:rPr lang="tr-TR" sz="1200" dirty="0">
                          <a:solidFill>
                            <a:srgbClr val="E36C0A"/>
                          </a:solidFill>
                          <a:latin typeface="Times New Roman"/>
                          <a:ea typeface="Times New Roman"/>
                          <a:cs typeface="Times New Roman"/>
                        </a:rPr>
                        <a:t>öğrencilerin ders dışı zamanlarını değerlendirebileceği fiziki ortamların </a:t>
                      </a:r>
                      <a:r>
                        <a:rPr lang="tr-TR" sz="1200" dirty="0" smtClean="0">
                          <a:solidFill>
                            <a:srgbClr val="E36C0A"/>
                          </a:solidFill>
                          <a:latin typeface="Times New Roman"/>
                          <a:ea typeface="Times New Roman"/>
                          <a:cs typeface="Times New Roman"/>
                        </a:rPr>
                        <a:t>yeterli</a:t>
                      </a:r>
                      <a:r>
                        <a:rPr lang="tr-TR" sz="1200" baseline="0" dirty="0" smtClean="0">
                          <a:solidFill>
                            <a:srgbClr val="E36C0A"/>
                          </a:solidFill>
                          <a:latin typeface="Times New Roman"/>
                          <a:ea typeface="Times New Roman"/>
                          <a:cs typeface="Times New Roman"/>
                        </a:rPr>
                        <a:t> düzeyde olmaması</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dirty="0" smtClean="0">
                          <a:solidFill>
                            <a:schemeClr val="accent1">
                              <a:lumMod val="75000"/>
                            </a:schemeClr>
                          </a:solidFill>
                          <a:latin typeface="Times New Roman"/>
                          <a:ea typeface="Times New Roman"/>
                          <a:cs typeface="Times New Roman"/>
                        </a:rPr>
                        <a:t>Laboratuvar</a:t>
                      </a:r>
                      <a:r>
                        <a:rPr lang="tr-TR" sz="1200" dirty="0">
                          <a:solidFill>
                            <a:schemeClr val="accent1">
                              <a:lumMod val="75000"/>
                            </a:schemeClr>
                          </a:solidFill>
                          <a:latin typeface="Times New Roman"/>
                          <a:ea typeface="Times New Roman"/>
                          <a:cs typeface="Times New Roman"/>
                        </a:rPr>
                        <a:t>, çok amaçlı salon, spor salonları vb. öğrenme ortamlarının her okulda bulunmaması</a:t>
                      </a:r>
                      <a:r>
                        <a:rPr lang="tr-TR" sz="1200" dirty="0" smtClean="0">
                          <a:solidFill>
                            <a:schemeClr val="accent1">
                              <a:lumMod val="75000"/>
                            </a:schemeClr>
                          </a:solidFill>
                          <a:latin typeface="Times New Roman"/>
                          <a:ea typeface="Times New Roman"/>
                          <a:cs typeface="Times New Roman"/>
                        </a:rPr>
                        <a:t>,</a:t>
                      </a:r>
                      <a:endParaRPr lang="tr-TR" sz="1200" dirty="0">
                        <a:solidFill>
                          <a:schemeClr val="accent1">
                            <a:lumMod val="75000"/>
                          </a:schemeClr>
                        </a:solidFill>
                        <a:latin typeface="Calibri"/>
                        <a:ea typeface="Times New Roman"/>
                        <a:cs typeface="Times New Roman"/>
                      </a:endParaRPr>
                    </a:p>
                  </a:txBody>
                  <a:tcPr marL="44305" marR="44305"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
        <p:nvSpPr>
          <p:cNvPr id="4" name="3 Dikdörtgen"/>
          <p:cNvSpPr/>
          <p:nvPr/>
        </p:nvSpPr>
        <p:spPr>
          <a:xfrm>
            <a:off x="500034" y="642918"/>
            <a:ext cx="8215370" cy="461665"/>
          </a:xfrm>
          <a:prstGeom prst="rect">
            <a:avLst/>
          </a:prstGeom>
        </p:spPr>
        <p:txBody>
          <a:bodyPr wrap="square">
            <a:spAutoFit/>
          </a:bodyPr>
          <a:lstStyle/>
          <a:p>
            <a:pPr lvl="0" indent="449263" algn="just" fontAlgn="base">
              <a:spcBef>
                <a:spcPct val="0"/>
              </a:spcBef>
              <a:spcAft>
                <a:spcPct val="0"/>
              </a:spcAft>
            </a:pPr>
            <a:r>
              <a:rPr lang="tr-TR" sz="1200" dirty="0" smtClean="0">
                <a:latin typeface="Times New Roman" pitchFamily="18" charset="0"/>
                <a:ea typeface="Calibri" pitchFamily="34" charset="0"/>
                <a:cs typeface="Times New Roman" pitchFamily="18" charset="0"/>
              </a:rPr>
              <a:t>Müdürlüğümüzce yapılan GZFT analizinde müdürlüğümüzün güçlü ve zayıf yönleri ile müdürlüğümüz için fırsat ve tehdit olarak değerlendirilebilecek unsurlar tespit edilmiştir. </a:t>
            </a:r>
            <a:endParaRPr lang="tr-TR" sz="1200" dirty="0" smtClean="0">
              <a:latin typeface="Arial" pitchFamily="34" charset="0"/>
              <a:cs typeface="Arial" pitchFamily="34" charset="0"/>
            </a:endParaRPr>
          </a:p>
        </p:txBody>
      </p:sp>
      <p:sp>
        <p:nvSpPr>
          <p:cNvPr id="6" name="5 Dikdörtgen"/>
          <p:cNvSpPr/>
          <p:nvPr/>
        </p:nvSpPr>
        <p:spPr>
          <a:xfrm>
            <a:off x="3714744" y="214290"/>
            <a:ext cx="1476686" cy="369332"/>
          </a:xfrm>
          <a:prstGeom prst="rect">
            <a:avLst/>
          </a:prstGeom>
        </p:spPr>
        <p:txBody>
          <a:bodyPr wrap="none">
            <a:spAutoFit/>
          </a:bodyPr>
          <a:lstStyle/>
          <a:p>
            <a:r>
              <a:rPr lang="tr-TR" b="1" dirty="0" smtClean="0"/>
              <a:t>GZFT ANALİZİ</a:t>
            </a:r>
            <a:endParaRPr lang="tr-T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5786" y="1214422"/>
            <a:ext cx="7786742" cy="3786214"/>
          </a:xfrm>
          <a:prstGeom prst="rect">
            <a:avLst/>
          </a:prstGeom>
        </p:spPr>
      </p:pic>
      <p:sp>
        <p:nvSpPr>
          <p:cNvPr id="3" name="2 Slayt Numarası Yer Tutucusu"/>
          <p:cNvSpPr>
            <a:spLocks noGrp="1"/>
          </p:cNvSpPr>
          <p:nvPr>
            <p:ph type="sldNum" sz="quarter" idx="12"/>
          </p:nvPr>
        </p:nvSpPr>
        <p:spPr/>
        <p:txBody>
          <a:bodyPr/>
          <a:lstStyle/>
          <a:p>
            <a:fld id="{70B8EFC6-9B92-4EC2-910F-8C8DAAC16B59}" type="slidenum">
              <a:rPr lang="tr-TR" smtClean="0"/>
              <a:pPr/>
              <a:t>4</a:t>
            </a:fld>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40</a:t>
            </a:fld>
            <a:endParaRPr lang="tr-TR"/>
          </a:p>
        </p:txBody>
      </p:sp>
      <p:graphicFrame>
        <p:nvGraphicFramePr>
          <p:cNvPr id="6" name="5 Tablo"/>
          <p:cNvGraphicFramePr>
            <a:graphicFrameLocks noGrp="1"/>
          </p:cNvGraphicFramePr>
          <p:nvPr>
            <p:extLst>
              <p:ext uri="{D42A27DB-BD31-4B8C-83A1-F6EECF244321}">
                <p14:modId xmlns:p14="http://schemas.microsoft.com/office/powerpoint/2010/main" xmlns="" val="252924475"/>
              </p:ext>
            </p:extLst>
          </p:nvPr>
        </p:nvGraphicFramePr>
        <p:xfrm>
          <a:off x="642910" y="500042"/>
          <a:ext cx="8215370" cy="5715040"/>
        </p:xfrm>
        <a:graphic>
          <a:graphicData uri="http://schemas.openxmlformats.org/drawingml/2006/table">
            <a:tbl>
              <a:tblPr/>
              <a:tblGrid>
                <a:gridCol w="4112614"/>
                <a:gridCol w="4102756"/>
              </a:tblGrid>
              <a:tr h="326574">
                <a:tc gridSpan="2">
                  <a:txBody>
                    <a:bodyPr/>
                    <a:lstStyle/>
                    <a:p>
                      <a:pPr algn="ctr">
                        <a:lnSpc>
                          <a:spcPct val="115000"/>
                        </a:lnSpc>
                        <a:spcAft>
                          <a:spcPts val="0"/>
                        </a:spcAft>
                      </a:pPr>
                      <a:r>
                        <a:rPr lang="tr-TR" sz="1200" b="1" dirty="0">
                          <a:solidFill>
                            <a:srgbClr val="FF0000"/>
                          </a:solidFill>
                          <a:latin typeface="Times New Roman"/>
                          <a:ea typeface="Calibri"/>
                          <a:cs typeface="Times New Roman"/>
                        </a:rPr>
                        <a:t>GÜÇLÜ YÖNLER</a:t>
                      </a:r>
                      <a:endParaRPr lang="tr-TR" sz="1200" dirty="0">
                        <a:latin typeface="Calibri"/>
                        <a:ea typeface="Calibri"/>
                        <a:cs typeface="Times New Roman"/>
                      </a:endParaRPr>
                    </a:p>
                  </a:txBody>
                  <a:tcPr marL="45436" marR="45436"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hMerge="1">
                  <a:txBody>
                    <a:bodyPr/>
                    <a:lstStyle/>
                    <a:p>
                      <a:endParaRPr lang="tr-TR"/>
                    </a:p>
                  </a:txBody>
                  <a:tcPr/>
                </a:tc>
              </a:tr>
              <a:tr h="5388466">
                <a:tc>
                  <a:txBody>
                    <a:bodyPr/>
                    <a:lstStyle/>
                    <a:p>
                      <a:pPr marL="342900" lvl="0" indent="-342900" algn="just">
                        <a:lnSpc>
                          <a:spcPct val="115000"/>
                        </a:lnSpc>
                        <a:spcAft>
                          <a:spcPts val="0"/>
                        </a:spcAft>
                        <a:buFont typeface="Wingdings"/>
                        <a:buChar char=""/>
                      </a:pPr>
                      <a:r>
                        <a:rPr lang="tr-TR" sz="1200" b="1" dirty="0">
                          <a:solidFill>
                            <a:srgbClr val="E36C0A"/>
                          </a:solidFill>
                          <a:latin typeface="Times New Roman"/>
                          <a:ea typeface="Times New Roman"/>
                          <a:cs typeface="Times New Roman"/>
                        </a:rPr>
                        <a:t>Öğrenci devamsızlıklarının takip edilmesi,</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b="1" kern="1200" dirty="0">
                          <a:solidFill>
                            <a:srgbClr val="365F91"/>
                          </a:solidFill>
                          <a:latin typeface="Times New Roman"/>
                          <a:ea typeface="Times New Roman"/>
                          <a:cs typeface="Times New Roman"/>
                        </a:rPr>
                        <a:t>Müdürlüğümüzün diğer kurumlarla iyi ilişkiler içinde olması,</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b="1" dirty="0">
                          <a:solidFill>
                            <a:srgbClr val="E36C0A"/>
                          </a:solidFill>
                          <a:latin typeface="Times New Roman"/>
                          <a:ea typeface="Times New Roman"/>
                          <a:cs typeface="Times New Roman"/>
                        </a:rPr>
                        <a:t>Kurum liderlerinin yeniliklere açık ve gayretli olması,</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b="1" kern="1200" dirty="0" smtClean="0">
                          <a:solidFill>
                            <a:srgbClr val="365F91"/>
                          </a:solidFill>
                          <a:latin typeface="Times New Roman"/>
                          <a:ea typeface="Times New Roman"/>
                          <a:cs typeface="Times New Roman"/>
                        </a:rPr>
                        <a:t>Okulumuzda, </a:t>
                      </a:r>
                      <a:r>
                        <a:rPr lang="tr-TR" sz="1200" b="1" kern="1200" dirty="0">
                          <a:solidFill>
                            <a:srgbClr val="365F91"/>
                          </a:solidFill>
                          <a:latin typeface="Times New Roman"/>
                          <a:ea typeface="Times New Roman"/>
                          <a:cs typeface="Times New Roman"/>
                        </a:rPr>
                        <a:t>eğitim ve öğretim faaliyetlerini olumsuz yönde etkileyecek davranışların veya alışkanlıkların olmaması,</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b="1" dirty="0">
                          <a:solidFill>
                            <a:srgbClr val="E36C0A"/>
                          </a:solidFill>
                          <a:latin typeface="Times New Roman"/>
                          <a:ea typeface="Times New Roman"/>
                          <a:cs typeface="Times New Roman"/>
                        </a:rPr>
                        <a:t>Çalışanlarının yeniliklere açık, görevleriyle ilgili her türlü hizmet içi eğitime katılmaya istekli olması,</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b="1" kern="1200" dirty="0" smtClean="0">
                          <a:solidFill>
                            <a:srgbClr val="365F91"/>
                          </a:solidFill>
                          <a:latin typeface="Times New Roman"/>
                          <a:ea typeface="Times New Roman"/>
                          <a:cs typeface="Times New Roman"/>
                        </a:rPr>
                        <a:t>Okulumuzda</a:t>
                      </a:r>
                      <a:r>
                        <a:rPr lang="tr-TR" sz="1200" b="1" kern="1200" baseline="0" dirty="0" smtClean="0">
                          <a:solidFill>
                            <a:srgbClr val="365F91"/>
                          </a:solidFill>
                          <a:latin typeface="Times New Roman"/>
                          <a:ea typeface="Times New Roman"/>
                          <a:cs typeface="Times New Roman"/>
                        </a:rPr>
                        <a:t> </a:t>
                      </a:r>
                      <a:r>
                        <a:rPr lang="tr-TR" sz="1200" b="1" kern="1200" dirty="0" smtClean="0">
                          <a:solidFill>
                            <a:srgbClr val="365F91"/>
                          </a:solidFill>
                          <a:latin typeface="Times New Roman"/>
                          <a:ea typeface="Times New Roman"/>
                          <a:cs typeface="Times New Roman"/>
                        </a:rPr>
                        <a:t>proje </a:t>
                      </a:r>
                      <a:r>
                        <a:rPr lang="tr-TR" sz="1200" b="1" kern="1200" dirty="0">
                          <a:solidFill>
                            <a:srgbClr val="365F91"/>
                          </a:solidFill>
                          <a:latin typeface="Times New Roman"/>
                          <a:ea typeface="Times New Roman"/>
                          <a:cs typeface="Times New Roman"/>
                        </a:rPr>
                        <a:t>kültürüyle birlikte yeni projeler üretme becerisinin gelişmesi,</a:t>
                      </a:r>
                      <a:endParaRPr lang="tr-TR" sz="1200" dirty="0">
                        <a:latin typeface="Calibri"/>
                        <a:ea typeface="Times New Roman"/>
                        <a:cs typeface="Times New Roman"/>
                      </a:endParaRPr>
                    </a:p>
                    <a:p>
                      <a:pPr marL="342900" lvl="0" indent="-342900" algn="just">
                        <a:lnSpc>
                          <a:spcPct val="115000"/>
                        </a:lnSpc>
                        <a:spcAft>
                          <a:spcPts val="0"/>
                        </a:spcAft>
                        <a:buFont typeface="Wingdings"/>
                        <a:buChar char=""/>
                      </a:pPr>
                      <a:r>
                        <a:rPr lang="tr-TR" sz="1200" b="1" kern="1200" dirty="0" smtClean="0">
                          <a:solidFill>
                            <a:schemeClr val="accent6">
                              <a:lumMod val="75000"/>
                            </a:schemeClr>
                          </a:solidFill>
                          <a:latin typeface="Times New Roman"/>
                          <a:ea typeface="Times New Roman"/>
                          <a:cs typeface="Times New Roman"/>
                        </a:rPr>
                        <a:t>Sahip </a:t>
                      </a:r>
                      <a:r>
                        <a:rPr lang="tr-TR" sz="1200" b="1" kern="1200" dirty="0">
                          <a:solidFill>
                            <a:schemeClr val="accent6">
                              <a:lumMod val="75000"/>
                            </a:schemeClr>
                          </a:solidFill>
                          <a:latin typeface="Times New Roman"/>
                          <a:ea typeface="Times New Roman"/>
                          <a:cs typeface="Times New Roman"/>
                        </a:rPr>
                        <a:t>olunan kaynakların verimli düzeyde kullanılması</a:t>
                      </a:r>
                      <a:r>
                        <a:rPr lang="tr-TR" sz="1200" b="1" kern="1200" dirty="0">
                          <a:solidFill>
                            <a:srgbClr val="FF0000"/>
                          </a:solidFill>
                          <a:latin typeface="Times New Roman"/>
                          <a:ea typeface="Times New Roman"/>
                          <a:cs typeface="Times New Roman"/>
                        </a:rPr>
                        <a:t>,</a:t>
                      </a:r>
                      <a:endParaRPr lang="tr-TR" sz="1200" dirty="0">
                        <a:solidFill>
                          <a:srgbClr val="FF0000"/>
                        </a:solidFill>
                        <a:latin typeface="Calibri"/>
                        <a:ea typeface="Times New Roman"/>
                        <a:cs typeface="Times New Roman"/>
                      </a:endParaRPr>
                    </a:p>
                    <a:p>
                      <a:pPr marL="342900" lvl="0" indent="-342900" algn="just">
                        <a:lnSpc>
                          <a:spcPct val="115000"/>
                        </a:lnSpc>
                        <a:spcAft>
                          <a:spcPts val="0"/>
                        </a:spcAft>
                        <a:buFont typeface="Wingdings"/>
                        <a:buChar char=""/>
                      </a:pPr>
                      <a:r>
                        <a:rPr lang="tr-TR" sz="1200" b="1" dirty="0">
                          <a:solidFill>
                            <a:schemeClr val="accent1">
                              <a:lumMod val="75000"/>
                            </a:schemeClr>
                          </a:solidFill>
                          <a:latin typeface="Times New Roman"/>
                          <a:ea typeface="Times New Roman"/>
                          <a:cs typeface="Times New Roman"/>
                        </a:rPr>
                        <a:t>Değişime, yenileşmeye ve kendini geliştirmeye açık personelin bulunması</a:t>
                      </a:r>
                      <a:r>
                        <a:rPr lang="tr-TR" sz="1200" b="1" dirty="0" smtClean="0">
                          <a:solidFill>
                            <a:schemeClr val="accent1">
                              <a:lumMod val="75000"/>
                            </a:schemeClr>
                          </a:solidFill>
                          <a:latin typeface="Times New Roman"/>
                          <a:ea typeface="Times New Roman"/>
                          <a:cs typeface="Times New Roman"/>
                        </a:rPr>
                        <a:t>,</a:t>
                      </a:r>
                    </a:p>
                    <a:p>
                      <a:pPr marL="342900" lvl="0" indent="-342900" algn="just">
                        <a:lnSpc>
                          <a:spcPct val="115000"/>
                        </a:lnSpc>
                        <a:spcAft>
                          <a:spcPts val="0"/>
                        </a:spcAft>
                        <a:buFont typeface="Wingdings"/>
                        <a:buChar char=""/>
                      </a:pPr>
                      <a:r>
                        <a:rPr lang="tr-TR" sz="1200" b="1" dirty="0" smtClean="0">
                          <a:solidFill>
                            <a:schemeClr val="accent6">
                              <a:lumMod val="75000"/>
                            </a:schemeClr>
                          </a:solidFill>
                          <a:latin typeface="Times New Roman"/>
                          <a:ea typeface="Times New Roman"/>
                          <a:cs typeface="Times New Roman"/>
                        </a:rPr>
                        <a:t>Mesleki</a:t>
                      </a:r>
                      <a:r>
                        <a:rPr lang="tr-TR" sz="1200" b="1" baseline="0" dirty="0" smtClean="0">
                          <a:solidFill>
                            <a:schemeClr val="accent6">
                              <a:lumMod val="75000"/>
                            </a:schemeClr>
                          </a:solidFill>
                          <a:latin typeface="Times New Roman"/>
                          <a:ea typeface="Times New Roman"/>
                          <a:cs typeface="Times New Roman"/>
                        </a:rPr>
                        <a:t> yeterliliğe sahip öğrencilerin yetiştirilmesi,</a:t>
                      </a:r>
                      <a:endParaRPr lang="tr-TR" sz="1200" dirty="0">
                        <a:solidFill>
                          <a:schemeClr val="accent6">
                            <a:lumMod val="75000"/>
                          </a:schemeClr>
                        </a:solidFill>
                        <a:latin typeface="Calibri"/>
                        <a:ea typeface="Times New Roman"/>
                        <a:cs typeface="Times New Roman"/>
                      </a:endParaRPr>
                    </a:p>
                  </a:txBody>
                  <a:tcPr marL="45436" marR="4543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342900" lvl="0" indent="-342900" algn="just">
                        <a:lnSpc>
                          <a:spcPct val="115000"/>
                        </a:lnSpc>
                        <a:spcAft>
                          <a:spcPts val="0"/>
                        </a:spcAft>
                        <a:buFont typeface="Wingdings"/>
                        <a:buChar char=""/>
                      </a:pPr>
                      <a:r>
                        <a:rPr lang="tr-TR" sz="1200" b="1" kern="1200" dirty="0" smtClean="0">
                          <a:solidFill>
                            <a:schemeClr val="accent6">
                              <a:lumMod val="75000"/>
                            </a:schemeClr>
                          </a:solidFill>
                          <a:latin typeface="Times New Roman"/>
                          <a:ea typeface="Times New Roman"/>
                          <a:cs typeface="Times New Roman"/>
                        </a:rPr>
                        <a:t>Kurum </a:t>
                      </a:r>
                      <a:r>
                        <a:rPr lang="tr-TR" sz="1200" b="1" kern="1200" dirty="0">
                          <a:solidFill>
                            <a:schemeClr val="accent6">
                              <a:lumMod val="75000"/>
                            </a:schemeClr>
                          </a:solidFill>
                          <a:latin typeface="Times New Roman"/>
                          <a:ea typeface="Times New Roman"/>
                          <a:cs typeface="Times New Roman"/>
                        </a:rPr>
                        <a:t>içerisinde çalışanlar arasında iş birliği ve koordinasyonun yeterli olması</a:t>
                      </a:r>
                      <a:r>
                        <a:rPr lang="tr-TR" sz="1200" b="1" kern="1200" dirty="0" smtClean="0">
                          <a:solidFill>
                            <a:schemeClr val="accent6">
                              <a:lumMod val="75000"/>
                            </a:schemeClr>
                          </a:solidFill>
                          <a:latin typeface="Times New Roman"/>
                          <a:ea typeface="Times New Roman"/>
                          <a:cs typeface="Times New Roman"/>
                        </a:rPr>
                        <a:t>,</a:t>
                      </a:r>
                    </a:p>
                    <a:p>
                      <a:pPr marL="342900" lvl="0" indent="-342900" algn="just">
                        <a:lnSpc>
                          <a:spcPct val="115000"/>
                        </a:lnSpc>
                        <a:spcAft>
                          <a:spcPts val="0"/>
                        </a:spcAft>
                        <a:buFont typeface="Wingdings"/>
                        <a:buChar char=""/>
                      </a:pPr>
                      <a:r>
                        <a:rPr lang="tr-TR" sz="1200" b="1" kern="1200" dirty="0" smtClean="0">
                          <a:solidFill>
                            <a:srgbClr val="0070C0"/>
                          </a:solidFill>
                          <a:latin typeface="Times New Roman"/>
                          <a:ea typeface="Times New Roman"/>
                          <a:cs typeface="Times New Roman"/>
                        </a:rPr>
                        <a:t>Yurtdışı</a:t>
                      </a:r>
                      <a:r>
                        <a:rPr lang="tr-TR" sz="1200" b="1" kern="1200" baseline="0" dirty="0" smtClean="0">
                          <a:solidFill>
                            <a:srgbClr val="0070C0"/>
                          </a:solidFill>
                          <a:latin typeface="Times New Roman"/>
                          <a:ea typeface="Times New Roman"/>
                          <a:cs typeface="Times New Roman"/>
                        </a:rPr>
                        <a:t> projelerine katılım sağlanması.</a:t>
                      </a:r>
                      <a:endParaRPr lang="tr-TR" sz="1200" dirty="0">
                        <a:solidFill>
                          <a:srgbClr val="0070C0"/>
                        </a:solidFill>
                        <a:latin typeface="Calibri"/>
                        <a:ea typeface="Times New Roman"/>
                        <a:cs typeface="Times New Roman"/>
                      </a:endParaRPr>
                    </a:p>
                  </a:txBody>
                  <a:tcPr marL="45436" marR="4543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41</a:t>
            </a:fld>
            <a:endParaRPr lang="tr-TR"/>
          </a:p>
        </p:txBody>
      </p:sp>
      <p:graphicFrame>
        <p:nvGraphicFramePr>
          <p:cNvPr id="3" name="2 Tablo"/>
          <p:cNvGraphicFramePr>
            <a:graphicFrameLocks noGrp="1"/>
          </p:cNvGraphicFramePr>
          <p:nvPr>
            <p:extLst>
              <p:ext uri="{D42A27DB-BD31-4B8C-83A1-F6EECF244321}">
                <p14:modId xmlns:p14="http://schemas.microsoft.com/office/powerpoint/2010/main" xmlns="" val="3549683771"/>
              </p:ext>
            </p:extLst>
          </p:nvPr>
        </p:nvGraphicFramePr>
        <p:xfrm>
          <a:off x="428596" y="571480"/>
          <a:ext cx="8358246" cy="5500726"/>
        </p:xfrm>
        <a:graphic>
          <a:graphicData uri="http://schemas.openxmlformats.org/drawingml/2006/table">
            <a:tbl>
              <a:tblPr/>
              <a:tblGrid>
                <a:gridCol w="4174942"/>
                <a:gridCol w="4183304"/>
              </a:tblGrid>
              <a:tr h="532171">
                <a:tc gridSpan="2">
                  <a:txBody>
                    <a:bodyPr/>
                    <a:lstStyle/>
                    <a:p>
                      <a:pPr algn="ctr">
                        <a:lnSpc>
                          <a:spcPct val="115000"/>
                        </a:lnSpc>
                        <a:spcAft>
                          <a:spcPts val="0"/>
                        </a:spcAft>
                        <a:tabLst>
                          <a:tab pos="2408555" algn="l"/>
                          <a:tab pos="4373880" algn="ctr"/>
                        </a:tabLst>
                      </a:pPr>
                      <a:endParaRPr lang="tr-TR" sz="1200" dirty="0">
                        <a:latin typeface="Times New Roman"/>
                        <a:ea typeface="Calibri"/>
                        <a:cs typeface="Times New Roman"/>
                      </a:endParaRPr>
                    </a:p>
                    <a:p>
                      <a:pPr algn="ctr">
                        <a:lnSpc>
                          <a:spcPct val="115000"/>
                        </a:lnSpc>
                        <a:spcAft>
                          <a:spcPts val="0"/>
                        </a:spcAft>
                        <a:tabLst>
                          <a:tab pos="2408555" algn="l"/>
                          <a:tab pos="4373880" algn="ctr"/>
                        </a:tabLst>
                      </a:pPr>
                      <a:r>
                        <a:rPr lang="tr-TR" sz="1200" b="1" dirty="0">
                          <a:solidFill>
                            <a:srgbClr val="FF0000"/>
                          </a:solidFill>
                          <a:latin typeface="Times New Roman"/>
                          <a:ea typeface="Calibri"/>
                          <a:cs typeface="Times New Roman"/>
                        </a:rPr>
                        <a:t>FIRSATLAR</a:t>
                      </a:r>
                      <a:endParaRPr lang="tr-TR" sz="1200" dirty="0">
                        <a:latin typeface="Calibri"/>
                        <a:ea typeface="Calibri"/>
                        <a:cs typeface="Times New Roman"/>
                      </a:endParaRPr>
                    </a:p>
                  </a:txBody>
                  <a:tcPr marL="47046" marR="47046"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hMerge="1">
                  <a:txBody>
                    <a:bodyPr/>
                    <a:lstStyle/>
                    <a:p>
                      <a:endParaRPr lang="tr-TR"/>
                    </a:p>
                  </a:txBody>
                  <a:tcPr/>
                </a:tc>
              </a:tr>
              <a:tr h="4968555">
                <a:tc>
                  <a:txBody>
                    <a:bodyPr/>
                    <a:lstStyle/>
                    <a:p>
                      <a:pPr marL="342900" lvl="0" indent="-342900" algn="just">
                        <a:lnSpc>
                          <a:spcPct val="150000"/>
                        </a:lnSpc>
                        <a:spcAft>
                          <a:spcPts val="0"/>
                        </a:spcAft>
                        <a:buFont typeface="Wingdings"/>
                        <a:buChar char=""/>
                      </a:pPr>
                      <a:r>
                        <a:rPr lang="tr-TR" sz="1200" b="1" kern="1200" dirty="0" smtClean="0">
                          <a:solidFill>
                            <a:srgbClr val="365F91"/>
                          </a:solidFill>
                          <a:latin typeface="Calibri"/>
                          <a:ea typeface="Times New Roman"/>
                          <a:cs typeface="Times New Roman"/>
                        </a:rPr>
                        <a:t>Okulumuzun genç</a:t>
                      </a:r>
                      <a:r>
                        <a:rPr lang="tr-TR" sz="1200" b="1" kern="1200" dirty="0">
                          <a:solidFill>
                            <a:srgbClr val="365F91"/>
                          </a:solidFill>
                          <a:latin typeface="Calibri"/>
                          <a:ea typeface="Times New Roman"/>
                          <a:cs typeface="Times New Roman"/>
                        </a:rPr>
                        <a:t>, dinamik ve yeniliğe açık bir eğitim kadrosunun bulunması,</a:t>
                      </a:r>
                      <a:endParaRPr lang="tr-TR" sz="1200" dirty="0">
                        <a:latin typeface="Calibri"/>
                        <a:ea typeface="Times New Roman"/>
                        <a:cs typeface="Times New Roman"/>
                      </a:endParaRPr>
                    </a:p>
                    <a:p>
                      <a:pPr marL="342900" lvl="0" indent="-342900" algn="just">
                        <a:lnSpc>
                          <a:spcPct val="150000"/>
                        </a:lnSpc>
                        <a:spcAft>
                          <a:spcPts val="0"/>
                        </a:spcAft>
                        <a:buFont typeface="Wingdings"/>
                        <a:buChar char=""/>
                      </a:pPr>
                      <a:r>
                        <a:rPr lang="tr-TR" sz="1200" b="1" dirty="0" smtClean="0">
                          <a:solidFill>
                            <a:srgbClr val="E36C0A"/>
                          </a:solidFill>
                          <a:latin typeface="Times New Roman"/>
                          <a:ea typeface="Times New Roman"/>
                          <a:cs typeface="Times New Roman"/>
                        </a:rPr>
                        <a:t>Okulumuzda </a:t>
                      </a:r>
                      <a:r>
                        <a:rPr lang="tr-TR" sz="1200" b="1" dirty="0">
                          <a:solidFill>
                            <a:srgbClr val="E36C0A"/>
                          </a:solidFill>
                          <a:latin typeface="Times New Roman"/>
                          <a:ea typeface="Times New Roman"/>
                          <a:cs typeface="Times New Roman"/>
                        </a:rPr>
                        <a:t>manevi değerlere sahip bir yer olmasından kaynaklı ahlaki değerlere verilen önem ve var olan güçlü aile bağları,</a:t>
                      </a:r>
                      <a:endParaRPr lang="tr-TR" sz="1200" dirty="0">
                        <a:latin typeface="Calibri"/>
                        <a:ea typeface="Times New Roman"/>
                        <a:cs typeface="Times New Roman"/>
                      </a:endParaRPr>
                    </a:p>
                    <a:p>
                      <a:pPr marL="342900" lvl="0" indent="-342900" algn="just">
                        <a:lnSpc>
                          <a:spcPct val="150000"/>
                        </a:lnSpc>
                        <a:spcAft>
                          <a:spcPts val="0"/>
                        </a:spcAft>
                        <a:buFont typeface="Wingdings"/>
                        <a:buChar char=""/>
                      </a:pPr>
                      <a:r>
                        <a:rPr lang="tr-TR" sz="1200" b="1" kern="1200" dirty="0" smtClean="0">
                          <a:solidFill>
                            <a:srgbClr val="365F91"/>
                          </a:solidFill>
                          <a:latin typeface="Calibri"/>
                          <a:ea typeface="Times New Roman"/>
                          <a:cs typeface="Times New Roman"/>
                        </a:rPr>
                        <a:t>Öğrenci </a:t>
                      </a:r>
                      <a:r>
                        <a:rPr lang="tr-TR" sz="1200" b="1" kern="1200" dirty="0">
                          <a:solidFill>
                            <a:srgbClr val="365F91"/>
                          </a:solidFill>
                          <a:latin typeface="Calibri"/>
                          <a:ea typeface="Times New Roman"/>
                          <a:cs typeface="Times New Roman"/>
                        </a:rPr>
                        <a:t>potansiyelinin büyük çoğunluğunun merkezi yerleşkede olması,</a:t>
                      </a:r>
                      <a:endParaRPr lang="tr-TR" sz="1200" dirty="0">
                        <a:latin typeface="Calibri"/>
                        <a:ea typeface="Times New Roman"/>
                        <a:cs typeface="Times New Roman"/>
                      </a:endParaRPr>
                    </a:p>
                    <a:p>
                      <a:pPr marL="342900" lvl="0" indent="-342900" algn="just">
                        <a:lnSpc>
                          <a:spcPct val="150000"/>
                        </a:lnSpc>
                        <a:spcAft>
                          <a:spcPts val="0"/>
                        </a:spcAft>
                        <a:buFont typeface="Wingdings"/>
                        <a:buChar char=""/>
                      </a:pPr>
                      <a:r>
                        <a:rPr lang="tr-TR" sz="1200" b="1" kern="1200" dirty="0">
                          <a:solidFill>
                            <a:schemeClr val="accent6">
                              <a:lumMod val="75000"/>
                            </a:schemeClr>
                          </a:solidFill>
                          <a:latin typeface="Calibri"/>
                          <a:ea typeface="Times New Roman"/>
                          <a:cs typeface="Times New Roman"/>
                        </a:rPr>
                        <a:t>Eğitim ve yönetim süreçlerinde kullanılan teknolojik imkânların artması</a:t>
                      </a:r>
                      <a:r>
                        <a:rPr lang="tr-TR" sz="1200" b="1" kern="1200" dirty="0" smtClean="0">
                          <a:solidFill>
                            <a:schemeClr val="accent6">
                              <a:lumMod val="75000"/>
                            </a:schemeClr>
                          </a:solidFill>
                          <a:latin typeface="Calibri"/>
                          <a:ea typeface="Times New Roman"/>
                          <a:cs typeface="Times New Roman"/>
                        </a:rPr>
                        <a:t>,</a:t>
                      </a:r>
                      <a:endParaRPr lang="tr-TR" sz="1200" dirty="0">
                        <a:solidFill>
                          <a:schemeClr val="accent6">
                            <a:lumMod val="75000"/>
                          </a:schemeClr>
                        </a:solidFill>
                        <a:latin typeface="Calibri"/>
                        <a:ea typeface="Times New Roman"/>
                        <a:cs typeface="Times New Roman"/>
                      </a:endParaRPr>
                    </a:p>
                  </a:txBody>
                  <a:tcPr marL="47046" marR="4704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342900" lvl="0" indent="-342900" algn="just">
                        <a:lnSpc>
                          <a:spcPct val="150000"/>
                        </a:lnSpc>
                        <a:spcAft>
                          <a:spcPts val="0"/>
                        </a:spcAft>
                        <a:buFont typeface="Wingdings"/>
                        <a:buChar char=""/>
                      </a:pPr>
                      <a:r>
                        <a:rPr lang="tr-TR" sz="1200" dirty="0">
                          <a:solidFill>
                            <a:srgbClr val="E36C0A"/>
                          </a:solidFill>
                          <a:latin typeface="Times New Roman"/>
                          <a:ea typeface="Times New Roman"/>
                          <a:cs typeface="Times New Roman"/>
                        </a:rPr>
                        <a:t>Ücretsiz ders kitaplarının zamanında dağıtılması,</a:t>
                      </a:r>
                      <a:endParaRPr lang="tr-TR" sz="1200" dirty="0">
                        <a:latin typeface="Calibri"/>
                        <a:ea typeface="Times New Roman"/>
                        <a:cs typeface="Times New Roman"/>
                      </a:endParaRPr>
                    </a:p>
                    <a:p>
                      <a:pPr marL="342900" lvl="0" indent="-342900" algn="just">
                        <a:lnSpc>
                          <a:spcPct val="150000"/>
                        </a:lnSpc>
                        <a:spcAft>
                          <a:spcPts val="0"/>
                        </a:spcAft>
                        <a:buFont typeface="Wingdings"/>
                        <a:buChar char=""/>
                      </a:pPr>
                      <a:r>
                        <a:rPr lang="tr-TR" sz="1200" kern="1200" dirty="0">
                          <a:solidFill>
                            <a:srgbClr val="365F91"/>
                          </a:solidFill>
                          <a:latin typeface="Calibri"/>
                          <a:ea typeface="Times New Roman"/>
                          <a:cs typeface="Times New Roman"/>
                        </a:rPr>
                        <a:t>Yazılı ve görsel basının eğitim ve öğretime desteği ve duyarlılığı,</a:t>
                      </a:r>
                      <a:endParaRPr lang="tr-TR" sz="1200" dirty="0">
                        <a:latin typeface="Calibri"/>
                        <a:ea typeface="Times New Roman"/>
                        <a:cs typeface="Times New Roman"/>
                      </a:endParaRPr>
                    </a:p>
                    <a:p>
                      <a:pPr marL="342900" lvl="0" indent="-342900" algn="just">
                        <a:lnSpc>
                          <a:spcPct val="150000"/>
                        </a:lnSpc>
                        <a:spcAft>
                          <a:spcPts val="0"/>
                        </a:spcAft>
                        <a:buFont typeface="Wingdings"/>
                        <a:buChar char=""/>
                      </a:pPr>
                      <a:r>
                        <a:rPr lang="tr-TR" sz="1200" dirty="0">
                          <a:solidFill>
                            <a:srgbClr val="E36C0A"/>
                          </a:solidFill>
                          <a:latin typeface="Times New Roman"/>
                          <a:ea typeface="Times New Roman"/>
                          <a:cs typeface="Times New Roman"/>
                        </a:rPr>
                        <a:t>Madde bağımlılığı, güvenlik gibi konularda İlçe Emniyet Müdürlüğü, sağlık ve diğer paydaşlarla işbirliğinin </a:t>
                      </a:r>
                      <a:r>
                        <a:rPr lang="tr-TR" sz="1200" dirty="0" smtClean="0">
                          <a:solidFill>
                            <a:srgbClr val="E36C0A"/>
                          </a:solidFill>
                          <a:latin typeface="Times New Roman"/>
                          <a:ea typeface="Times New Roman"/>
                          <a:cs typeface="Times New Roman"/>
                        </a:rPr>
                        <a:t>yapılması,</a:t>
                      </a:r>
                      <a:endParaRPr lang="tr-TR" sz="1200" dirty="0">
                        <a:latin typeface="Calibri"/>
                        <a:ea typeface="Times New Roman"/>
                        <a:cs typeface="Times New Roman"/>
                      </a:endParaRPr>
                    </a:p>
                    <a:p>
                      <a:pPr marL="342900" lvl="0" indent="-342900" algn="just">
                        <a:lnSpc>
                          <a:spcPct val="150000"/>
                        </a:lnSpc>
                        <a:spcAft>
                          <a:spcPts val="0"/>
                        </a:spcAft>
                        <a:buFont typeface="Wingdings"/>
                        <a:buChar char=""/>
                      </a:pPr>
                      <a:r>
                        <a:rPr lang="tr-TR" sz="1200" kern="1200" dirty="0">
                          <a:solidFill>
                            <a:srgbClr val="365F91"/>
                          </a:solidFill>
                          <a:latin typeface="Calibri"/>
                          <a:ea typeface="Times New Roman"/>
                          <a:cs typeface="Times New Roman"/>
                        </a:rPr>
                        <a:t>Fatih projesinin yaygınlaşması ve etkin kullanımı,</a:t>
                      </a:r>
                      <a:endParaRPr lang="tr-TR" sz="1200" dirty="0">
                        <a:latin typeface="Calibri"/>
                        <a:ea typeface="Times New Roman"/>
                        <a:cs typeface="Times New Roman"/>
                      </a:endParaRPr>
                    </a:p>
                    <a:p>
                      <a:pPr marL="342900" lvl="0" indent="-342900" algn="just">
                        <a:lnSpc>
                          <a:spcPct val="150000"/>
                        </a:lnSpc>
                        <a:spcAft>
                          <a:spcPts val="0"/>
                        </a:spcAft>
                        <a:buFont typeface="Wingdings"/>
                        <a:buChar char=""/>
                      </a:pPr>
                      <a:r>
                        <a:rPr lang="tr-TR" sz="1200" dirty="0">
                          <a:solidFill>
                            <a:srgbClr val="E36C0A"/>
                          </a:solidFill>
                          <a:latin typeface="Times New Roman"/>
                          <a:ea typeface="Times New Roman"/>
                          <a:cs typeface="Times New Roman"/>
                        </a:rPr>
                        <a:t>İlçemizde mevcut olan huzur ve güven ortamı,</a:t>
                      </a:r>
                      <a:endParaRPr lang="tr-TR" sz="1200" dirty="0">
                        <a:latin typeface="Calibri"/>
                        <a:ea typeface="Times New Roman"/>
                        <a:cs typeface="Times New Roman"/>
                      </a:endParaRPr>
                    </a:p>
                    <a:p>
                      <a:pPr marL="342900" lvl="0" indent="-342900" algn="just">
                        <a:lnSpc>
                          <a:spcPct val="150000"/>
                        </a:lnSpc>
                        <a:spcAft>
                          <a:spcPts val="0"/>
                        </a:spcAft>
                        <a:buFont typeface="Wingdings"/>
                        <a:buChar char=""/>
                      </a:pPr>
                      <a:r>
                        <a:rPr lang="tr-TR" sz="1200" kern="1200" dirty="0">
                          <a:solidFill>
                            <a:srgbClr val="365F91"/>
                          </a:solidFill>
                          <a:latin typeface="Calibri"/>
                          <a:ea typeface="Times New Roman"/>
                          <a:cs typeface="Times New Roman"/>
                        </a:rPr>
                        <a:t>Çağın gerekleri doğrultusunda </a:t>
                      </a:r>
                      <a:r>
                        <a:rPr lang="tr-TR" sz="1200" kern="1200" dirty="0" smtClean="0">
                          <a:solidFill>
                            <a:srgbClr val="365F91"/>
                          </a:solidFill>
                          <a:latin typeface="Calibri"/>
                          <a:ea typeface="Times New Roman"/>
                          <a:cs typeface="Times New Roman"/>
                        </a:rPr>
                        <a:t>yenilenen ortaöğretim </a:t>
                      </a:r>
                      <a:r>
                        <a:rPr lang="tr-TR" sz="1200" kern="1200" dirty="0">
                          <a:solidFill>
                            <a:srgbClr val="365F91"/>
                          </a:solidFill>
                          <a:latin typeface="Calibri"/>
                          <a:ea typeface="Times New Roman"/>
                          <a:cs typeface="Times New Roman"/>
                        </a:rPr>
                        <a:t>müfredatı,</a:t>
                      </a:r>
                      <a:endParaRPr lang="tr-TR" sz="1200" dirty="0">
                        <a:latin typeface="Calibri"/>
                        <a:ea typeface="Times New Roman"/>
                        <a:cs typeface="Times New Roman"/>
                      </a:endParaRPr>
                    </a:p>
                    <a:p>
                      <a:pPr marL="342900" lvl="0" indent="-342900" algn="just">
                        <a:lnSpc>
                          <a:spcPct val="150000"/>
                        </a:lnSpc>
                        <a:spcAft>
                          <a:spcPts val="0"/>
                        </a:spcAft>
                        <a:buFont typeface="Wingdings"/>
                        <a:buNone/>
                      </a:pPr>
                      <a:endParaRPr lang="tr-TR" sz="1200" dirty="0">
                        <a:latin typeface="Calibri"/>
                        <a:ea typeface="Times New Roman"/>
                        <a:cs typeface="Times New Roman"/>
                      </a:endParaRPr>
                    </a:p>
                  </a:txBody>
                  <a:tcPr marL="47046" marR="4704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xmlns="" val="46904138"/>
              </p:ext>
            </p:extLst>
          </p:nvPr>
        </p:nvGraphicFramePr>
        <p:xfrm>
          <a:off x="571472" y="428604"/>
          <a:ext cx="8001056" cy="4420787"/>
        </p:xfrm>
        <a:graphic>
          <a:graphicData uri="http://schemas.openxmlformats.org/drawingml/2006/table">
            <a:tbl>
              <a:tblPr/>
              <a:tblGrid>
                <a:gridCol w="3996526"/>
                <a:gridCol w="4004530"/>
              </a:tblGrid>
              <a:tr h="211251">
                <a:tc gridSpan="2">
                  <a:txBody>
                    <a:bodyPr/>
                    <a:lstStyle/>
                    <a:p>
                      <a:pPr algn="ctr">
                        <a:lnSpc>
                          <a:spcPct val="150000"/>
                        </a:lnSpc>
                        <a:spcAft>
                          <a:spcPts val="0"/>
                        </a:spcAft>
                      </a:pPr>
                      <a:r>
                        <a:rPr lang="tr-TR" sz="1200" b="1" dirty="0">
                          <a:solidFill>
                            <a:srgbClr val="FF0000"/>
                          </a:solidFill>
                          <a:latin typeface="Times New Roman"/>
                          <a:ea typeface="Calibri"/>
                          <a:cs typeface="Times New Roman"/>
                        </a:rPr>
                        <a:t>TEHDİTLER</a:t>
                      </a:r>
                      <a:endParaRPr lang="tr-TR" sz="1200" dirty="0">
                        <a:latin typeface="Calibri"/>
                        <a:ea typeface="Calibri"/>
                        <a:cs typeface="Times New Roman"/>
                      </a:endParaRPr>
                    </a:p>
                  </a:txBody>
                  <a:tcPr marL="47046" marR="47046"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hMerge="1">
                  <a:txBody>
                    <a:bodyPr/>
                    <a:lstStyle/>
                    <a:p>
                      <a:endParaRPr lang="tr-TR"/>
                    </a:p>
                  </a:txBody>
                  <a:tcPr/>
                </a:tc>
              </a:tr>
              <a:tr h="4146467">
                <a:tc>
                  <a:txBody>
                    <a:bodyPr/>
                    <a:lstStyle/>
                    <a:p>
                      <a:pPr marL="342900" lvl="0" indent="-342900" algn="just">
                        <a:lnSpc>
                          <a:spcPct val="150000"/>
                        </a:lnSpc>
                        <a:spcAft>
                          <a:spcPts val="0"/>
                        </a:spcAft>
                        <a:buFont typeface="Wingdings"/>
                        <a:buChar char=""/>
                      </a:pPr>
                      <a:r>
                        <a:rPr lang="tr-TR" sz="1200" b="1" dirty="0">
                          <a:solidFill>
                            <a:srgbClr val="E36C0A"/>
                          </a:solidFill>
                          <a:latin typeface="Times New Roman"/>
                          <a:ea typeface="Times New Roman"/>
                          <a:cs typeface="Times New Roman"/>
                        </a:rPr>
                        <a:t>İlçemizin gelişmişlik düzeyinin Türkiye ortalamasının altında olması,</a:t>
                      </a:r>
                      <a:endParaRPr lang="tr-TR" sz="1200" dirty="0">
                        <a:latin typeface="Calibri"/>
                        <a:ea typeface="Times New Roman"/>
                        <a:cs typeface="Times New Roman"/>
                      </a:endParaRPr>
                    </a:p>
                    <a:p>
                      <a:pPr marL="342900" lvl="0" indent="-342900" algn="just">
                        <a:lnSpc>
                          <a:spcPct val="150000"/>
                        </a:lnSpc>
                        <a:spcAft>
                          <a:spcPts val="0"/>
                        </a:spcAft>
                        <a:buFont typeface="Wingdings"/>
                        <a:buChar char=""/>
                      </a:pPr>
                      <a:r>
                        <a:rPr lang="tr-TR" sz="1200" b="1" kern="1200" dirty="0">
                          <a:solidFill>
                            <a:srgbClr val="4F81BD"/>
                          </a:solidFill>
                          <a:latin typeface="Calibri"/>
                          <a:ea typeface="Times New Roman"/>
                          <a:cs typeface="Times New Roman"/>
                        </a:rPr>
                        <a:t>Kontrolsüz bazı işletmelerin(internet </a:t>
                      </a:r>
                      <a:r>
                        <a:rPr lang="tr-TR" sz="1200" b="1" kern="1200" dirty="0" err="1">
                          <a:solidFill>
                            <a:srgbClr val="4F81BD"/>
                          </a:solidFill>
                          <a:latin typeface="Calibri"/>
                          <a:ea typeface="Times New Roman"/>
                          <a:cs typeface="Times New Roman"/>
                        </a:rPr>
                        <a:t>kafe</a:t>
                      </a:r>
                      <a:r>
                        <a:rPr lang="tr-TR" sz="1200" b="1" kern="1200" dirty="0">
                          <a:solidFill>
                            <a:srgbClr val="4F81BD"/>
                          </a:solidFill>
                          <a:latin typeface="Calibri"/>
                          <a:ea typeface="Times New Roman"/>
                          <a:cs typeface="Times New Roman"/>
                        </a:rPr>
                        <a:t>, kafeterya vb.) okullara yakın olması</a:t>
                      </a:r>
                      <a:endParaRPr lang="tr-TR" sz="1200" dirty="0">
                        <a:latin typeface="Calibri"/>
                        <a:ea typeface="Times New Roman"/>
                        <a:cs typeface="Times New Roman"/>
                      </a:endParaRPr>
                    </a:p>
                    <a:p>
                      <a:pPr marL="342900" lvl="0" indent="-342900" algn="just">
                        <a:lnSpc>
                          <a:spcPct val="150000"/>
                        </a:lnSpc>
                        <a:spcAft>
                          <a:spcPts val="0"/>
                        </a:spcAft>
                        <a:buFont typeface="Wingdings"/>
                        <a:buChar char=""/>
                      </a:pPr>
                      <a:r>
                        <a:rPr lang="tr-TR" sz="1200" b="1" dirty="0">
                          <a:solidFill>
                            <a:srgbClr val="E36C0A"/>
                          </a:solidFill>
                          <a:latin typeface="Times New Roman"/>
                          <a:ea typeface="Times New Roman"/>
                          <a:cs typeface="Times New Roman"/>
                        </a:rPr>
                        <a:t>Çocukları tehdit eden zararlı alışkanlıkların yaygınlaşma eğilimi</a:t>
                      </a:r>
                      <a:endParaRPr lang="tr-TR" sz="1200" dirty="0">
                        <a:latin typeface="Calibri"/>
                        <a:ea typeface="Calibri"/>
                        <a:cs typeface="Times New Roman"/>
                      </a:endParaRPr>
                    </a:p>
                    <a:p>
                      <a:pPr marL="342900" lvl="0" indent="-342900" algn="just">
                        <a:lnSpc>
                          <a:spcPct val="150000"/>
                        </a:lnSpc>
                        <a:spcAft>
                          <a:spcPts val="0"/>
                        </a:spcAft>
                        <a:buFont typeface="Wingdings"/>
                        <a:buChar char=""/>
                      </a:pPr>
                      <a:r>
                        <a:rPr lang="tr-TR" sz="1200" b="1" kern="1200" dirty="0">
                          <a:solidFill>
                            <a:srgbClr val="4F81BD"/>
                          </a:solidFill>
                          <a:latin typeface="Calibri"/>
                          <a:ea typeface="Times New Roman"/>
                          <a:cs typeface="Times New Roman"/>
                        </a:rPr>
                        <a:t>İlçemizin iklim koşulları ve coğrafi özelliklerinden kaynaklanan olumsuzluklar</a:t>
                      </a:r>
                      <a:endParaRPr lang="tr-TR" sz="1200" dirty="0">
                        <a:latin typeface="Calibri"/>
                        <a:ea typeface="Times New Roman"/>
                        <a:cs typeface="Times New Roman"/>
                      </a:endParaRPr>
                    </a:p>
                    <a:p>
                      <a:pPr marL="342900" lvl="0" indent="-342900" algn="just" eaLnBrk="0" fontAlgn="base" hangingPunct="0">
                        <a:lnSpc>
                          <a:spcPct val="150000"/>
                        </a:lnSpc>
                        <a:spcBef>
                          <a:spcPts val="215"/>
                        </a:spcBef>
                        <a:spcAft>
                          <a:spcPts val="0"/>
                        </a:spcAft>
                        <a:buFont typeface="Wingdings"/>
                        <a:buChar char=""/>
                      </a:pPr>
                      <a:r>
                        <a:rPr lang="tr-TR" sz="1200" b="1" dirty="0" smtClean="0">
                          <a:solidFill>
                            <a:srgbClr val="E36C0A"/>
                          </a:solidFill>
                          <a:latin typeface="Times New Roman"/>
                          <a:ea typeface="Times New Roman"/>
                          <a:cs typeface="Times New Roman"/>
                        </a:rPr>
                        <a:t>Mevsimsel </a:t>
                      </a:r>
                      <a:r>
                        <a:rPr lang="tr-TR" sz="1200" b="1" dirty="0">
                          <a:solidFill>
                            <a:srgbClr val="E36C0A"/>
                          </a:solidFill>
                          <a:latin typeface="Times New Roman"/>
                          <a:ea typeface="Times New Roman"/>
                          <a:cs typeface="Times New Roman"/>
                        </a:rPr>
                        <a:t>gelişmelerden olumsuz etkilenmesi</a:t>
                      </a:r>
                      <a:endParaRPr lang="tr-TR" sz="1200" dirty="0">
                        <a:latin typeface="Calibri"/>
                        <a:ea typeface="Calibri"/>
                        <a:cs typeface="Times New Roman"/>
                      </a:endParaRPr>
                    </a:p>
                    <a:p>
                      <a:pPr marL="342900" lvl="0" indent="-342900" algn="just">
                        <a:lnSpc>
                          <a:spcPct val="150000"/>
                        </a:lnSpc>
                        <a:spcAft>
                          <a:spcPts val="0"/>
                        </a:spcAft>
                        <a:buFont typeface="Wingdings"/>
                        <a:buNone/>
                      </a:pPr>
                      <a:endParaRPr lang="tr-TR" sz="1200" dirty="0">
                        <a:latin typeface="Calibri"/>
                        <a:ea typeface="Times New Roman"/>
                        <a:cs typeface="Times New Roman"/>
                      </a:endParaRPr>
                    </a:p>
                  </a:txBody>
                  <a:tcPr marL="47046" marR="4704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342900" lvl="0" indent="-342900" algn="just">
                        <a:lnSpc>
                          <a:spcPct val="150000"/>
                        </a:lnSpc>
                        <a:spcAft>
                          <a:spcPts val="0"/>
                        </a:spcAft>
                        <a:buFont typeface="Wingdings"/>
                        <a:buChar char=""/>
                      </a:pPr>
                      <a:r>
                        <a:rPr lang="tr-TR" sz="1200" b="1" dirty="0" smtClean="0">
                          <a:solidFill>
                            <a:srgbClr val="0070C0"/>
                          </a:solidFill>
                          <a:latin typeface="Times New Roman"/>
                          <a:ea typeface="Times New Roman"/>
                          <a:cs typeface="Times New Roman"/>
                        </a:rPr>
                        <a:t>Görsel yayınların (film, dizi vb.) öğrenciler üzerinde olumsuz etki bırakması,</a:t>
                      </a:r>
                      <a:endParaRPr lang="tr-TR" sz="1200" dirty="0" smtClean="0">
                        <a:solidFill>
                          <a:srgbClr val="0070C0"/>
                        </a:solidFill>
                        <a:latin typeface="+mn-lt"/>
                        <a:ea typeface="Calibri"/>
                        <a:cs typeface="Times New Roman"/>
                      </a:endParaRPr>
                    </a:p>
                    <a:p>
                      <a:pPr marL="342900" lvl="0" indent="-342900" algn="just">
                        <a:lnSpc>
                          <a:spcPct val="150000"/>
                        </a:lnSpc>
                        <a:spcAft>
                          <a:spcPts val="0"/>
                        </a:spcAft>
                        <a:buFont typeface="Wingdings"/>
                        <a:buChar char=""/>
                      </a:pPr>
                      <a:r>
                        <a:rPr lang="tr-TR" sz="1200" b="1" kern="1200" dirty="0" smtClean="0">
                          <a:solidFill>
                            <a:schemeClr val="accent6">
                              <a:lumMod val="75000"/>
                            </a:schemeClr>
                          </a:solidFill>
                          <a:latin typeface="Calibri"/>
                          <a:ea typeface="Times New Roman"/>
                          <a:cs typeface="Times New Roman"/>
                        </a:rPr>
                        <a:t>Gençlere </a:t>
                      </a:r>
                      <a:r>
                        <a:rPr lang="tr-TR" sz="1200" b="1" kern="1200" dirty="0">
                          <a:solidFill>
                            <a:schemeClr val="accent6">
                              <a:lumMod val="75000"/>
                            </a:schemeClr>
                          </a:solidFill>
                          <a:latin typeface="Calibri"/>
                          <a:ea typeface="Times New Roman"/>
                          <a:cs typeface="Times New Roman"/>
                        </a:rPr>
                        <a:t>ve yetişkinlere yönelik sosyal projelerin yeteri seviyede olmayışı</a:t>
                      </a:r>
                      <a:endParaRPr lang="tr-TR" sz="1200" dirty="0">
                        <a:solidFill>
                          <a:schemeClr val="accent6">
                            <a:lumMod val="75000"/>
                          </a:schemeClr>
                        </a:solidFill>
                        <a:latin typeface="Calibri"/>
                        <a:ea typeface="Times New Roman"/>
                        <a:cs typeface="Times New Roman"/>
                      </a:endParaRPr>
                    </a:p>
                    <a:p>
                      <a:pPr marL="342900" lvl="0" indent="-342900" algn="just">
                        <a:lnSpc>
                          <a:spcPct val="150000"/>
                        </a:lnSpc>
                        <a:spcAft>
                          <a:spcPts val="0"/>
                        </a:spcAft>
                        <a:buFont typeface="Wingdings"/>
                        <a:buChar char=""/>
                      </a:pPr>
                      <a:r>
                        <a:rPr lang="tr-TR" sz="1200" b="1" kern="1200" dirty="0" smtClean="0">
                          <a:solidFill>
                            <a:schemeClr val="accent1">
                              <a:lumMod val="75000"/>
                            </a:schemeClr>
                          </a:solidFill>
                          <a:latin typeface="Calibri"/>
                          <a:ea typeface="Times New Roman"/>
                          <a:cs typeface="Times New Roman"/>
                        </a:rPr>
                        <a:t>Bilinçsiz </a:t>
                      </a:r>
                      <a:r>
                        <a:rPr lang="tr-TR" sz="1200" b="1" kern="1200" dirty="0">
                          <a:solidFill>
                            <a:schemeClr val="accent1">
                              <a:lumMod val="75000"/>
                            </a:schemeClr>
                          </a:solidFill>
                          <a:latin typeface="Calibri"/>
                          <a:ea typeface="Times New Roman"/>
                          <a:cs typeface="Times New Roman"/>
                        </a:rPr>
                        <a:t>Teknoloji (İnternet ve iletişim araçları)  kullanımının yaygınlaşması,</a:t>
                      </a:r>
                      <a:endParaRPr lang="tr-TR" sz="1200" dirty="0">
                        <a:solidFill>
                          <a:schemeClr val="accent1">
                            <a:lumMod val="75000"/>
                          </a:schemeClr>
                        </a:solidFill>
                        <a:latin typeface="Calibri"/>
                        <a:ea typeface="Times New Roman"/>
                        <a:cs typeface="Times New Roman"/>
                      </a:endParaRPr>
                    </a:p>
                    <a:p>
                      <a:pPr marL="342900" lvl="0" indent="-342900" algn="just" eaLnBrk="0" fontAlgn="base" hangingPunct="0">
                        <a:lnSpc>
                          <a:spcPct val="150000"/>
                        </a:lnSpc>
                        <a:spcBef>
                          <a:spcPts val="215"/>
                        </a:spcBef>
                        <a:spcAft>
                          <a:spcPts val="0"/>
                        </a:spcAft>
                        <a:buFont typeface="Wingdings"/>
                        <a:buChar char=""/>
                      </a:pPr>
                      <a:r>
                        <a:rPr lang="tr-TR" sz="1200" b="1" dirty="0" smtClean="0">
                          <a:solidFill>
                            <a:schemeClr val="accent6">
                              <a:lumMod val="75000"/>
                            </a:schemeClr>
                          </a:solidFill>
                          <a:latin typeface="Times New Roman"/>
                          <a:ea typeface="Times New Roman"/>
                          <a:cs typeface="Times New Roman"/>
                        </a:rPr>
                        <a:t>Sosyal</a:t>
                      </a:r>
                      <a:r>
                        <a:rPr lang="tr-TR" sz="1200" b="1" dirty="0">
                          <a:solidFill>
                            <a:schemeClr val="accent6">
                              <a:lumMod val="75000"/>
                            </a:schemeClr>
                          </a:solidFill>
                          <a:latin typeface="Times New Roman"/>
                          <a:ea typeface="Times New Roman"/>
                          <a:cs typeface="Times New Roman"/>
                        </a:rPr>
                        <a:t>, sportif ve kültürel faaliyetlere yönelik altyapı yetersizliği</a:t>
                      </a:r>
                      <a:r>
                        <a:rPr lang="tr-TR" sz="1200" b="1" dirty="0" smtClean="0">
                          <a:solidFill>
                            <a:schemeClr val="accent6">
                              <a:lumMod val="75000"/>
                            </a:schemeClr>
                          </a:solidFill>
                          <a:latin typeface="Times New Roman"/>
                          <a:ea typeface="Times New Roman"/>
                          <a:cs typeface="Times New Roman"/>
                        </a:rPr>
                        <a:t>,</a:t>
                      </a:r>
                      <a:endParaRPr lang="tr-TR" sz="1200" dirty="0">
                        <a:solidFill>
                          <a:schemeClr val="accent6">
                            <a:lumMod val="75000"/>
                          </a:schemeClr>
                        </a:solidFill>
                        <a:latin typeface="Calibri"/>
                        <a:ea typeface="Calibri"/>
                        <a:cs typeface="Times New Roman"/>
                      </a:endParaRPr>
                    </a:p>
                  </a:txBody>
                  <a:tcPr marL="47046" marR="4704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
        <p:nvSpPr>
          <p:cNvPr id="4" name="3 Dikdörtgen"/>
          <p:cNvSpPr/>
          <p:nvPr/>
        </p:nvSpPr>
        <p:spPr>
          <a:xfrm>
            <a:off x="642910" y="4929198"/>
            <a:ext cx="1871346" cy="276999"/>
          </a:xfrm>
          <a:prstGeom prst="rect">
            <a:avLst/>
          </a:prstGeom>
        </p:spPr>
        <p:txBody>
          <a:bodyPr wrap="none">
            <a:spAutoFit/>
          </a:bodyPr>
          <a:lstStyle/>
          <a:p>
            <a:pPr lvl="0" algn="just" fontAlgn="base">
              <a:spcBef>
                <a:spcPct val="0"/>
              </a:spcBef>
              <a:spcAft>
                <a:spcPct val="0"/>
              </a:spcAft>
            </a:pPr>
            <a:r>
              <a:rPr lang="tr-TR" sz="1200" b="1" dirty="0" smtClean="0">
                <a:latin typeface="Times New Roman" pitchFamily="18" charset="0"/>
                <a:ea typeface="Calibri" pitchFamily="34" charset="0"/>
                <a:cs typeface="Times New Roman" pitchFamily="18" charset="0"/>
              </a:rPr>
              <a:t>T</a:t>
            </a:r>
            <a:r>
              <a:rPr lang="tr-TR" sz="1200" b="1" dirty="0" smtClean="0" bmk="">
                <a:latin typeface="Times New Roman" pitchFamily="18" charset="0"/>
                <a:ea typeface="Calibri" pitchFamily="34" charset="0"/>
                <a:cs typeface="Times New Roman" pitchFamily="18" charset="0"/>
              </a:rPr>
              <a:t>ablo  : 12  GZFT Analizi</a:t>
            </a:r>
            <a:endParaRPr lang="tr-TR" sz="1200" dirty="0" smtClean="0">
              <a:latin typeface="Arial" pitchFamily="34" charset="0"/>
              <a:cs typeface="Arial" pitchFamily="34" charset="0"/>
            </a:endParaRPr>
          </a:p>
        </p:txBody>
      </p:sp>
      <p:sp>
        <p:nvSpPr>
          <p:cNvPr id="5" name="4 Slayt Numarası Yer Tutucusu"/>
          <p:cNvSpPr>
            <a:spLocks noGrp="1"/>
          </p:cNvSpPr>
          <p:nvPr>
            <p:ph type="sldNum" sz="quarter" idx="12"/>
          </p:nvPr>
        </p:nvSpPr>
        <p:spPr/>
        <p:txBody>
          <a:bodyPr/>
          <a:lstStyle/>
          <a:p>
            <a:fld id="{70B8EFC6-9B92-4EC2-910F-8C8DAAC16B59}" type="slidenum">
              <a:rPr lang="tr-TR" smtClean="0"/>
              <a:pPr/>
              <a:t>42</a:t>
            </a:fld>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43</a:t>
            </a:fld>
            <a:endParaRPr lang="tr-TR"/>
          </a:p>
        </p:txBody>
      </p:sp>
      <p:sp>
        <p:nvSpPr>
          <p:cNvPr id="2049" name="Rectangle 1"/>
          <p:cNvSpPr>
            <a:spLocks noChangeArrowheads="1"/>
          </p:cNvSpPr>
          <p:nvPr/>
        </p:nvSpPr>
        <p:spPr bwMode="auto">
          <a:xfrm>
            <a:off x="428596" y="1071546"/>
            <a:ext cx="857256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Gelişim ve sorun alanları analizi ile GZFT analizi sonucunda ortaya çıkan sonuçların planın geleceğe yönelim bölümü ile ilişkilendirilmesi ve buradan hareketle hedef, gösterge ve eylemlerin belirlenmesi sağlanmaktadır.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Gelişim ve sorun alanları ayrımında eğitim ve öğretim faaliyetlerine ilişkin üç temel tema olan Eğitime Erişim, Eğitimde Kalite ve kurumsal Kapasite kullanılmıştır. Eğitime erişim, öğrencinin eğitim faaliyetine erişmesi ve tamamlamasına ilişkin süreçleri; Eğitimde kalite, öğrencinin akademik başarısı, sosyal ve bilişsel gelişimi ve istihdamı da dâhil olmak üzere eğitim ve öğretim sürecinin hayata hazırlama evresini; Kurumsal kapasite ise kurumsal yapı, kurum kültürü, donanım, bina gibi eğitim ve öğretim sürecine destek mahiyetinde olan kapasiteyi belirtmektedir.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3000364" y="428604"/>
            <a:ext cx="2967479" cy="369332"/>
          </a:xfrm>
          <a:prstGeom prst="rect">
            <a:avLst/>
          </a:prstGeom>
        </p:spPr>
        <p:txBody>
          <a:bodyPr wrap="none">
            <a:spAutoFit/>
          </a:bodyPr>
          <a:lstStyle/>
          <a:p>
            <a:r>
              <a:rPr lang="tr-TR" dirty="0" smtClean="0"/>
              <a:t>GELİŞİM VE SORUN ALANLARI</a:t>
            </a:r>
            <a:endParaRPr lang="tr-TR" dirty="0"/>
          </a:p>
        </p:txBody>
      </p:sp>
      <p:graphicFrame>
        <p:nvGraphicFramePr>
          <p:cNvPr id="8" name="7 Tablo"/>
          <p:cNvGraphicFramePr>
            <a:graphicFrameLocks noGrp="1"/>
          </p:cNvGraphicFramePr>
          <p:nvPr/>
        </p:nvGraphicFramePr>
        <p:xfrm>
          <a:off x="571472" y="2571744"/>
          <a:ext cx="8358246" cy="1828800"/>
        </p:xfrm>
        <a:graphic>
          <a:graphicData uri="http://schemas.openxmlformats.org/drawingml/2006/table">
            <a:tbl>
              <a:tblPr>
                <a:tableStyleId>{35758FB7-9AC5-4552-8A53-C91805E547FA}</a:tableStyleId>
              </a:tblPr>
              <a:tblGrid>
                <a:gridCol w="3079167"/>
                <a:gridCol w="2932033"/>
                <a:gridCol w="2347046"/>
              </a:tblGrid>
              <a:tr h="155147">
                <a:tc>
                  <a:txBody>
                    <a:bodyPr/>
                    <a:lstStyle/>
                    <a:p>
                      <a:pPr algn="just">
                        <a:lnSpc>
                          <a:spcPct val="125000"/>
                        </a:lnSpc>
                        <a:spcAft>
                          <a:spcPts val="0"/>
                        </a:spcAft>
                      </a:pPr>
                      <a:r>
                        <a:rPr lang="tr-TR" sz="1200" dirty="0" smtClean="0"/>
                        <a:t>EĞİTİME ERİŞİM TEMASI</a:t>
                      </a:r>
                      <a:endParaRPr lang="tr-TR" sz="1200" dirty="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dirty="0" smtClean="0"/>
                        <a:t>EĞİTİMDE KALİTE TEMASI</a:t>
                      </a:r>
                      <a:endParaRPr lang="tr-TR" sz="1200" dirty="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dirty="0" smtClean="0"/>
                        <a:t>KURUMSAL KAPASİTE TEMASI</a:t>
                      </a:r>
                      <a:endParaRPr lang="tr-TR" sz="1200" dirty="0">
                        <a:latin typeface="Book Antiqua"/>
                        <a:ea typeface="Times New Roman"/>
                        <a:cs typeface="Times New Roman"/>
                      </a:endParaRPr>
                    </a:p>
                  </a:txBody>
                  <a:tcPr marL="46544" marR="46544" marT="0" marB="0"/>
                </a:tc>
              </a:tr>
              <a:tr h="155147">
                <a:tc>
                  <a:txBody>
                    <a:bodyPr/>
                    <a:lstStyle/>
                    <a:p>
                      <a:pPr algn="just">
                        <a:lnSpc>
                          <a:spcPct val="125000"/>
                        </a:lnSpc>
                        <a:spcAft>
                          <a:spcPts val="0"/>
                        </a:spcAft>
                      </a:pPr>
                      <a:r>
                        <a:rPr lang="tr-TR" sz="1200" dirty="0"/>
                        <a:t>Okullaşma Oranı</a:t>
                      </a:r>
                      <a:endParaRPr lang="tr-TR" sz="1200" dirty="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a:t>Akademik Başarı</a:t>
                      </a:r>
                      <a:endParaRPr lang="tr-TR" sz="120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a:t>Kurumsal İletişim</a:t>
                      </a:r>
                      <a:endParaRPr lang="tr-TR" sz="1200">
                        <a:latin typeface="Book Antiqua"/>
                        <a:ea typeface="Times New Roman"/>
                        <a:cs typeface="Times New Roman"/>
                      </a:endParaRPr>
                    </a:p>
                  </a:txBody>
                  <a:tcPr marL="46544" marR="46544" marT="0" marB="0"/>
                </a:tc>
              </a:tr>
              <a:tr h="155147">
                <a:tc>
                  <a:txBody>
                    <a:bodyPr/>
                    <a:lstStyle/>
                    <a:p>
                      <a:pPr algn="just">
                        <a:lnSpc>
                          <a:spcPct val="125000"/>
                        </a:lnSpc>
                        <a:spcAft>
                          <a:spcPts val="0"/>
                        </a:spcAft>
                      </a:pPr>
                      <a:r>
                        <a:rPr lang="tr-TR" sz="1200" dirty="0"/>
                        <a:t>Okula Devam/ Devamsızlık</a:t>
                      </a:r>
                      <a:endParaRPr lang="tr-TR" sz="1200" dirty="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a:t>Sosyal, Kültürel ve Fiziksel Gelişim</a:t>
                      </a:r>
                      <a:endParaRPr lang="tr-TR" sz="120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a:t>Kurumsal Yönetim</a:t>
                      </a:r>
                      <a:endParaRPr lang="tr-TR" sz="1200">
                        <a:latin typeface="Book Antiqua"/>
                        <a:ea typeface="Times New Roman"/>
                        <a:cs typeface="Times New Roman"/>
                      </a:endParaRPr>
                    </a:p>
                  </a:txBody>
                  <a:tcPr marL="46544" marR="46544" marT="0" marB="0"/>
                </a:tc>
              </a:tr>
              <a:tr h="155147">
                <a:tc>
                  <a:txBody>
                    <a:bodyPr/>
                    <a:lstStyle/>
                    <a:p>
                      <a:pPr algn="just">
                        <a:lnSpc>
                          <a:spcPct val="125000"/>
                        </a:lnSpc>
                        <a:spcAft>
                          <a:spcPts val="0"/>
                        </a:spcAft>
                      </a:pPr>
                      <a:r>
                        <a:rPr lang="tr-TR" sz="1200" dirty="0"/>
                        <a:t>Okula Uyum, Oryantasyon</a:t>
                      </a:r>
                      <a:endParaRPr lang="tr-TR" sz="1200" dirty="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a:t>Sınıf Tekrarı</a:t>
                      </a:r>
                      <a:endParaRPr lang="tr-TR" sz="120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a:t>Bina ve Yerleşke</a:t>
                      </a:r>
                      <a:endParaRPr lang="tr-TR" sz="1200">
                        <a:latin typeface="Book Antiqua"/>
                        <a:ea typeface="Times New Roman"/>
                        <a:cs typeface="Times New Roman"/>
                      </a:endParaRPr>
                    </a:p>
                  </a:txBody>
                  <a:tcPr marL="46544" marR="46544" marT="0" marB="0"/>
                </a:tc>
              </a:tr>
              <a:tr h="155147">
                <a:tc>
                  <a:txBody>
                    <a:bodyPr/>
                    <a:lstStyle/>
                    <a:p>
                      <a:pPr algn="just">
                        <a:lnSpc>
                          <a:spcPct val="125000"/>
                        </a:lnSpc>
                        <a:spcAft>
                          <a:spcPts val="0"/>
                        </a:spcAft>
                      </a:pPr>
                      <a:r>
                        <a:rPr lang="tr-TR" sz="1200" dirty="0"/>
                        <a:t>Özel Eğitime İhtiyaç Duyan Bireyler</a:t>
                      </a:r>
                      <a:endParaRPr lang="tr-TR" sz="1200" dirty="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a:t>İstihdam Edilebilirlik ve Yönlendirme</a:t>
                      </a:r>
                      <a:endParaRPr lang="tr-TR" sz="120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a:t>Donanım</a:t>
                      </a:r>
                      <a:endParaRPr lang="tr-TR" sz="1200">
                        <a:latin typeface="Book Antiqua"/>
                        <a:ea typeface="Times New Roman"/>
                        <a:cs typeface="Times New Roman"/>
                      </a:endParaRPr>
                    </a:p>
                  </a:txBody>
                  <a:tcPr marL="46544" marR="46544" marT="0" marB="0"/>
                </a:tc>
              </a:tr>
              <a:tr h="155147">
                <a:tc>
                  <a:txBody>
                    <a:bodyPr/>
                    <a:lstStyle/>
                    <a:p>
                      <a:pPr algn="just">
                        <a:lnSpc>
                          <a:spcPct val="125000"/>
                        </a:lnSpc>
                        <a:spcAft>
                          <a:spcPts val="0"/>
                        </a:spcAft>
                      </a:pPr>
                      <a:r>
                        <a:rPr lang="tr-TR" sz="1200" dirty="0"/>
                        <a:t>Yabancı Öğrenciler</a:t>
                      </a:r>
                      <a:endParaRPr lang="tr-TR" sz="1200" dirty="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a:t>Öğretim Yöntemleri</a:t>
                      </a:r>
                      <a:endParaRPr lang="tr-TR" sz="120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a:t>Temizlik, Hijyen</a:t>
                      </a:r>
                      <a:endParaRPr lang="tr-TR" sz="1200">
                        <a:latin typeface="Book Antiqua"/>
                        <a:ea typeface="Times New Roman"/>
                        <a:cs typeface="Times New Roman"/>
                      </a:endParaRPr>
                    </a:p>
                  </a:txBody>
                  <a:tcPr marL="46544" marR="46544" marT="0" marB="0"/>
                </a:tc>
              </a:tr>
              <a:tr h="155147">
                <a:tc>
                  <a:txBody>
                    <a:bodyPr/>
                    <a:lstStyle/>
                    <a:p>
                      <a:pPr algn="just">
                        <a:lnSpc>
                          <a:spcPct val="125000"/>
                        </a:lnSpc>
                        <a:spcAft>
                          <a:spcPts val="0"/>
                        </a:spcAft>
                      </a:pPr>
                      <a:r>
                        <a:rPr lang="tr-TR" sz="1200" dirty="0" smtClean="0"/>
                        <a:t>Hayat Boyu </a:t>
                      </a:r>
                      <a:r>
                        <a:rPr lang="tr-TR" sz="1200" dirty="0"/>
                        <a:t>Öğrenme</a:t>
                      </a:r>
                      <a:endParaRPr lang="tr-TR" sz="1200" dirty="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a:t>Ders araç gereçleri</a:t>
                      </a:r>
                      <a:endParaRPr lang="tr-TR" sz="1200">
                        <a:latin typeface="Book Antiqua"/>
                        <a:ea typeface="Times New Roman"/>
                        <a:cs typeface="Times New Roman"/>
                      </a:endParaRPr>
                    </a:p>
                  </a:txBody>
                  <a:tcPr marL="46544" marR="46544" marT="0" marB="0"/>
                </a:tc>
                <a:tc>
                  <a:txBody>
                    <a:bodyPr/>
                    <a:lstStyle/>
                    <a:p>
                      <a:pPr algn="just">
                        <a:lnSpc>
                          <a:spcPct val="125000"/>
                        </a:lnSpc>
                        <a:spcAft>
                          <a:spcPts val="0"/>
                        </a:spcAft>
                      </a:pPr>
                      <a:r>
                        <a:rPr lang="tr-TR" sz="1200"/>
                        <a:t>İş Güvenliği, Okul Güvenliği</a:t>
                      </a:r>
                      <a:endParaRPr lang="tr-TR" sz="1200">
                        <a:latin typeface="Book Antiqua"/>
                        <a:ea typeface="Times New Roman"/>
                        <a:cs typeface="Times New Roman"/>
                      </a:endParaRPr>
                    </a:p>
                  </a:txBody>
                  <a:tcPr marL="46544" marR="46544" marT="0" marB="0"/>
                </a:tc>
              </a:tr>
              <a:tr h="155147">
                <a:tc>
                  <a:txBody>
                    <a:bodyPr/>
                    <a:lstStyle/>
                    <a:p>
                      <a:pPr algn="just">
                        <a:lnSpc>
                          <a:spcPct val="125000"/>
                        </a:lnSpc>
                        <a:spcAft>
                          <a:spcPts val="0"/>
                        </a:spcAft>
                      </a:pPr>
                      <a:endParaRPr lang="tr-TR" sz="1200" dirty="0">
                        <a:latin typeface="Times New Roman"/>
                        <a:ea typeface="Times New Roman"/>
                        <a:cs typeface="Times New Roman"/>
                      </a:endParaRPr>
                    </a:p>
                  </a:txBody>
                  <a:tcPr marL="46544" marR="46544" marT="0" marB="0"/>
                </a:tc>
                <a:tc>
                  <a:txBody>
                    <a:bodyPr/>
                    <a:lstStyle/>
                    <a:p>
                      <a:pPr algn="just">
                        <a:lnSpc>
                          <a:spcPct val="125000"/>
                        </a:lnSpc>
                        <a:spcAft>
                          <a:spcPts val="0"/>
                        </a:spcAft>
                      </a:pPr>
                      <a:endParaRPr lang="tr-TR" sz="1200" dirty="0">
                        <a:latin typeface="Times New Roman"/>
                        <a:ea typeface="Times New Roman"/>
                        <a:cs typeface="Times New Roman"/>
                      </a:endParaRPr>
                    </a:p>
                  </a:txBody>
                  <a:tcPr marL="46544" marR="46544" marT="0" marB="0"/>
                </a:tc>
                <a:tc>
                  <a:txBody>
                    <a:bodyPr/>
                    <a:lstStyle/>
                    <a:p>
                      <a:pPr algn="just">
                        <a:lnSpc>
                          <a:spcPct val="125000"/>
                        </a:lnSpc>
                        <a:spcAft>
                          <a:spcPts val="0"/>
                        </a:spcAft>
                      </a:pPr>
                      <a:r>
                        <a:rPr lang="tr-TR" sz="1200" dirty="0"/>
                        <a:t>Taşıma ve servis</a:t>
                      </a:r>
                      <a:endParaRPr lang="tr-TR" sz="1200" dirty="0">
                        <a:latin typeface="Book Antiqua"/>
                        <a:ea typeface="Times New Roman"/>
                        <a:cs typeface="Times New Roman"/>
                      </a:endParaRPr>
                    </a:p>
                  </a:txBody>
                  <a:tcPr marL="46544" marR="46544" marT="0" marB="0"/>
                </a:tc>
              </a:tr>
            </a:tbl>
          </a:graphicData>
        </a:graphic>
      </p:graphicFrame>
      <p:sp>
        <p:nvSpPr>
          <p:cNvPr id="6" name="5 Dikdörtgen"/>
          <p:cNvSpPr/>
          <p:nvPr/>
        </p:nvSpPr>
        <p:spPr>
          <a:xfrm>
            <a:off x="571472" y="4500570"/>
            <a:ext cx="1347933" cy="276999"/>
          </a:xfrm>
          <a:prstGeom prst="rect">
            <a:avLst/>
          </a:prstGeom>
        </p:spPr>
        <p:txBody>
          <a:bodyPr wrap="none">
            <a:spAutoFit/>
          </a:bodyPr>
          <a:lstStyle/>
          <a:p>
            <a:r>
              <a:rPr lang="tr-TR" sz="1200" b="1" dirty="0" smtClean="0">
                <a:latin typeface="Times New Roman" pitchFamily="18" charset="0"/>
                <a:cs typeface="Times New Roman" pitchFamily="18" charset="0"/>
              </a:rPr>
              <a:t>Tablo:13 Temalar</a:t>
            </a:r>
            <a:endParaRPr lang="tr-TR"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44</a:t>
            </a:fld>
            <a:endParaRPr lang="tr-TR"/>
          </a:p>
        </p:txBody>
      </p:sp>
      <p:graphicFrame>
        <p:nvGraphicFramePr>
          <p:cNvPr id="6" name="5 Tablo"/>
          <p:cNvGraphicFramePr>
            <a:graphicFrameLocks noGrp="1"/>
          </p:cNvGraphicFramePr>
          <p:nvPr>
            <p:extLst>
              <p:ext uri="{D42A27DB-BD31-4B8C-83A1-F6EECF244321}">
                <p14:modId xmlns:p14="http://schemas.microsoft.com/office/powerpoint/2010/main" xmlns="" val="1083980099"/>
              </p:ext>
            </p:extLst>
          </p:nvPr>
        </p:nvGraphicFramePr>
        <p:xfrm>
          <a:off x="500034" y="1714488"/>
          <a:ext cx="8215370" cy="1143000"/>
        </p:xfrm>
        <a:graphic>
          <a:graphicData uri="http://schemas.openxmlformats.org/drawingml/2006/table">
            <a:tbl>
              <a:tblPr>
                <a:tableStyleId>{35758FB7-9AC5-4552-8A53-C91805E547FA}</a:tableStyleId>
              </a:tblPr>
              <a:tblGrid>
                <a:gridCol w="415072"/>
                <a:gridCol w="7800298"/>
              </a:tblGrid>
              <a:tr h="156386">
                <a:tc gridSpan="2">
                  <a:txBody>
                    <a:bodyPr/>
                    <a:lstStyle/>
                    <a:p>
                      <a:pPr>
                        <a:lnSpc>
                          <a:spcPct val="125000"/>
                        </a:lnSpc>
                        <a:spcAft>
                          <a:spcPts val="0"/>
                        </a:spcAft>
                      </a:pPr>
                      <a:r>
                        <a:rPr lang="tr-TR" sz="1200" dirty="0" smtClean="0"/>
                        <a:t>TEMA:1  EĞİTİM </a:t>
                      </a:r>
                      <a:r>
                        <a:rPr lang="tr-TR" sz="1200" dirty="0"/>
                        <a:t>VE ÖĞRETİME </a:t>
                      </a:r>
                      <a:r>
                        <a:rPr lang="tr-TR" sz="1200" dirty="0" smtClean="0"/>
                        <a:t>ERİŞİM KATILIM</a:t>
                      </a:r>
                      <a:endParaRPr lang="tr-TR" sz="1200" dirty="0">
                        <a:latin typeface="Book Antiqua"/>
                        <a:ea typeface="Times New Roman"/>
                        <a:cs typeface="Times New Roman"/>
                      </a:endParaRPr>
                    </a:p>
                  </a:txBody>
                  <a:tcPr marL="46916" marR="46916" marT="0" marB="0" anchor="ctr"/>
                </a:tc>
                <a:tc hMerge="1">
                  <a:txBody>
                    <a:bodyPr/>
                    <a:lstStyle/>
                    <a:p>
                      <a:endParaRPr lang="tr-TR"/>
                    </a:p>
                  </a:txBody>
                  <a:tcPr/>
                </a:tc>
              </a:tr>
              <a:tr h="156386">
                <a:tc>
                  <a:txBody>
                    <a:bodyPr/>
                    <a:lstStyle/>
                    <a:p>
                      <a:pPr algn="ctr">
                        <a:lnSpc>
                          <a:spcPct val="125000"/>
                        </a:lnSpc>
                        <a:spcAft>
                          <a:spcPts val="0"/>
                        </a:spcAft>
                      </a:pPr>
                      <a:r>
                        <a:rPr lang="tr-TR" sz="1200"/>
                        <a:t>1</a:t>
                      </a:r>
                      <a:endParaRPr lang="tr-TR" sz="1200">
                        <a:latin typeface="Book Antiqua"/>
                        <a:ea typeface="Times New Roman"/>
                        <a:cs typeface="Times New Roman"/>
                      </a:endParaRPr>
                    </a:p>
                  </a:txBody>
                  <a:tcPr marL="46916" marR="46916" marT="0" marB="0" anchor="ctr"/>
                </a:tc>
                <a:tc>
                  <a:txBody>
                    <a:bodyPr/>
                    <a:lstStyle/>
                    <a:p>
                      <a:pPr>
                        <a:lnSpc>
                          <a:spcPct val="125000"/>
                        </a:lnSpc>
                        <a:spcAft>
                          <a:spcPts val="0"/>
                        </a:spcAft>
                      </a:pPr>
                      <a:r>
                        <a:rPr lang="tr-TR" sz="1200" dirty="0"/>
                        <a:t>Devamsızlık oranının yüksek olması.</a:t>
                      </a:r>
                      <a:endParaRPr lang="tr-TR" sz="1200" dirty="0">
                        <a:latin typeface="Book Antiqua"/>
                        <a:ea typeface="Times New Roman"/>
                        <a:cs typeface="Times New Roman"/>
                      </a:endParaRPr>
                    </a:p>
                  </a:txBody>
                  <a:tcPr marL="46916" marR="46916" marT="0" marB="0" anchor="ctr"/>
                </a:tc>
              </a:tr>
              <a:tr h="156386">
                <a:tc>
                  <a:txBody>
                    <a:bodyPr/>
                    <a:lstStyle/>
                    <a:p>
                      <a:pPr algn="ctr">
                        <a:lnSpc>
                          <a:spcPct val="125000"/>
                        </a:lnSpc>
                        <a:spcAft>
                          <a:spcPts val="0"/>
                        </a:spcAft>
                      </a:pPr>
                      <a:r>
                        <a:rPr lang="tr-TR" sz="1200"/>
                        <a:t>2</a:t>
                      </a:r>
                      <a:endParaRPr lang="tr-TR" sz="1200">
                        <a:latin typeface="Book Antiqua"/>
                        <a:ea typeface="Times New Roman"/>
                        <a:cs typeface="Times New Roman"/>
                      </a:endParaRPr>
                    </a:p>
                  </a:txBody>
                  <a:tcPr marL="46916" marR="46916" marT="0" marB="0" anchor="ctr"/>
                </a:tc>
                <a:tc>
                  <a:txBody>
                    <a:bodyPr/>
                    <a:lstStyle/>
                    <a:p>
                      <a:pPr>
                        <a:lnSpc>
                          <a:spcPct val="125000"/>
                        </a:lnSpc>
                        <a:spcAft>
                          <a:spcPts val="0"/>
                        </a:spcAft>
                      </a:pPr>
                      <a:r>
                        <a:rPr lang="tr-TR" sz="1200" dirty="0"/>
                        <a:t>Bireysel Rehberlik hizmetlerinden faydalanan öğrenci oranı düşüktür</a:t>
                      </a:r>
                      <a:endParaRPr lang="tr-TR" sz="1200" dirty="0">
                        <a:latin typeface="Book Antiqua"/>
                        <a:ea typeface="Times New Roman"/>
                        <a:cs typeface="Times New Roman"/>
                      </a:endParaRPr>
                    </a:p>
                  </a:txBody>
                  <a:tcPr marL="46916" marR="46916" marT="0" marB="0" anchor="ctr"/>
                </a:tc>
              </a:tr>
              <a:tr h="156386">
                <a:tc>
                  <a:txBody>
                    <a:bodyPr/>
                    <a:lstStyle/>
                    <a:p>
                      <a:pPr algn="ctr">
                        <a:lnSpc>
                          <a:spcPct val="125000"/>
                        </a:lnSpc>
                        <a:spcAft>
                          <a:spcPts val="0"/>
                        </a:spcAft>
                      </a:pPr>
                      <a:r>
                        <a:rPr lang="tr-TR" sz="1200"/>
                        <a:t>3</a:t>
                      </a:r>
                      <a:endParaRPr lang="tr-TR" sz="1200">
                        <a:latin typeface="Book Antiqua"/>
                        <a:ea typeface="Times New Roman"/>
                        <a:cs typeface="Times New Roman"/>
                      </a:endParaRPr>
                    </a:p>
                  </a:txBody>
                  <a:tcPr marL="46916" marR="46916" marT="0" marB="0" anchor="ctr"/>
                </a:tc>
                <a:tc>
                  <a:txBody>
                    <a:bodyPr/>
                    <a:lstStyle/>
                    <a:p>
                      <a:pPr>
                        <a:lnSpc>
                          <a:spcPct val="125000"/>
                        </a:lnSpc>
                        <a:spcAft>
                          <a:spcPts val="0"/>
                        </a:spcAft>
                      </a:pPr>
                      <a:r>
                        <a:rPr lang="tr-TR" sz="1200" dirty="0" smtClean="0">
                          <a:latin typeface="+mn-lt"/>
                          <a:ea typeface="Times New Roman"/>
                          <a:cs typeface="Times New Roman"/>
                        </a:rPr>
                        <a:t>İş</a:t>
                      </a:r>
                      <a:r>
                        <a:rPr lang="tr-TR" sz="1200" baseline="0" dirty="0" smtClean="0">
                          <a:latin typeface="+mn-lt"/>
                          <a:ea typeface="Times New Roman"/>
                          <a:cs typeface="Times New Roman"/>
                        </a:rPr>
                        <a:t> başı eğitimde yeterli işletmelerin olmaması</a:t>
                      </a:r>
                      <a:endParaRPr lang="tr-TR" sz="1200" dirty="0">
                        <a:latin typeface="+mn-lt"/>
                        <a:ea typeface="Times New Roman"/>
                        <a:cs typeface="Times New Roman"/>
                      </a:endParaRPr>
                    </a:p>
                  </a:txBody>
                  <a:tcPr marL="46916" marR="46916" marT="0" marB="0" anchor="ctr"/>
                </a:tc>
              </a:tr>
              <a:tr h="156386">
                <a:tc>
                  <a:txBody>
                    <a:bodyPr/>
                    <a:lstStyle/>
                    <a:p>
                      <a:pPr algn="ctr">
                        <a:lnSpc>
                          <a:spcPct val="125000"/>
                        </a:lnSpc>
                        <a:spcAft>
                          <a:spcPts val="0"/>
                        </a:spcAft>
                      </a:pPr>
                      <a:r>
                        <a:rPr lang="tr-TR" sz="1200"/>
                        <a:t>4</a:t>
                      </a:r>
                      <a:endParaRPr lang="tr-TR" sz="1200">
                        <a:latin typeface="Book Antiqua"/>
                        <a:ea typeface="Times New Roman"/>
                        <a:cs typeface="Times New Roman"/>
                      </a:endParaRPr>
                    </a:p>
                  </a:txBody>
                  <a:tcPr marL="46916" marR="46916" marT="0" marB="0" anchor="ctr"/>
                </a:tc>
                <a:tc>
                  <a:txBody>
                    <a:bodyPr/>
                    <a:lstStyle/>
                    <a:p>
                      <a:pPr>
                        <a:lnSpc>
                          <a:spcPct val="125000"/>
                        </a:lnSpc>
                        <a:spcAft>
                          <a:spcPts val="0"/>
                        </a:spcAft>
                      </a:pPr>
                      <a:r>
                        <a:rPr lang="tr-TR" sz="1200" dirty="0"/>
                        <a:t>Yerel yerleştirme sisteminden kaynaklı sürekli devamsız öğrencilerin fazla olması.</a:t>
                      </a:r>
                      <a:endParaRPr lang="tr-TR" sz="1200" dirty="0">
                        <a:latin typeface="Book Antiqua"/>
                        <a:ea typeface="Times New Roman"/>
                        <a:cs typeface="Times New Roman"/>
                      </a:endParaRPr>
                    </a:p>
                  </a:txBody>
                  <a:tcPr marL="46916" marR="46916" marT="0" marB="0" anchor="ctr"/>
                </a:tc>
              </a:tr>
            </a:tbl>
          </a:graphicData>
        </a:graphic>
      </p:graphicFrame>
      <p:sp>
        <p:nvSpPr>
          <p:cNvPr id="3073" name="Rectangle 1"/>
          <p:cNvSpPr>
            <a:spLocks noChangeArrowheads="1"/>
          </p:cNvSpPr>
          <p:nvPr/>
        </p:nvSpPr>
        <p:spPr bwMode="auto">
          <a:xfrm>
            <a:off x="357158" y="785794"/>
            <a:ext cx="850112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HİZAN </a:t>
            </a:r>
            <a:r>
              <a:rPr lang="tr-TR" sz="1200" b="1" dirty="0" smtClean="0">
                <a:latin typeface="Times New Roman" pitchFamily="18" charset="0"/>
                <a:ea typeface="Times New Roman" pitchFamily="18" charset="0"/>
                <a:cs typeface="Times New Roman" pitchFamily="18" charset="0"/>
              </a:rPr>
              <a:t>MESLEKİ VE TEKNİK ANADOLU</a:t>
            </a: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LİSESİ </a:t>
            </a: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GELİŞİM VE SORUN ALANLARI</a:t>
            </a:r>
            <a:endParaRPr kumimoji="0" lang="tr-TR"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Okulumuzun GZFT Analizi çalışmaları, paydaş anketleri, birebir yapılan görüşmeler, bölümlerden alınan görüşler doğrultusunda katılımcı bir yaklaşım ile Eğitim ve Öğretime Erişim artırılmasında 4 (dört), Eğitim ve Öğretimde Kalitenin Artırılmasında 5 (beş), Kurumsal Kapasitenin Geliştirilmesinde 5 (beş), olmak üzere toplam 14 (on dört) Gelişim ve Sorun alanı tespit edilmiştir.</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o"/>
          <p:cNvGraphicFramePr>
            <a:graphicFrameLocks noGrp="1"/>
          </p:cNvGraphicFramePr>
          <p:nvPr>
            <p:extLst>
              <p:ext uri="{D42A27DB-BD31-4B8C-83A1-F6EECF244321}">
                <p14:modId xmlns:p14="http://schemas.microsoft.com/office/powerpoint/2010/main" xmlns="" val="1869805565"/>
              </p:ext>
            </p:extLst>
          </p:nvPr>
        </p:nvGraphicFramePr>
        <p:xfrm>
          <a:off x="500034" y="2959842"/>
          <a:ext cx="8215370" cy="1371600"/>
        </p:xfrm>
        <a:graphic>
          <a:graphicData uri="http://schemas.openxmlformats.org/drawingml/2006/table">
            <a:tbl>
              <a:tblPr>
                <a:tableStyleId>{08FB837D-C827-4EFA-A057-4D05807E0F7C}</a:tableStyleId>
              </a:tblPr>
              <a:tblGrid>
                <a:gridCol w="213027"/>
                <a:gridCol w="8002343"/>
              </a:tblGrid>
              <a:tr h="156386">
                <a:tc gridSpan="2">
                  <a:txBody>
                    <a:bodyPr/>
                    <a:lstStyle/>
                    <a:p>
                      <a:pPr>
                        <a:lnSpc>
                          <a:spcPct val="125000"/>
                        </a:lnSpc>
                        <a:spcAft>
                          <a:spcPts val="0"/>
                        </a:spcAft>
                      </a:pPr>
                      <a:r>
                        <a:rPr lang="tr-TR" sz="1200" dirty="0" smtClean="0"/>
                        <a:t>TEMA:2 EĞİTİM </a:t>
                      </a:r>
                      <a:r>
                        <a:rPr lang="tr-TR" sz="1200" dirty="0"/>
                        <a:t>VE ÖĞRETİMDE KALİTE</a:t>
                      </a:r>
                      <a:endParaRPr lang="tr-TR" sz="1200" dirty="0">
                        <a:latin typeface="Book Antiqua"/>
                        <a:ea typeface="Times New Roman"/>
                        <a:cs typeface="Times New Roman"/>
                      </a:endParaRPr>
                    </a:p>
                  </a:txBody>
                  <a:tcPr marL="46916" marR="46916" marT="0" marB="0" anchor="ctr"/>
                </a:tc>
                <a:tc hMerge="1">
                  <a:txBody>
                    <a:bodyPr/>
                    <a:lstStyle/>
                    <a:p>
                      <a:endParaRPr lang="tr-TR"/>
                    </a:p>
                  </a:txBody>
                  <a:tcPr/>
                </a:tc>
              </a:tr>
              <a:tr h="156386">
                <a:tc>
                  <a:txBody>
                    <a:bodyPr/>
                    <a:lstStyle/>
                    <a:p>
                      <a:pPr algn="ctr">
                        <a:lnSpc>
                          <a:spcPct val="125000"/>
                        </a:lnSpc>
                        <a:spcAft>
                          <a:spcPts val="0"/>
                        </a:spcAft>
                      </a:pPr>
                      <a:r>
                        <a:rPr lang="tr-TR" sz="1200"/>
                        <a:t>1</a:t>
                      </a:r>
                      <a:endParaRPr lang="tr-TR" sz="1200">
                        <a:latin typeface="Book Antiqua"/>
                        <a:ea typeface="Times New Roman"/>
                        <a:cs typeface="Times New Roman"/>
                      </a:endParaRPr>
                    </a:p>
                  </a:txBody>
                  <a:tcPr marL="46916" marR="46916" marT="0" marB="0" anchor="ctr"/>
                </a:tc>
                <a:tc>
                  <a:txBody>
                    <a:bodyPr/>
                    <a:lstStyle/>
                    <a:p>
                      <a:pPr>
                        <a:lnSpc>
                          <a:spcPct val="125000"/>
                        </a:lnSpc>
                        <a:spcAft>
                          <a:spcPts val="0"/>
                        </a:spcAft>
                      </a:pPr>
                      <a:r>
                        <a:rPr lang="tr-TR" sz="1200" dirty="0"/>
                        <a:t>Ulusal ve uluslararası proje çalışmalarına katılan öğretmen ve öğrenci sayılarının yeterli olmaması</a:t>
                      </a:r>
                      <a:endParaRPr lang="tr-TR" sz="1200" dirty="0">
                        <a:latin typeface="Book Antiqua"/>
                        <a:ea typeface="Times New Roman"/>
                        <a:cs typeface="Times New Roman"/>
                      </a:endParaRPr>
                    </a:p>
                  </a:txBody>
                  <a:tcPr marL="46916" marR="46916" marT="0" marB="0" anchor="ctr"/>
                </a:tc>
              </a:tr>
              <a:tr h="156386">
                <a:tc>
                  <a:txBody>
                    <a:bodyPr/>
                    <a:lstStyle/>
                    <a:p>
                      <a:pPr algn="ctr">
                        <a:lnSpc>
                          <a:spcPct val="125000"/>
                        </a:lnSpc>
                        <a:spcAft>
                          <a:spcPts val="0"/>
                        </a:spcAft>
                      </a:pPr>
                      <a:r>
                        <a:rPr lang="tr-TR" sz="1200"/>
                        <a:t>2</a:t>
                      </a:r>
                      <a:endParaRPr lang="tr-TR" sz="1200">
                        <a:latin typeface="Book Antiqua"/>
                        <a:ea typeface="Times New Roman"/>
                        <a:cs typeface="Times New Roman"/>
                      </a:endParaRPr>
                    </a:p>
                  </a:txBody>
                  <a:tcPr marL="46916" marR="46916" marT="0" marB="0" anchor="ctr"/>
                </a:tc>
                <a:tc>
                  <a:txBody>
                    <a:bodyPr/>
                    <a:lstStyle/>
                    <a:p>
                      <a:pPr>
                        <a:lnSpc>
                          <a:spcPct val="125000"/>
                        </a:lnSpc>
                        <a:spcAft>
                          <a:spcPts val="0"/>
                        </a:spcAft>
                      </a:pPr>
                      <a:r>
                        <a:rPr lang="tr-TR" sz="1200" dirty="0"/>
                        <a:t>Öğretmenlere yönelik Hizmet içi eğitimlerin nitelik ve nicelik bakımından yetersiz olması</a:t>
                      </a:r>
                      <a:endParaRPr lang="tr-TR" sz="1200" dirty="0">
                        <a:latin typeface="Book Antiqua"/>
                        <a:ea typeface="Times New Roman"/>
                        <a:cs typeface="Times New Roman"/>
                      </a:endParaRPr>
                    </a:p>
                  </a:txBody>
                  <a:tcPr marL="46916" marR="46916" marT="0" marB="0" anchor="ctr"/>
                </a:tc>
              </a:tr>
              <a:tr h="156386">
                <a:tc>
                  <a:txBody>
                    <a:bodyPr/>
                    <a:lstStyle/>
                    <a:p>
                      <a:pPr algn="ctr">
                        <a:lnSpc>
                          <a:spcPct val="125000"/>
                        </a:lnSpc>
                        <a:spcAft>
                          <a:spcPts val="0"/>
                        </a:spcAft>
                      </a:pPr>
                      <a:r>
                        <a:rPr lang="tr-TR" sz="1200"/>
                        <a:t>3</a:t>
                      </a:r>
                      <a:endParaRPr lang="tr-TR" sz="1200">
                        <a:latin typeface="Book Antiqua"/>
                        <a:ea typeface="Times New Roman"/>
                        <a:cs typeface="Times New Roman"/>
                      </a:endParaRPr>
                    </a:p>
                  </a:txBody>
                  <a:tcPr marL="46916" marR="46916" marT="0" marB="0" anchor="ctr"/>
                </a:tc>
                <a:tc>
                  <a:txBody>
                    <a:bodyPr/>
                    <a:lstStyle/>
                    <a:p>
                      <a:pPr>
                        <a:lnSpc>
                          <a:spcPct val="125000"/>
                        </a:lnSpc>
                        <a:spcAft>
                          <a:spcPts val="0"/>
                        </a:spcAft>
                      </a:pPr>
                      <a:r>
                        <a:rPr lang="tr-TR" sz="1200" dirty="0" smtClean="0">
                          <a:latin typeface="+mn-lt"/>
                          <a:ea typeface="+mn-ea"/>
                          <a:cs typeface="+mn-cs"/>
                        </a:rPr>
                        <a:t>Derslerde</a:t>
                      </a:r>
                      <a:r>
                        <a:rPr lang="tr-TR" sz="1200" baseline="0" dirty="0" smtClean="0">
                          <a:latin typeface="+mn-lt"/>
                          <a:ea typeface="+mn-ea"/>
                          <a:cs typeface="+mn-cs"/>
                        </a:rPr>
                        <a:t> gerekli araç gereçlerin temin edilecek bütçenin yetersiz olması</a:t>
                      </a:r>
                      <a:endParaRPr lang="tr-TR" sz="1200" dirty="0">
                        <a:latin typeface="Book Antiqua"/>
                        <a:ea typeface="Times New Roman"/>
                        <a:cs typeface="Times New Roman"/>
                      </a:endParaRPr>
                    </a:p>
                  </a:txBody>
                  <a:tcPr marL="46916" marR="46916" marT="0" marB="0" anchor="ctr"/>
                </a:tc>
              </a:tr>
              <a:tr h="156386">
                <a:tc>
                  <a:txBody>
                    <a:bodyPr/>
                    <a:lstStyle/>
                    <a:p>
                      <a:pPr algn="ctr">
                        <a:lnSpc>
                          <a:spcPct val="125000"/>
                        </a:lnSpc>
                        <a:spcAft>
                          <a:spcPts val="0"/>
                        </a:spcAft>
                      </a:pPr>
                      <a:r>
                        <a:rPr lang="tr-TR" sz="1200"/>
                        <a:t>4</a:t>
                      </a:r>
                      <a:endParaRPr lang="tr-TR" sz="1200">
                        <a:latin typeface="Book Antiqua"/>
                        <a:ea typeface="Times New Roman"/>
                        <a:cs typeface="Times New Roman"/>
                      </a:endParaRPr>
                    </a:p>
                  </a:txBody>
                  <a:tcPr marL="46916" marR="46916" marT="0" marB="0" anchor="ctr"/>
                </a:tc>
                <a:tc>
                  <a:txBody>
                    <a:bodyPr/>
                    <a:lstStyle/>
                    <a:p>
                      <a:pPr>
                        <a:lnSpc>
                          <a:spcPct val="125000"/>
                        </a:lnSpc>
                        <a:spcAft>
                          <a:spcPts val="0"/>
                        </a:spcAft>
                      </a:pPr>
                      <a:r>
                        <a:rPr lang="tr-TR" sz="1200" dirty="0"/>
                        <a:t>Sınıf tekrarı yapan öğrenci oranı yüksek düzeydedir</a:t>
                      </a:r>
                      <a:endParaRPr lang="tr-TR" sz="1200" dirty="0">
                        <a:latin typeface="Book Antiqua"/>
                        <a:ea typeface="Times New Roman"/>
                        <a:cs typeface="Times New Roman"/>
                      </a:endParaRPr>
                    </a:p>
                  </a:txBody>
                  <a:tcPr marL="46916" marR="46916" marT="0" marB="0" anchor="ctr"/>
                </a:tc>
              </a:tr>
              <a:tr h="156386">
                <a:tc>
                  <a:txBody>
                    <a:bodyPr/>
                    <a:lstStyle/>
                    <a:p>
                      <a:pPr algn="ctr">
                        <a:lnSpc>
                          <a:spcPct val="125000"/>
                        </a:lnSpc>
                        <a:spcAft>
                          <a:spcPts val="0"/>
                        </a:spcAft>
                      </a:pPr>
                      <a:r>
                        <a:rPr lang="tr-TR" sz="1200"/>
                        <a:t>5</a:t>
                      </a:r>
                      <a:endParaRPr lang="tr-TR" sz="1200">
                        <a:latin typeface="Book Antiqua"/>
                        <a:ea typeface="Times New Roman"/>
                        <a:cs typeface="Times New Roman"/>
                      </a:endParaRPr>
                    </a:p>
                  </a:txBody>
                  <a:tcPr marL="46916" marR="46916" marT="0" marB="0" anchor="ctr"/>
                </a:tc>
                <a:tc>
                  <a:txBody>
                    <a:bodyPr/>
                    <a:lstStyle/>
                    <a:p>
                      <a:pPr>
                        <a:lnSpc>
                          <a:spcPct val="125000"/>
                        </a:lnSpc>
                        <a:spcAft>
                          <a:spcPts val="0"/>
                        </a:spcAft>
                      </a:pPr>
                      <a:r>
                        <a:rPr lang="tr-TR" sz="1200" dirty="0" smtClean="0">
                          <a:latin typeface="+mn-lt"/>
                          <a:ea typeface="+mn-ea"/>
                          <a:cs typeface="+mn-cs"/>
                        </a:rPr>
                        <a:t>Takviye</a:t>
                      </a:r>
                      <a:r>
                        <a:rPr lang="tr-TR" sz="1200" baseline="0" dirty="0" smtClean="0">
                          <a:latin typeface="+mn-lt"/>
                          <a:ea typeface="+mn-ea"/>
                          <a:cs typeface="+mn-cs"/>
                        </a:rPr>
                        <a:t> kursların yetersiz olması</a:t>
                      </a:r>
                      <a:endParaRPr lang="tr-TR" sz="1200" dirty="0">
                        <a:latin typeface="Book Antiqua"/>
                        <a:ea typeface="Times New Roman"/>
                        <a:cs typeface="Times New Roman"/>
                      </a:endParaRPr>
                    </a:p>
                  </a:txBody>
                  <a:tcPr marL="46916" marR="46916" marT="0" marB="0" anchor="ctr"/>
                </a:tc>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xmlns="" val="3659456132"/>
              </p:ext>
            </p:extLst>
          </p:nvPr>
        </p:nvGraphicFramePr>
        <p:xfrm>
          <a:off x="500034" y="4500570"/>
          <a:ext cx="8215370" cy="1371600"/>
        </p:xfrm>
        <a:graphic>
          <a:graphicData uri="http://schemas.openxmlformats.org/drawingml/2006/table">
            <a:tbl>
              <a:tblPr>
                <a:tableStyleId>{69C7853C-536D-4A76-A0AE-DD22124D55A5}</a:tableStyleId>
              </a:tblPr>
              <a:tblGrid>
                <a:gridCol w="415070"/>
                <a:gridCol w="7800300"/>
              </a:tblGrid>
              <a:tr h="156441">
                <a:tc gridSpan="2">
                  <a:txBody>
                    <a:bodyPr/>
                    <a:lstStyle/>
                    <a:p>
                      <a:pPr>
                        <a:lnSpc>
                          <a:spcPct val="125000"/>
                        </a:lnSpc>
                        <a:spcAft>
                          <a:spcPts val="0"/>
                        </a:spcAft>
                      </a:pPr>
                      <a:r>
                        <a:rPr lang="tr-TR" sz="1200" dirty="0" smtClean="0"/>
                        <a:t>TEMA: 3</a:t>
                      </a:r>
                      <a:r>
                        <a:rPr lang="tr-TR" sz="1200" baseline="0" dirty="0" smtClean="0"/>
                        <a:t>  KURUMSAL KAPASİTE</a:t>
                      </a:r>
                      <a:endParaRPr lang="tr-TR" sz="1200" dirty="0">
                        <a:latin typeface="Book Antiqua"/>
                        <a:ea typeface="Times New Roman"/>
                        <a:cs typeface="Times New Roman"/>
                      </a:endParaRPr>
                    </a:p>
                  </a:txBody>
                  <a:tcPr marL="46932" marR="46932" marT="0" marB="0" anchor="ctr"/>
                </a:tc>
                <a:tc hMerge="1">
                  <a:txBody>
                    <a:bodyPr/>
                    <a:lstStyle/>
                    <a:p>
                      <a:endParaRPr lang="tr-TR"/>
                    </a:p>
                  </a:txBody>
                  <a:tcPr/>
                </a:tc>
              </a:tr>
              <a:tr h="156441">
                <a:tc>
                  <a:txBody>
                    <a:bodyPr/>
                    <a:lstStyle/>
                    <a:p>
                      <a:pPr algn="ctr">
                        <a:lnSpc>
                          <a:spcPct val="125000"/>
                        </a:lnSpc>
                        <a:spcAft>
                          <a:spcPts val="0"/>
                        </a:spcAft>
                      </a:pPr>
                      <a:r>
                        <a:rPr lang="tr-TR" sz="1200" dirty="0"/>
                        <a:t>1</a:t>
                      </a:r>
                      <a:endParaRPr lang="tr-TR" sz="1200" dirty="0">
                        <a:latin typeface="Book Antiqua"/>
                        <a:ea typeface="Times New Roman"/>
                        <a:cs typeface="Times New Roman"/>
                      </a:endParaRPr>
                    </a:p>
                  </a:txBody>
                  <a:tcPr marL="46932" marR="46932" marT="0" marB="0" anchor="ctr"/>
                </a:tc>
                <a:tc>
                  <a:txBody>
                    <a:bodyPr/>
                    <a:lstStyle/>
                    <a:p>
                      <a:pPr>
                        <a:lnSpc>
                          <a:spcPct val="125000"/>
                        </a:lnSpc>
                        <a:spcAft>
                          <a:spcPts val="0"/>
                        </a:spcAft>
                      </a:pPr>
                      <a:r>
                        <a:rPr lang="tr-TR" sz="1200" dirty="0"/>
                        <a:t>Çalışanların yönetim süreçlerine katılımlarının yeterli düzeyde olmaması</a:t>
                      </a:r>
                      <a:endParaRPr lang="tr-TR" sz="1200" dirty="0">
                        <a:latin typeface="Book Antiqua"/>
                        <a:ea typeface="Times New Roman"/>
                        <a:cs typeface="Times New Roman"/>
                      </a:endParaRPr>
                    </a:p>
                  </a:txBody>
                  <a:tcPr marL="46932" marR="46932" marT="0" marB="0" anchor="ctr"/>
                </a:tc>
              </a:tr>
              <a:tr h="156441">
                <a:tc>
                  <a:txBody>
                    <a:bodyPr/>
                    <a:lstStyle/>
                    <a:p>
                      <a:pPr algn="ctr">
                        <a:lnSpc>
                          <a:spcPct val="125000"/>
                        </a:lnSpc>
                        <a:spcAft>
                          <a:spcPts val="0"/>
                        </a:spcAft>
                      </a:pPr>
                      <a:r>
                        <a:rPr lang="tr-TR" sz="1200" dirty="0"/>
                        <a:t>2</a:t>
                      </a:r>
                      <a:endParaRPr lang="tr-TR" sz="1200" dirty="0">
                        <a:latin typeface="Book Antiqua"/>
                        <a:ea typeface="Times New Roman"/>
                        <a:cs typeface="Times New Roman"/>
                      </a:endParaRPr>
                    </a:p>
                  </a:txBody>
                  <a:tcPr marL="46932" marR="46932" marT="0" marB="0" anchor="ctr"/>
                </a:tc>
                <a:tc>
                  <a:txBody>
                    <a:bodyPr/>
                    <a:lstStyle/>
                    <a:p>
                      <a:pPr>
                        <a:lnSpc>
                          <a:spcPct val="125000"/>
                        </a:lnSpc>
                        <a:spcAft>
                          <a:spcPts val="0"/>
                        </a:spcAft>
                      </a:pPr>
                      <a:r>
                        <a:rPr lang="tr-TR" sz="1200" dirty="0"/>
                        <a:t>Çalışan memnuniyet düzeyinin belirlenmesine yönelik çalışma yapılmaması</a:t>
                      </a:r>
                      <a:endParaRPr lang="tr-TR" sz="1200" dirty="0">
                        <a:latin typeface="Book Antiqua"/>
                        <a:ea typeface="Times New Roman"/>
                        <a:cs typeface="Times New Roman"/>
                      </a:endParaRPr>
                    </a:p>
                  </a:txBody>
                  <a:tcPr marL="46932" marR="46932" marT="0" marB="0" anchor="ctr"/>
                </a:tc>
              </a:tr>
              <a:tr h="156441">
                <a:tc>
                  <a:txBody>
                    <a:bodyPr/>
                    <a:lstStyle/>
                    <a:p>
                      <a:pPr algn="ctr">
                        <a:lnSpc>
                          <a:spcPct val="125000"/>
                        </a:lnSpc>
                        <a:spcAft>
                          <a:spcPts val="0"/>
                        </a:spcAft>
                      </a:pPr>
                      <a:r>
                        <a:rPr lang="tr-TR" sz="1200"/>
                        <a:t>3</a:t>
                      </a:r>
                      <a:endParaRPr lang="tr-TR" sz="1200">
                        <a:latin typeface="Book Antiqua"/>
                        <a:ea typeface="Times New Roman"/>
                        <a:cs typeface="Times New Roman"/>
                      </a:endParaRPr>
                    </a:p>
                  </a:txBody>
                  <a:tcPr marL="46932" marR="46932" marT="0" marB="0" anchor="ctr"/>
                </a:tc>
                <a:tc>
                  <a:txBody>
                    <a:bodyPr/>
                    <a:lstStyle/>
                    <a:p>
                      <a:pPr>
                        <a:lnSpc>
                          <a:spcPct val="125000"/>
                        </a:lnSpc>
                        <a:spcAft>
                          <a:spcPts val="0"/>
                        </a:spcAft>
                      </a:pPr>
                      <a:r>
                        <a:rPr lang="tr-TR" sz="1200" dirty="0"/>
                        <a:t>Çalışanların yönetim süreçlerine katılımlarının yeterli düzeyde sağlanamaması</a:t>
                      </a:r>
                      <a:endParaRPr lang="tr-TR" sz="1200" dirty="0">
                        <a:latin typeface="Book Antiqua"/>
                        <a:ea typeface="Times New Roman"/>
                        <a:cs typeface="Times New Roman"/>
                      </a:endParaRPr>
                    </a:p>
                  </a:txBody>
                  <a:tcPr marL="46932" marR="46932" marT="0" marB="0" anchor="ctr"/>
                </a:tc>
              </a:tr>
              <a:tr h="156441">
                <a:tc>
                  <a:txBody>
                    <a:bodyPr/>
                    <a:lstStyle/>
                    <a:p>
                      <a:pPr algn="ctr">
                        <a:lnSpc>
                          <a:spcPct val="125000"/>
                        </a:lnSpc>
                        <a:spcAft>
                          <a:spcPts val="0"/>
                        </a:spcAft>
                      </a:pPr>
                      <a:r>
                        <a:rPr lang="tr-TR" sz="1200"/>
                        <a:t>4</a:t>
                      </a:r>
                      <a:endParaRPr lang="tr-TR" sz="1200">
                        <a:latin typeface="Book Antiqua"/>
                        <a:ea typeface="Times New Roman"/>
                        <a:cs typeface="Times New Roman"/>
                      </a:endParaRPr>
                    </a:p>
                  </a:txBody>
                  <a:tcPr marL="46932" marR="46932" marT="0" marB="0" anchor="ctr"/>
                </a:tc>
                <a:tc>
                  <a:txBody>
                    <a:bodyPr/>
                    <a:lstStyle/>
                    <a:p>
                      <a:pPr>
                        <a:lnSpc>
                          <a:spcPct val="125000"/>
                        </a:lnSpc>
                        <a:spcAft>
                          <a:spcPts val="0"/>
                        </a:spcAft>
                      </a:pPr>
                      <a:r>
                        <a:rPr lang="tr-TR" sz="1200" dirty="0"/>
                        <a:t>Kapalı spor salonu, </a:t>
                      </a:r>
                      <a:r>
                        <a:rPr lang="tr-TR" sz="1200" dirty="0" smtClean="0"/>
                        <a:t>çok </a:t>
                      </a:r>
                      <a:r>
                        <a:rPr lang="tr-TR" sz="1200" dirty="0"/>
                        <a:t>amaçlı salonun olmaması bilimsel, sanatsal ve sosyal etkinliklerin yetersizliğine sebeptir</a:t>
                      </a:r>
                      <a:endParaRPr lang="tr-TR" sz="1200" dirty="0">
                        <a:latin typeface="Book Antiqua"/>
                        <a:ea typeface="Times New Roman"/>
                        <a:cs typeface="Times New Roman"/>
                      </a:endParaRPr>
                    </a:p>
                  </a:txBody>
                  <a:tcPr marL="46932" marR="46932" marT="0" marB="0" anchor="ctr"/>
                </a:tc>
              </a:tr>
              <a:tr h="156441">
                <a:tc>
                  <a:txBody>
                    <a:bodyPr/>
                    <a:lstStyle/>
                    <a:p>
                      <a:pPr algn="ctr">
                        <a:lnSpc>
                          <a:spcPct val="125000"/>
                        </a:lnSpc>
                        <a:spcAft>
                          <a:spcPts val="0"/>
                        </a:spcAft>
                      </a:pPr>
                      <a:r>
                        <a:rPr lang="tr-TR" sz="1200"/>
                        <a:t>5</a:t>
                      </a:r>
                      <a:endParaRPr lang="tr-TR" sz="1200">
                        <a:latin typeface="Book Antiqua"/>
                        <a:ea typeface="Times New Roman"/>
                        <a:cs typeface="Times New Roman"/>
                      </a:endParaRPr>
                    </a:p>
                  </a:txBody>
                  <a:tcPr marL="46932" marR="46932" marT="0" marB="0" anchor="ctr"/>
                </a:tc>
                <a:tc>
                  <a:txBody>
                    <a:bodyPr/>
                    <a:lstStyle/>
                    <a:p>
                      <a:pPr>
                        <a:lnSpc>
                          <a:spcPct val="125000"/>
                        </a:lnSpc>
                        <a:spcAft>
                          <a:spcPts val="0"/>
                        </a:spcAft>
                      </a:pPr>
                      <a:r>
                        <a:rPr lang="tr-TR" sz="1200" dirty="0"/>
                        <a:t>Öğretmen kadrosunun sık sık değişmesi ve ücretli öğretmen alımı eğitim öğretimde verimi düşürmektedir</a:t>
                      </a:r>
                      <a:endParaRPr lang="tr-TR" sz="1200" dirty="0">
                        <a:latin typeface="Book Antiqua"/>
                        <a:ea typeface="Times New Roman"/>
                        <a:cs typeface="Times New Roman"/>
                      </a:endParaRPr>
                    </a:p>
                  </a:txBody>
                  <a:tcPr marL="46932" marR="46932" marT="0" marB="0" anchor="ct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428992" y="142852"/>
            <a:ext cx="2141355" cy="369332"/>
          </a:xfrm>
          <a:prstGeom prst="rect">
            <a:avLst/>
          </a:prstGeom>
        </p:spPr>
        <p:txBody>
          <a:bodyPr wrap="none">
            <a:spAutoFit/>
          </a:bodyPr>
          <a:lstStyle/>
          <a:p>
            <a:r>
              <a:rPr lang="tr-TR" b="1" dirty="0" smtClean="0"/>
              <a:t>KURULUŞ İÇİ ANALİZ</a:t>
            </a:r>
            <a:endParaRPr lang="tr-TR" b="1" dirty="0"/>
          </a:p>
        </p:txBody>
      </p:sp>
      <p:graphicFrame>
        <p:nvGraphicFramePr>
          <p:cNvPr id="5" name="4 Tablo"/>
          <p:cNvGraphicFramePr>
            <a:graphicFrameLocks noGrp="1"/>
          </p:cNvGraphicFramePr>
          <p:nvPr>
            <p:extLst>
              <p:ext uri="{D42A27DB-BD31-4B8C-83A1-F6EECF244321}">
                <p14:modId xmlns:p14="http://schemas.microsoft.com/office/powerpoint/2010/main" xmlns="" val="1935669072"/>
              </p:ext>
            </p:extLst>
          </p:nvPr>
        </p:nvGraphicFramePr>
        <p:xfrm>
          <a:off x="500035" y="603590"/>
          <a:ext cx="8072494" cy="5491879"/>
        </p:xfrm>
        <a:graphic>
          <a:graphicData uri="http://schemas.openxmlformats.org/drawingml/2006/table">
            <a:tbl>
              <a:tblPr/>
              <a:tblGrid>
                <a:gridCol w="2690638"/>
                <a:gridCol w="2690638"/>
                <a:gridCol w="2691218"/>
              </a:tblGrid>
              <a:tr h="357180">
                <a:tc gridSpan="3">
                  <a:txBody>
                    <a:bodyPr/>
                    <a:lstStyle/>
                    <a:p>
                      <a:pPr algn="ctr"/>
                      <a:r>
                        <a:rPr lang="tr-TR" sz="1600" b="1" dirty="0" smtClean="0">
                          <a:latin typeface="Times New Roman" pitchFamily="18" charset="0"/>
                          <a:cs typeface="Times New Roman" pitchFamily="18" charset="0"/>
                        </a:rPr>
                        <a:t>HİZAN</a:t>
                      </a:r>
                      <a:r>
                        <a:rPr lang="tr-TR" sz="1600" b="1" baseline="0" dirty="0" smtClean="0">
                          <a:latin typeface="Times New Roman" pitchFamily="18" charset="0"/>
                          <a:cs typeface="Times New Roman" pitchFamily="18" charset="0"/>
                        </a:rPr>
                        <a:t> </a:t>
                      </a:r>
                      <a:r>
                        <a:rPr lang="tr-TR" sz="1600" b="1" baseline="0" dirty="0" smtClean="0">
                          <a:latin typeface="Times New Roman" pitchFamily="18" charset="0"/>
                          <a:cs typeface="Times New Roman" pitchFamily="18" charset="0"/>
                        </a:rPr>
                        <a:t>MESLEKİ VE TEKNİK ANADOLU</a:t>
                      </a:r>
                      <a:r>
                        <a:rPr lang="tr-TR" sz="1600" b="1" dirty="0" smtClean="0">
                          <a:latin typeface="Times New Roman" pitchFamily="18" charset="0"/>
                          <a:cs typeface="Times New Roman" pitchFamily="18" charset="0"/>
                        </a:rPr>
                        <a:t>LİSESİ </a:t>
                      </a:r>
                      <a:r>
                        <a:rPr lang="tr-TR" sz="1600" b="1" dirty="0" smtClean="0">
                          <a:latin typeface="Times New Roman" pitchFamily="18" charset="0"/>
                          <a:cs typeface="Times New Roman" pitchFamily="18" charset="0"/>
                        </a:rPr>
                        <a:t>MÜDÜRLÜĞÜ TEŞKİLAT ŞEMASI</a:t>
                      </a:r>
                      <a:endParaRPr lang="tr-TR" sz="1600" b="1" dirty="0">
                        <a:latin typeface="Times New Roman" pitchFamily="18" charset="0"/>
                        <a:cs typeface="Times New Roman" pitchFamily="18" charset="0"/>
                      </a:endParaRPr>
                    </a:p>
                  </a:txBody>
                  <a:tcPr marL="47256" marR="4725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40669">
                <a:tc gridSpan="3">
                  <a:txBody>
                    <a:bodyPr/>
                    <a:lstStyle/>
                    <a:p>
                      <a:pPr algn="ctr">
                        <a:lnSpc>
                          <a:spcPct val="115000"/>
                        </a:lnSpc>
                        <a:spcAft>
                          <a:spcPts val="0"/>
                        </a:spcAft>
                      </a:pPr>
                      <a:r>
                        <a:rPr lang="tr-TR" sz="1200" b="1" dirty="0" smtClean="0">
                          <a:solidFill>
                            <a:srgbClr val="000000"/>
                          </a:solidFill>
                          <a:latin typeface="Times New Roman" pitchFamily="18" charset="0"/>
                          <a:ea typeface="Times New Roman"/>
                          <a:cs typeface="Times New Roman" pitchFamily="18" charset="0"/>
                        </a:rPr>
                        <a:t>Hizan</a:t>
                      </a:r>
                      <a:r>
                        <a:rPr lang="tr-TR" sz="1200" b="1" baseline="0" dirty="0" smtClean="0">
                          <a:solidFill>
                            <a:srgbClr val="000000"/>
                          </a:solidFill>
                          <a:latin typeface="Times New Roman" pitchFamily="18" charset="0"/>
                          <a:ea typeface="Times New Roman"/>
                          <a:cs typeface="Times New Roman" pitchFamily="18" charset="0"/>
                        </a:rPr>
                        <a:t> </a:t>
                      </a:r>
                      <a:r>
                        <a:rPr lang="tr-TR" sz="1200" b="1" dirty="0" smtClean="0">
                          <a:latin typeface="Times New Roman" pitchFamily="18" charset="0"/>
                          <a:ea typeface="Times New Roman" pitchFamily="18" charset="0"/>
                          <a:cs typeface="Times New Roman" pitchFamily="18" charset="0"/>
                        </a:rPr>
                        <a:t>Mesleki ve Teknik Anadolu </a:t>
                      </a:r>
                      <a:r>
                        <a:rPr lang="tr-TR" sz="1200" b="1" baseline="0" dirty="0" smtClean="0">
                          <a:solidFill>
                            <a:srgbClr val="000000"/>
                          </a:solidFill>
                          <a:latin typeface="Times New Roman" pitchFamily="18" charset="0"/>
                          <a:ea typeface="Times New Roman"/>
                          <a:cs typeface="Times New Roman" pitchFamily="18" charset="0"/>
                        </a:rPr>
                        <a:t>Lisesi </a:t>
                      </a:r>
                      <a:r>
                        <a:rPr lang="tr-TR" sz="1200" b="1" dirty="0" smtClean="0">
                          <a:solidFill>
                            <a:srgbClr val="000000"/>
                          </a:solidFill>
                          <a:latin typeface="Times New Roman" pitchFamily="18" charset="0"/>
                          <a:ea typeface="Times New Roman"/>
                          <a:cs typeface="Times New Roman" pitchFamily="18" charset="0"/>
                        </a:rPr>
                        <a:t> </a:t>
                      </a:r>
                      <a:r>
                        <a:rPr lang="tr-TR" sz="1200" b="1" dirty="0" smtClean="0">
                          <a:solidFill>
                            <a:srgbClr val="000000"/>
                          </a:solidFill>
                          <a:latin typeface="Times New Roman" pitchFamily="18" charset="0"/>
                          <a:ea typeface="Times New Roman"/>
                          <a:cs typeface="Times New Roman" pitchFamily="18" charset="0"/>
                        </a:rPr>
                        <a:t>Müdürü</a:t>
                      </a:r>
                      <a:endParaRPr lang="tr-TR" sz="1200" dirty="0">
                        <a:latin typeface="Times New Roman" pitchFamily="18" charset="0"/>
                        <a:ea typeface="Calibri"/>
                        <a:cs typeface="Times New Roman" pitchFamily="18" charset="0"/>
                      </a:endParaRPr>
                    </a:p>
                  </a:txBody>
                  <a:tcPr marL="47256" marR="4725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hMerge="1">
                  <a:txBody>
                    <a:bodyPr/>
                    <a:lstStyle/>
                    <a:p>
                      <a:endParaRPr lang="tr-TR"/>
                    </a:p>
                  </a:txBody>
                  <a:tcPr/>
                </a:tc>
                <a:tc hMerge="1">
                  <a:txBody>
                    <a:bodyPr/>
                    <a:lstStyle/>
                    <a:p>
                      <a:endParaRPr lang="tr-TR"/>
                    </a:p>
                  </a:txBody>
                  <a:tcPr/>
                </a:tc>
              </a:tr>
              <a:tr h="240669">
                <a:tc gridSpan="3">
                  <a:txBody>
                    <a:bodyPr/>
                    <a:lstStyle/>
                    <a:p>
                      <a:pPr algn="ctr">
                        <a:lnSpc>
                          <a:spcPct val="115000"/>
                        </a:lnSpc>
                        <a:spcAft>
                          <a:spcPts val="0"/>
                        </a:spcAft>
                      </a:pPr>
                      <a:r>
                        <a:rPr lang="tr-TR" sz="1200" dirty="0" smtClean="0">
                          <a:solidFill>
                            <a:srgbClr val="000000"/>
                          </a:solidFill>
                          <a:latin typeface="Times New Roman" pitchFamily="18" charset="0"/>
                          <a:ea typeface="Times New Roman"/>
                          <a:cs typeface="Times New Roman" pitchFamily="18" charset="0"/>
                        </a:rPr>
                        <a:t>                  Mehmet</a:t>
                      </a:r>
                      <a:r>
                        <a:rPr lang="tr-TR" sz="1200" baseline="0" dirty="0" smtClean="0">
                          <a:solidFill>
                            <a:srgbClr val="000000"/>
                          </a:solidFill>
                          <a:latin typeface="Times New Roman" pitchFamily="18" charset="0"/>
                          <a:ea typeface="Times New Roman"/>
                          <a:cs typeface="Times New Roman" pitchFamily="18" charset="0"/>
                        </a:rPr>
                        <a:t> Sani DURMAZ</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20000"/>
                        <a:lumOff val="80000"/>
                      </a:schemeClr>
                    </a:solidFill>
                  </a:tcPr>
                </a:tc>
                <a:tc hMerge="1">
                  <a:txBody>
                    <a:bodyPr/>
                    <a:lstStyle/>
                    <a:p>
                      <a:pPr algn="ctr">
                        <a:lnSpc>
                          <a:spcPct val="115000"/>
                        </a:lnSpc>
                        <a:spcAft>
                          <a:spcPts val="0"/>
                        </a:spcAft>
                      </a:pPr>
                      <a:endParaRPr lang="tr-TR" sz="1200" dirty="0">
                        <a:latin typeface="Times New Roman" pitchFamily="18" charset="0"/>
                        <a:ea typeface="Calibri"/>
                        <a:cs typeface="Times New Roman" pitchFamily="18" charset="0"/>
                      </a:endParaRPr>
                    </a:p>
                  </a:txBody>
                  <a:tcPr marL="47256" marR="47256"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3">
                        <a:lumMod val="60000"/>
                        <a:lumOff val="40000"/>
                      </a:schemeClr>
                    </a:solidFill>
                  </a:tcPr>
                </a:tc>
                <a:tc hMerge="1">
                  <a:txBody>
                    <a:bodyPr/>
                    <a:lstStyle/>
                    <a:p>
                      <a:pPr>
                        <a:lnSpc>
                          <a:spcPct val="115000"/>
                        </a:lnSpc>
                        <a:spcAft>
                          <a:spcPts val="0"/>
                        </a:spcAft>
                      </a:pPr>
                      <a:endParaRPr lang="tr-TR" sz="1200" dirty="0">
                        <a:solidFill>
                          <a:srgbClr val="000000"/>
                        </a:solidFill>
                        <a:latin typeface="Times New Roman" pitchFamily="18" charset="0"/>
                        <a:ea typeface="Times New Roman"/>
                        <a:cs typeface="Times New Roman" pitchFamily="18" charset="0"/>
                      </a:endParaRPr>
                    </a:p>
                  </a:txBody>
                  <a:tcPr marL="47256" marR="47256"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0669">
                <a:tc>
                  <a:txBody>
                    <a:bodyPr/>
                    <a:lstStyle/>
                    <a:p>
                      <a:pPr algn="ctr">
                        <a:lnSpc>
                          <a:spcPct val="115000"/>
                        </a:lnSpc>
                        <a:spcAft>
                          <a:spcPts val="0"/>
                        </a:spcAft>
                      </a:pPr>
                      <a:r>
                        <a:rPr lang="tr-TR" sz="1200" b="1" dirty="0" smtClean="0">
                          <a:solidFill>
                            <a:srgbClr val="000000"/>
                          </a:solidFill>
                          <a:latin typeface="Times New Roman" pitchFamily="18" charset="0"/>
                          <a:ea typeface="Times New Roman"/>
                          <a:cs typeface="Times New Roman" pitchFamily="18" charset="0"/>
                        </a:rPr>
                        <a:t>Hizan</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MESLEKİ VE TEKNİK </a:t>
                      </a:r>
                      <a:r>
                        <a:rPr lang="tr-TR" sz="1200" b="1" baseline="0" dirty="0" err="1" smtClean="0">
                          <a:solidFill>
                            <a:srgbClr val="000000"/>
                          </a:solidFill>
                          <a:latin typeface="Times New Roman" pitchFamily="18" charset="0"/>
                          <a:ea typeface="Times New Roman"/>
                          <a:cs typeface="Times New Roman" pitchFamily="18" charset="0"/>
                        </a:rPr>
                        <a:t>ANADOLULisesi</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Müdür Başyardımcısı</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a:txBody>
                    <a:bodyPr/>
                    <a:lstStyle/>
                    <a:p>
                      <a:pPr algn="ctr">
                        <a:lnSpc>
                          <a:spcPct val="115000"/>
                        </a:lnSpc>
                        <a:spcAft>
                          <a:spcPts val="0"/>
                        </a:spcAft>
                      </a:pPr>
                      <a:r>
                        <a:rPr lang="tr-TR" sz="1200" b="1" dirty="0" smtClean="0">
                          <a:solidFill>
                            <a:srgbClr val="000000"/>
                          </a:solidFill>
                          <a:latin typeface="Times New Roman" pitchFamily="18" charset="0"/>
                          <a:ea typeface="Times New Roman"/>
                          <a:cs typeface="Times New Roman" pitchFamily="18" charset="0"/>
                        </a:rPr>
                        <a:t>Hizan</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MESLEKİ VE TEKNİK </a:t>
                      </a:r>
                      <a:r>
                        <a:rPr lang="tr-TR" sz="1200" b="1" baseline="0" dirty="0" err="1" smtClean="0">
                          <a:solidFill>
                            <a:srgbClr val="000000"/>
                          </a:solidFill>
                          <a:latin typeface="Times New Roman" pitchFamily="18" charset="0"/>
                          <a:ea typeface="Times New Roman"/>
                          <a:cs typeface="Times New Roman" pitchFamily="18" charset="0"/>
                        </a:rPr>
                        <a:t>ANADOLULisesi</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Müdür Yardımcısı</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a:txBody>
                    <a:bodyPr/>
                    <a:lstStyle/>
                    <a:p>
                      <a:pPr algn="ctr">
                        <a:lnSpc>
                          <a:spcPct val="115000"/>
                        </a:lnSpc>
                        <a:spcAft>
                          <a:spcPts val="0"/>
                        </a:spcAft>
                      </a:pPr>
                      <a:r>
                        <a:rPr lang="tr-TR" sz="1200" b="1" dirty="0" smtClean="0">
                          <a:solidFill>
                            <a:srgbClr val="000000"/>
                          </a:solidFill>
                          <a:latin typeface="Times New Roman" pitchFamily="18" charset="0"/>
                          <a:ea typeface="Times New Roman"/>
                          <a:cs typeface="Times New Roman" pitchFamily="18" charset="0"/>
                        </a:rPr>
                        <a:t>Hizan</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MESLEKİ VE TEKNİK </a:t>
                      </a:r>
                      <a:r>
                        <a:rPr lang="tr-TR" sz="1200" b="1" baseline="0" dirty="0" err="1" smtClean="0">
                          <a:solidFill>
                            <a:srgbClr val="000000"/>
                          </a:solidFill>
                          <a:latin typeface="Times New Roman" pitchFamily="18" charset="0"/>
                          <a:ea typeface="Times New Roman"/>
                          <a:cs typeface="Times New Roman" pitchFamily="18" charset="0"/>
                        </a:rPr>
                        <a:t>ANADOLULisesi</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Müdür Yardımcısı</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r>
              <a:tr h="240669">
                <a:tc>
                  <a:txBody>
                    <a:bodyPr/>
                    <a:lstStyle/>
                    <a:p>
                      <a:pPr algn="ctr">
                        <a:lnSpc>
                          <a:spcPct val="115000"/>
                        </a:lnSpc>
                        <a:spcAft>
                          <a:spcPts val="0"/>
                        </a:spcAft>
                      </a:pPr>
                      <a:r>
                        <a:rPr lang="tr-TR" sz="1200" dirty="0" smtClean="0">
                          <a:solidFill>
                            <a:srgbClr val="000000"/>
                          </a:solidFill>
                          <a:latin typeface="Times New Roman" pitchFamily="18" charset="0"/>
                          <a:ea typeface="Calibri"/>
                          <a:cs typeface="Times New Roman" pitchFamily="18" charset="0"/>
                        </a:rPr>
                        <a:t>Hasan</a:t>
                      </a:r>
                      <a:r>
                        <a:rPr lang="tr-TR" sz="1200" baseline="0" dirty="0" smtClean="0">
                          <a:solidFill>
                            <a:srgbClr val="000000"/>
                          </a:solidFill>
                          <a:latin typeface="Times New Roman" pitchFamily="18" charset="0"/>
                          <a:ea typeface="Calibri"/>
                          <a:cs typeface="Times New Roman" pitchFamily="18" charset="0"/>
                        </a:rPr>
                        <a:t> DEMİR</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40000"/>
                        <a:lumOff val="60000"/>
                      </a:schemeClr>
                    </a:solidFill>
                  </a:tcPr>
                </a:tc>
                <a:tc>
                  <a:txBody>
                    <a:bodyPr/>
                    <a:lstStyle/>
                    <a:p>
                      <a:pPr algn="ctr"/>
                      <a:r>
                        <a:rPr lang="tr-TR" sz="1200" dirty="0" smtClean="0">
                          <a:latin typeface="Times New Roman" pitchFamily="18" charset="0"/>
                          <a:cs typeface="Times New Roman" pitchFamily="18" charset="0"/>
                        </a:rPr>
                        <a:t>Burak</a:t>
                      </a:r>
                      <a:r>
                        <a:rPr lang="tr-TR" sz="1200" baseline="0" dirty="0" smtClean="0">
                          <a:latin typeface="Times New Roman" pitchFamily="18" charset="0"/>
                          <a:cs typeface="Times New Roman" pitchFamily="18" charset="0"/>
                        </a:rPr>
                        <a:t> DİRİCAN</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40000"/>
                        <a:lumOff val="60000"/>
                      </a:schemeClr>
                    </a:solidFill>
                  </a:tcPr>
                </a:tc>
                <a:tc>
                  <a:txBody>
                    <a:bodyPr/>
                    <a:lstStyle/>
                    <a:p>
                      <a:pPr algn="ctr"/>
                      <a:r>
                        <a:rPr lang="tr-TR" sz="1200" dirty="0" smtClean="0">
                          <a:latin typeface="Times New Roman" pitchFamily="18" charset="0"/>
                          <a:cs typeface="Times New Roman" pitchFamily="18" charset="0"/>
                        </a:rPr>
                        <a:t>Alihan</a:t>
                      </a:r>
                      <a:r>
                        <a:rPr lang="tr-TR" sz="1200" baseline="0" dirty="0" smtClean="0">
                          <a:latin typeface="Times New Roman" pitchFamily="18" charset="0"/>
                          <a:cs typeface="Times New Roman" pitchFamily="18" charset="0"/>
                        </a:rPr>
                        <a:t> İNCE</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lumMod val="40000"/>
                        <a:lumOff val="60000"/>
                      </a:schemeClr>
                    </a:solidFill>
                  </a:tcPr>
                </a:tc>
              </a:tr>
              <a:tr h="240669">
                <a:tc>
                  <a:txBody>
                    <a:bodyPr/>
                    <a:lstStyle/>
                    <a:p>
                      <a:pPr algn="ctr">
                        <a:lnSpc>
                          <a:spcPct val="115000"/>
                        </a:lnSpc>
                        <a:spcAft>
                          <a:spcPts val="0"/>
                        </a:spcAft>
                      </a:pPr>
                      <a:r>
                        <a:rPr lang="tr-TR" sz="1200" b="1" dirty="0" smtClean="0">
                          <a:solidFill>
                            <a:srgbClr val="000000"/>
                          </a:solidFill>
                          <a:latin typeface="Times New Roman" pitchFamily="18" charset="0"/>
                          <a:ea typeface="Times New Roman"/>
                          <a:cs typeface="Times New Roman" pitchFamily="18" charset="0"/>
                        </a:rPr>
                        <a:t>Hizan</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MESLEKİ VE TEKNİK </a:t>
                      </a:r>
                      <a:r>
                        <a:rPr lang="tr-TR" sz="1200" b="1" baseline="0" dirty="0" err="1" smtClean="0">
                          <a:solidFill>
                            <a:srgbClr val="000000"/>
                          </a:solidFill>
                          <a:latin typeface="Times New Roman" pitchFamily="18" charset="0"/>
                          <a:ea typeface="Times New Roman"/>
                          <a:cs typeface="Times New Roman" pitchFamily="18" charset="0"/>
                        </a:rPr>
                        <a:t>ANADOLULisesi</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Müdür Yardımcısı</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a:txBody>
                    <a:bodyPr/>
                    <a:lstStyle/>
                    <a:p>
                      <a:pPr algn="ctr">
                        <a:lnSpc>
                          <a:spcPct val="115000"/>
                        </a:lnSpc>
                        <a:spcAft>
                          <a:spcPts val="0"/>
                        </a:spcAft>
                      </a:pPr>
                      <a:r>
                        <a:rPr lang="tr-TR" sz="1200" b="1" dirty="0" smtClean="0">
                          <a:solidFill>
                            <a:srgbClr val="000000"/>
                          </a:solidFill>
                          <a:latin typeface="Times New Roman" pitchFamily="18" charset="0"/>
                          <a:ea typeface="Times New Roman"/>
                          <a:cs typeface="Times New Roman" pitchFamily="18" charset="0"/>
                        </a:rPr>
                        <a:t>Hizan</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MESLEKİ VE TEKNİK </a:t>
                      </a:r>
                      <a:r>
                        <a:rPr lang="tr-TR" sz="1200" b="1" baseline="0" dirty="0" err="1" smtClean="0">
                          <a:solidFill>
                            <a:srgbClr val="000000"/>
                          </a:solidFill>
                          <a:latin typeface="Times New Roman" pitchFamily="18" charset="0"/>
                          <a:ea typeface="Times New Roman"/>
                          <a:cs typeface="Times New Roman" pitchFamily="18" charset="0"/>
                        </a:rPr>
                        <a:t>ANADOLULisesi</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Müdür Yardımcısı</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a:txBody>
                    <a:bodyPr/>
                    <a:lstStyle/>
                    <a:p>
                      <a:pPr algn="ctr">
                        <a:lnSpc>
                          <a:spcPct val="115000"/>
                        </a:lnSpc>
                        <a:spcAft>
                          <a:spcPts val="0"/>
                        </a:spcAft>
                      </a:pPr>
                      <a:r>
                        <a:rPr lang="tr-TR" sz="1200" b="1" dirty="0" smtClean="0">
                          <a:solidFill>
                            <a:srgbClr val="000000"/>
                          </a:solidFill>
                          <a:latin typeface="Times New Roman" pitchFamily="18" charset="0"/>
                          <a:ea typeface="Times New Roman"/>
                          <a:cs typeface="Times New Roman" pitchFamily="18" charset="0"/>
                        </a:rPr>
                        <a:t>Hizan</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MESLEKİ VE TEKNİK </a:t>
                      </a:r>
                      <a:r>
                        <a:rPr lang="tr-TR" sz="1200" b="1" baseline="0" dirty="0" err="1" smtClean="0">
                          <a:solidFill>
                            <a:srgbClr val="000000"/>
                          </a:solidFill>
                          <a:latin typeface="Times New Roman" pitchFamily="18" charset="0"/>
                          <a:ea typeface="Times New Roman"/>
                          <a:cs typeface="Times New Roman" pitchFamily="18" charset="0"/>
                        </a:rPr>
                        <a:t>ANADOLULisesi</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Müdür Yardımcısı</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r>
              <a:tr h="240669">
                <a:tc>
                  <a:txBody>
                    <a:bodyPr/>
                    <a:lstStyle/>
                    <a:p>
                      <a:pPr algn="ctr">
                        <a:lnSpc>
                          <a:spcPct val="115000"/>
                        </a:lnSpc>
                        <a:spcAft>
                          <a:spcPts val="0"/>
                        </a:spcAft>
                      </a:pPr>
                      <a:r>
                        <a:rPr lang="tr-TR" sz="1200" dirty="0" smtClean="0">
                          <a:latin typeface="Times New Roman" pitchFamily="18" charset="0"/>
                          <a:ea typeface="Calibri"/>
                          <a:cs typeface="Times New Roman" pitchFamily="18" charset="0"/>
                        </a:rPr>
                        <a:t>Ahmet</a:t>
                      </a:r>
                      <a:r>
                        <a:rPr lang="tr-TR" sz="1200" baseline="0" dirty="0" smtClean="0">
                          <a:latin typeface="Times New Roman" pitchFamily="18" charset="0"/>
                          <a:ea typeface="Calibri"/>
                          <a:cs typeface="Times New Roman" pitchFamily="18" charset="0"/>
                        </a:rPr>
                        <a:t> ALKILINÇ</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lumMod val="20000"/>
                        <a:lumOff val="80000"/>
                      </a:schemeClr>
                    </a:solidFill>
                  </a:tcPr>
                </a:tc>
                <a:tc>
                  <a:txBody>
                    <a:bodyPr/>
                    <a:lstStyle/>
                    <a:p>
                      <a:pPr algn="ctr"/>
                      <a:r>
                        <a:rPr lang="tr-TR" sz="1200" dirty="0" smtClean="0">
                          <a:latin typeface="Times New Roman" pitchFamily="18" charset="0"/>
                          <a:cs typeface="Times New Roman" pitchFamily="18" charset="0"/>
                        </a:rPr>
                        <a:t>Murat</a:t>
                      </a:r>
                      <a:r>
                        <a:rPr lang="tr-TR" sz="1200" baseline="0" dirty="0" smtClean="0">
                          <a:latin typeface="Times New Roman" pitchFamily="18" charset="0"/>
                          <a:cs typeface="Times New Roman" pitchFamily="18" charset="0"/>
                        </a:rPr>
                        <a:t> YAMAN</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lumMod val="20000"/>
                        <a:lumOff val="80000"/>
                      </a:schemeClr>
                    </a:solidFill>
                  </a:tcPr>
                </a:tc>
                <a:tc>
                  <a:txBody>
                    <a:bodyPr/>
                    <a:lstStyle/>
                    <a:p>
                      <a:pPr algn="ctr"/>
                      <a:r>
                        <a:rPr lang="tr-TR" sz="1200" dirty="0" smtClean="0">
                          <a:latin typeface="Times New Roman" pitchFamily="18" charset="0"/>
                          <a:cs typeface="Times New Roman" pitchFamily="18" charset="0"/>
                        </a:rPr>
                        <a:t>Yasin</a:t>
                      </a:r>
                      <a:r>
                        <a:rPr lang="tr-TR" sz="1200" baseline="0" dirty="0" smtClean="0">
                          <a:latin typeface="Times New Roman" pitchFamily="18" charset="0"/>
                          <a:cs typeface="Times New Roman" pitchFamily="18" charset="0"/>
                        </a:rPr>
                        <a:t> OKUYAN</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lumMod val="20000"/>
                        <a:lumOff val="80000"/>
                      </a:schemeClr>
                    </a:solidFill>
                  </a:tcPr>
                </a:tc>
              </a:tr>
              <a:tr h="240669">
                <a:tc>
                  <a:txBody>
                    <a:bodyPr/>
                    <a:lstStyle/>
                    <a:p>
                      <a:pPr algn="ctr">
                        <a:lnSpc>
                          <a:spcPct val="115000"/>
                        </a:lnSpc>
                        <a:spcAft>
                          <a:spcPts val="0"/>
                        </a:spcAft>
                      </a:pPr>
                      <a:r>
                        <a:rPr lang="tr-TR" sz="1200" b="1" dirty="0" smtClean="0">
                          <a:solidFill>
                            <a:srgbClr val="000000"/>
                          </a:solidFill>
                          <a:latin typeface="Times New Roman" pitchFamily="18" charset="0"/>
                          <a:ea typeface="Times New Roman"/>
                          <a:cs typeface="Times New Roman" pitchFamily="18" charset="0"/>
                        </a:rPr>
                        <a:t>Hizan</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MESLEKİ VE TEKNİK </a:t>
                      </a:r>
                      <a:r>
                        <a:rPr lang="tr-TR" sz="1200" b="1" baseline="0" dirty="0" err="1" smtClean="0">
                          <a:solidFill>
                            <a:srgbClr val="000000"/>
                          </a:solidFill>
                          <a:latin typeface="Times New Roman" pitchFamily="18" charset="0"/>
                          <a:ea typeface="Times New Roman"/>
                          <a:cs typeface="Times New Roman" pitchFamily="18" charset="0"/>
                        </a:rPr>
                        <a:t>ANADOLULisesi</a:t>
                      </a:r>
                      <a:r>
                        <a:rPr lang="tr-TR" sz="1200" b="1" baseline="0" dirty="0" smtClean="0">
                          <a:solidFill>
                            <a:srgbClr val="000000"/>
                          </a:solidFill>
                          <a:latin typeface="Times New Roman" pitchFamily="18" charset="0"/>
                          <a:ea typeface="Times New Roman"/>
                          <a:cs typeface="Times New Roman" pitchFamily="18" charset="0"/>
                        </a:rPr>
                        <a:t>  </a:t>
                      </a:r>
                      <a:r>
                        <a:rPr lang="tr-TR" sz="1200" b="1" baseline="0" dirty="0" smtClean="0">
                          <a:solidFill>
                            <a:srgbClr val="000000"/>
                          </a:solidFill>
                          <a:latin typeface="Times New Roman" pitchFamily="18" charset="0"/>
                          <a:ea typeface="Times New Roman"/>
                          <a:cs typeface="Times New Roman" pitchFamily="18" charset="0"/>
                        </a:rPr>
                        <a:t>Müdür Yardımcısı</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ea typeface="Calibri"/>
                          <a:cs typeface="Times New Roman" pitchFamily="18" charset="0"/>
                        </a:rPr>
                        <a:t>Matematik</a:t>
                      </a:r>
                      <a:r>
                        <a:rPr lang="tr-TR" sz="1200" b="1" baseline="0" dirty="0" smtClean="0">
                          <a:latin typeface="Times New Roman" pitchFamily="18" charset="0"/>
                          <a:ea typeface="Calibri"/>
                          <a:cs typeface="Times New Roman" pitchFamily="18" charset="0"/>
                        </a:rPr>
                        <a:t> Öğretmeni</a:t>
                      </a:r>
                      <a:endParaRPr lang="tr-TR" sz="1200" b="1" dirty="0" smtClean="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ea typeface="Calibri"/>
                          <a:cs typeface="Times New Roman" pitchFamily="18" charset="0"/>
                        </a:rPr>
                        <a:t>Matematik</a:t>
                      </a:r>
                      <a:r>
                        <a:rPr lang="tr-TR" sz="1200" b="1" baseline="0" dirty="0" smtClean="0">
                          <a:latin typeface="Times New Roman" pitchFamily="18" charset="0"/>
                          <a:ea typeface="Calibri"/>
                          <a:cs typeface="Times New Roman" pitchFamily="18" charset="0"/>
                        </a:rPr>
                        <a:t> Öğretmeni</a:t>
                      </a:r>
                      <a:endParaRPr lang="tr-TR" sz="1200" b="1" dirty="0" smtClean="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r>
              <a:tr h="240669">
                <a:tc>
                  <a:txBody>
                    <a:bodyPr/>
                    <a:lstStyle/>
                    <a:p>
                      <a:pPr algn="ctr">
                        <a:lnSpc>
                          <a:spcPct val="115000"/>
                        </a:lnSpc>
                        <a:spcAft>
                          <a:spcPts val="0"/>
                        </a:spcAft>
                      </a:pPr>
                      <a:r>
                        <a:rPr lang="tr-TR" sz="1200" dirty="0" err="1" smtClean="0">
                          <a:latin typeface="Times New Roman" pitchFamily="18" charset="0"/>
                          <a:ea typeface="Calibri"/>
                          <a:cs typeface="Times New Roman" pitchFamily="18" charset="0"/>
                        </a:rPr>
                        <a:t>Haşem</a:t>
                      </a:r>
                      <a:r>
                        <a:rPr lang="tr-TR" sz="1200" baseline="0" dirty="0" smtClean="0">
                          <a:latin typeface="Times New Roman" pitchFamily="18" charset="0"/>
                          <a:ea typeface="Calibri"/>
                          <a:cs typeface="Times New Roman" pitchFamily="18" charset="0"/>
                        </a:rPr>
                        <a:t> YEŞİLÇAY</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lumMod val="40000"/>
                        <a:lumOff val="60000"/>
                      </a:schemeClr>
                    </a:solidFill>
                  </a:tcPr>
                </a:tc>
                <a:tc>
                  <a:txBody>
                    <a:bodyPr/>
                    <a:lstStyle/>
                    <a:p>
                      <a:pPr algn="ctr"/>
                      <a:r>
                        <a:rPr lang="tr-TR" sz="1200" dirty="0" smtClean="0">
                          <a:latin typeface="Times New Roman" pitchFamily="18" charset="0"/>
                          <a:cs typeface="Times New Roman" pitchFamily="18" charset="0"/>
                        </a:rPr>
                        <a:t>Tuğba ELDEM</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lumMod val="40000"/>
                        <a:lumOff val="60000"/>
                      </a:schemeClr>
                    </a:solidFill>
                  </a:tcPr>
                </a:tc>
                <a:tc>
                  <a:txBody>
                    <a:bodyPr/>
                    <a:lstStyle/>
                    <a:p>
                      <a:pPr algn="ctr"/>
                      <a:r>
                        <a:rPr lang="tr-TR" sz="1200" dirty="0" smtClean="0">
                          <a:latin typeface="Times New Roman" pitchFamily="18" charset="0"/>
                          <a:cs typeface="Times New Roman" pitchFamily="18" charset="0"/>
                        </a:rPr>
                        <a:t>Musa ERDOĞAN</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r>
              <a:tr h="215068">
                <a:tc>
                  <a:txBody>
                    <a:bodyPr/>
                    <a:lstStyle/>
                    <a:p>
                      <a:pPr algn="ctr">
                        <a:lnSpc>
                          <a:spcPct val="115000"/>
                        </a:lnSpc>
                        <a:spcAft>
                          <a:spcPts val="0"/>
                        </a:spcAft>
                      </a:pPr>
                      <a:r>
                        <a:rPr lang="tr-TR" sz="1200" b="1" dirty="0" smtClean="0">
                          <a:latin typeface="Times New Roman" pitchFamily="18" charset="0"/>
                          <a:ea typeface="Calibri"/>
                          <a:cs typeface="Times New Roman" pitchFamily="18" charset="0"/>
                        </a:rPr>
                        <a:t>Fizik Öğretmeni</a:t>
                      </a:r>
                      <a:endParaRPr lang="tr-TR" sz="1200" b="1"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a:txBody>
                    <a:bodyPr/>
                    <a:lstStyle/>
                    <a:p>
                      <a:pPr algn="ctr"/>
                      <a:r>
                        <a:rPr lang="tr-TR" sz="1200" b="1" dirty="0" smtClean="0">
                          <a:latin typeface="Times New Roman" pitchFamily="18" charset="0"/>
                          <a:cs typeface="Times New Roman" pitchFamily="18" charset="0"/>
                        </a:rPr>
                        <a:t>Kimya Öğretmeni</a:t>
                      </a:r>
                      <a:endParaRPr lang="tr-TR" sz="1200" b="1"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a:txBody>
                    <a:bodyPr/>
                    <a:lstStyle/>
                    <a:p>
                      <a:pPr algn="ctr"/>
                      <a:r>
                        <a:rPr lang="tr-TR" sz="1200" b="1" dirty="0" smtClean="0">
                          <a:latin typeface="Times New Roman" pitchFamily="18" charset="0"/>
                          <a:cs typeface="Times New Roman" pitchFamily="18" charset="0"/>
                        </a:rPr>
                        <a:t>Tarih Öğretmeni</a:t>
                      </a:r>
                      <a:endParaRPr lang="tr-TR" sz="1200" b="1"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r>
              <a:tr h="240669">
                <a:tc>
                  <a:txBody>
                    <a:bodyPr/>
                    <a:lstStyle/>
                    <a:p>
                      <a:pPr algn="ctr">
                        <a:lnSpc>
                          <a:spcPct val="115000"/>
                        </a:lnSpc>
                        <a:spcAft>
                          <a:spcPts val="0"/>
                        </a:spcAft>
                      </a:pPr>
                      <a:r>
                        <a:rPr lang="tr-TR" sz="1200" dirty="0" smtClean="0">
                          <a:latin typeface="Times New Roman" pitchFamily="18" charset="0"/>
                          <a:ea typeface="Calibri"/>
                          <a:cs typeface="Times New Roman" pitchFamily="18" charset="0"/>
                        </a:rPr>
                        <a:t>Pelin DEVRAN</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lumMod val="40000"/>
                        <a:lumOff val="60000"/>
                      </a:schemeClr>
                    </a:solidFill>
                  </a:tcPr>
                </a:tc>
                <a:tc>
                  <a:txBody>
                    <a:bodyPr/>
                    <a:lstStyle/>
                    <a:p>
                      <a:pPr algn="ctr"/>
                      <a:r>
                        <a:rPr lang="tr-TR" sz="1200" dirty="0" smtClean="0">
                          <a:latin typeface="Times New Roman" pitchFamily="18" charset="0"/>
                          <a:cs typeface="Times New Roman" pitchFamily="18" charset="0"/>
                        </a:rPr>
                        <a:t>Elif</a:t>
                      </a:r>
                      <a:r>
                        <a:rPr lang="tr-TR" sz="1200" baseline="0" dirty="0" smtClean="0">
                          <a:latin typeface="Times New Roman" pitchFamily="18" charset="0"/>
                          <a:cs typeface="Times New Roman" pitchFamily="18" charset="0"/>
                        </a:rPr>
                        <a:t> ÇELİK</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60000"/>
                        <a:lumOff val="40000"/>
                      </a:schemeClr>
                    </a:solidFill>
                  </a:tcPr>
                </a:tc>
                <a:tc>
                  <a:txBody>
                    <a:bodyPr/>
                    <a:lstStyle/>
                    <a:p>
                      <a:pPr algn="ctr"/>
                      <a:r>
                        <a:rPr lang="tr-TR" sz="1200" dirty="0" smtClean="0">
                          <a:latin typeface="Times New Roman" pitchFamily="18" charset="0"/>
                          <a:cs typeface="Times New Roman" pitchFamily="18" charset="0"/>
                        </a:rPr>
                        <a:t>Gülşen</a:t>
                      </a:r>
                      <a:r>
                        <a:rPr lang="tr-TR" sz="1200" baseline="0" dirty="0" smtClean="0">
                          <a:latin typeface="Times New Roman" pitchFamily="18" charset="0"/>
                          <a:cs typeface="Times New Roman" pitchFamily="18" charset="0"/>
                        </a:rPr>
                        <a:t> KIRTAY</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3">
                        <a:lumMod val="60000"/>
                        <a:lumOff val="40000"/>
                      </a:schemeClr>
                    </a:solidFill>
                  </a:tcPr>
                </a:tc>
              </a:tr>
              <a:tr h="240669">
                <a:tc>
                  <a:txBody>
                    <a:bodyPr/>
                    <a:lstStyle/>
                    <a:p>
                      <a:pPr algn="ctr">
                        <a:lnSpc>
                          <a:spcPct val="115000"/>
                        </a:lnSpc>
                        <a:spcAft>
                          <a:spcPts val="0"/>
                        </a:spcAft>
                      </a:pPr>
                      <a:r>
                        <a:rPr lang="tr-TR" sz="1200" b="1" dirty="0" smtClean="0">
                          <a:latin typeface="Times New Roman" pitchFamily="18" charset="0"/>
                          <a:ea typeface="Calibri"/>
                          <a:cs typeface="Times New Roman" pitchFamily="18" charset="0"/>
                        </a:rPr>
                        <a:t>Coğrafya Öğretmeni</a:t>
                      </a:r>
                      <a:endParaRPr lang="tr-TR" sz="1200" b="1"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a:txBody>
                    <a:bodyPr/>
                    <a:lstStyle/>
                    <a:p>
                      <a:pPr algn="ctr"/>
                      <a:r>
                        <a:rPr lang="tr-TR" sz="1200" b="1" dirty="0" smtClean="0">
                          <a:latin typeface="Times New Roman" pitchFamily="18" charset="0"/>
                          <a:cs typeface="Times New Roman" pitchFamily="18" charset="0"/>
                        </a:rPr>
                        <a:t>Biyoloji Öğretmeni</a:t>
                      </a:r>
                      <a:endParaRPr lang="tr-TR" sz="1200" b="1"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a:txBody>
                    <a:bodyPr/>
                    <a:lstStyle/>
                    <a:p>
                      <a:pPr algn="ctr"/>
                      <a:r>
                        <a:rPr lang="tr-TR" sz="1200" b="1" dirty="0" smtClean="0">
                          <a:latin typeface="Times New Roman" pitchFamily="18" charset="0"/>
                          <a:cs typeface="Times New Roman" pitchFamily="18" charset="0"/>
                        </a:rPr>
                        <a:t>Beden Eğitimi</a:t>
                      </a:r>
                      <a:r>
                        <a:rPr lang="tr-TR" sz="1200" b="1" baseline="0" dirty="0" smtClean="0">
                          <a:latin typeface="Times New Roman" pitchFamily="18" charset="0"/>
                          <a:cs typeface="Times New Roman" pitchFamily="18" charset="0"/>
                        </a:rPr>
                        <a:t> Öğretmeni</a:t>
                      </a:r>
                      <a:endParaRPr lang="tr-TR" sz="1200" b="1"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r>
              <a:tr h="240669">
                <a:tc>
                  <a:txBody>
                    <a:bodyPr/>
                    <a:lstStyle/>
                    <a:p>
                      <a:pPr algn="ctr">
                        <a:lnSpc>
                          <a:spcPct val="115000"/>
                        </a:lnSpc>
                        <a:spcAft>
                          <a:spcPts val="0"/>
                        </a:spcAft>
                      </a:pPr>
                      <a:r>
                        <a:rPr lang="tr-TR" sz="1200" dirty="0" smtClean="0">
                          <a:latin typeface="Times New Roman" pitchFamily="18" charset="0"/>
                          <a:ea typeface="Calibri"/>
                          <a:cs typeface="Times New Roman" pitchFamily="18" charset="0"/>
                        </a:rPr>
                        <a:t>Ömer GÜNDÜZ</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3">
                        <a:lumMod val="20000"/>
                        <a:lumOff val="80000"/>
                      </a:schemeClr>
                    </a:solidFill>
                  </a:tcPr>
                </a:tc>
                <a:tc>
                  <a:txBody>
                    <a:bodyPr/>
                    <a:lstStyle/>
                    <a:p>
                      <a:pPr algn="ctr"/>
                      <a:r>
                        <a:rPr lang="tr-TR" sz="1200" dirty="0" smtClean="0">
                          <a:latin typeface="Times New Roman" pitchFamily="18" charset="0"/>
                          <a:cs typeface="Times New Roman" pitchFamily="18" charset="0"/>
                        </a:rPr>
                        <a:t>Aslı</a:t>
                      </a:r>
                      <a:r>
                        <a:rPr lang="tr-TR" sz="1200" baseline="0" dirty="0" smtClean="0">
                          <a:latin typeface="Times New Roman" pitchFamily="18" charset="0"/>
                          <a:cs typeface="Times New Roman" pitchFamily="18" charset="0"/>
                        </a:rPr>
                        <a:t> Nur TURĞUT</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40000"/>
                        <a:lumOff val="60000"/>
                      </a:schemeClr>
                    </a:solidFill>
                  </a:tcPr>
                </a:tc>
                <a:tc>
                  <a:txBody>
                    <a:bodyPr/>
                    <a:lstStyle/>
                    <a:p>
                      <a:pPr algn="ctr"/>
                      <a:r>
                        <a:rPr lang="tr-TR" sz="1200" dirty="0" smtClean="0">
                          <a:latin typeface="Times New Roman" pitchFamily="18" charset="0"/>
                          <a:cs typeface="Times New Roman" pitchFamily="18" charset="0"/>
                        </a:rPr>
                        <a:t>Zeynep</a:t>
                      </a:r>
                      <a:r>
                        <a:rPr lang="tr-TR" sz="1200" baseline="0" dirty="0" smtClean="0">
                          <a:latin typeface="Times New Roman" pitchFamily="18" charset="0"/>
                          <a:cs typeface="Times New Roman" pitchFamily="18" charset="0"/>
                        </a:rPr>
                        <a:t> YILDIZ</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lumMod val="60000"/>
                        <a:lumOff val="40000"/>
                      </a:schemeClr>
                    </a:solidFill>
                  </a:tcPr>
                </a:tc>
              </a:tr>
              <a:tr h="240669">
                <a:tc>
                  <a:txBody>
                    <a:bodyPr/>
                    <a:lstStyle/>
                    <a:p>
                      <a:pPr algn="ctr">
                        <a:lnSpc>
                          <a:spcPct val="115000"/>
                        </a:lnSpc>
                        <a:spcAft>
                          <a:spcPts val="0"/>
                        </a:spcAft>
                      </a:pPr>
                      <a:r>
                        <a:rPr lang="tr-TR" sz="1200" b="1" dirty="0" smtClean="0">
                          <a:latin typeface="Times New Roman" pitchFamily="18" charset="0"/>
                          <a:ea typeface="Calibri"/>
                          <a:cs typeface="Times New Roman" pitchFamily="18" charset="0"/>
                        </a:rPr>
                        <a:t>İngilizce Öğretmeni</a:t>
                      </a:r>
                      <a:endParaRPr lang="tr-TR" sz="1200" b="1"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a:txBody>
                    <a:bodyPr/>
                    <a:lstStyle/>
                    <a:p>
                      <a:pPr algn="ctr"/>
                      <a:r>
                        <a:rPr lang="tr-TR" sz="1200" b="1" dirty="0" smtClean="0">
                          <a:latin typeface="Times New Roman" pitchFamily="18" charset="0"/>
                          <a:cs typeface="Times New Roman" pitchFamily="18" charset="0"/>
                        </a:rPr>
                        <a:t>Rehber Öğretmen</a:t>
                      </a:r>
                      <a:endParaRPr lang="tr-TR" sz="1200" b="1"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a:txBody>
                    <a:bodyPr/>
                    <a:lstStyle/>
                    <a:p>
                      <a:pPr algn="ctr"/>
                      <a:r>
                        <a:rPr lang="tr-TR" sz="1200" b="1" dirty="0" smtClean="0">
                          <a:latin typeface="Times New Roman" pitchFamily="18" charset="0"/>
                          <a:cs typeface="Times New Roman" pitchFamily="18" charset="0"/>
                        </a:rPr>
                        <a:t>Din</a:t>
                      </a:r>
                      <a:r>
                        <a:rPr lang="tr-TR" sz="1200" b="1" baseline="0" dirty="0" smtClean="0">
                          <a:latin typeface="Times New Roman" pitchFamily="18" charset="0"/>
                          <a:cs typeface="Times New Roman" pitchFamily="18" charset="0"/>
                        </a:rPr>
                        <a:t> Kültürü ve Ahlak Bilgisi</a:t>
                      </a:r>
                      <a:r>
                        <a:rPr lang="tr-TR" sz="1200" b="1" dirty="0" smtClean="0">
                          <a:latin typeface="Times New Roman" pitchFamily="18" charset="0"/>
                          <a:cs typeface="Times New Roman" pitchFamily="18" charset="0"/>
                        </a:rPr>
                        <a:t> Öğretmeni</a:t>
                      </a:r>
                      <a:endParaRPr lang="tr-TR" sz="1200" b="1"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r>
              <a:tr h="82645">
                <a:tc>
                  <a:txBody>
                    <a:bodyPr/>
                    <a:lstStyle/>
                    <a:p>
                      <a:pPr algn="ctr">
                        <a:lnSpc>
                          <a:spcPct val="115000"/>
                        </a:lnSpc>
                        <a:spcAft>
                          <a:spcPts val="0"/>
                        </a:spcAft>
                      </a:pPr>
                      <a:r>
                        <a:rPr lang="tr-TR" sz="1200" dirty="0" smtClean="0">
                          <a:latin typeface="Times New Roman" pitchFamily="18" charset="0"/>
                          <a:ea typeface="Calibri"/>
                          <a:cs typeface="Times New Roman" pitchFamily="18" charset="0"/>
                        </a:rPr>
                        <a:t>Seda YAR</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60000"/>
                        <a:lumOff val="40000"/>
                      </a:schemeClr>
                    </a:solidFill>
                  </a:tcPr>
                </a:tc>
                <a:tc>
                  <a:txBody>
                    <a:bodyPr/>
                    <a:lstStyle/>
                    <a:p>
                      <a:pPr algn="ctr"/>
                      <a:r>
                        <a:rPr lang="tr-TR" sz="1200" dirty="0" smtClean="0">
                          <a:latin typeface="Times New Roman" pitchFamily="18" charset="0"/>
                          <a:cs typeface="Times New Roman" pitchFamily="18" charset="0"/>
                        </a:rPr>
                        <a:t>Şeyma</a:t>
                      </a:r>
                      <a:r>
                        <a:rPr lang="tr-TR" sz="1200" baseline="0" dirty="0" smtClean="0">
                          <a:latin typeface="Times New Roman" pitchFamily="18" charset="0"/>
                          <a:cs typeface="Times New Roman" pitchFamily="18" charset="0"/>
                        </a:rPr>
                        <a:t> KIZIL</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60000"/>
                        <a:lumOff val="40000"/>
                      </a:schemeClr>
                    </a:solidFill>
                  </a:tcPr>
                </a:tc>
                <a:tc>
                  <a:txBody>
                    <a:bodyPr/>
                    <a:lstStyle/>
                    <a:p>
                      <a:pPr algn="ctr"/>
                      <a:r>
                        <a:rPr lang="tr-TR" sz="1200" dirty="0" smtClean="0">
                          <a:latin typeface="Times New Roman" pitchFamily="18" charset="0"/>
                          <a:cs typeface="Times New Roman" pitchFamily="18" charset="0"/>
                        </a:rPr>
                        <a:t>Vedat</a:t>
                      </a:r>
                      <a:r>
                        <a:rPr lang="tr-TR" sz="1200" baseline="0" dirty="0" smtClean="0">
                          <a:latin typeface="Times New Roman" pitchFamily="18" charset="0"/>
                          <a:cs typeface="Times New Roman" pitchFamily="18" charset="0"/>
                        </a:rPr>
                        <a:t> YEĞİT</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60000"/>
                        <a:lumOff val="40000"/>
                      </a:schemeClr>
                    </a:solidFill>
                  </a:tcPr>
                </a:tc>
              </a:tr>
              <a:tr h="82645">
                <a:tc>
                  <a:txBody>
                    <a:bodyPr/>
                    <a:lstStyle/>
                    <a:p>
                      <a:pPr algn="ctr">
                        <a:lnSpc>
                          <a:spcPct val="115000"/>
                        </a:lnSpc>
                        <a:spcAft>
                          <a:spcPts val="0"/>
                        </a:spcAft>
                      </a:pPr>
                      <a:r>
                        <a:rPr lang="tr-TR" sz="1200" b="1" dirty="0" smtClean="0">
                          <a:solidFill>
                            <a:schemeClr val="tx1"/>
                          </a:solidFill>
                          <a:latin typeface="Times New Roman" pitchFamily="18" charset="0"/>
                          <a:ea typeface="Calibri"/>
                          <a:cs typeface="Times New Roman" pitchFamily="18" charset="0"/>
                        </a:rPr>
                        <a:t>Türk</a:t>
                      </a:r>
                      <a:r>
                        <a:rPr lang="tr-TR" sz="1200" b="1" baseline="0" dirty="0" smtClean="0">
                          <a:solidFill>
                            <a:schemeClr val="tx1"/>
                          </a:solidFill>
                          <a:latin typeface="Times New Roman" pitchFamily="18" charset="0"/>
                          <a:ea typeface="Calibri"/>
                          <a:cs typeface="Times New Roman" pitchFamily="18" charset="0"/>
                        </a:rPr>
                        <a:t> Dili ve Edebiyatı Öğretmeni</a:t>
                      </a:r>
                      <a:endParaRPr lang="tr-TR" sz="1200" b="1" dirty="0">
                        <a:solidFill>
                          <a:schemeClr val="tx1"/>
                        </a:solidFill>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solidFill>
                            <a:schemeClr val="tx1"/>
                          </a:solidFill>
                          <a:latin typeface="Times New Roman" pitchFamily="18" charset="0"/>
                          <a:ea typeface="Calibri"/>
                          <a:cs typeface="Times New Roman" pitchFamily="18" charset="0"/>
                        </a:rPr>
                        <a:t>Türk</a:t>
                      </a:r>
                      <a:r>
                        <a:rPr lang="tr-TR" sz="1200" b="1" baseline="0" dirty="0" smtClean="0">
                          <a:solidFill>
                            <a:schemeClr val="tx1"/>
                          </a:solidFill>
                          <a:latin typeface="Times New Roman" pitchFamily="18" charset="0"/>
                          <a:ea typeface="Calibri"/>
                          <a:cs typeface="Times New Roman" pitchFamily="18" charset="0"/>
                        </a:rPr>
                        <a:t> Dili ve Edebiyatı Öğretmeni</a:t>
                      </a:r>
                      <a:endParaRPr lang="tr-TR" sz="1200" b="1" dirty="0" smtClean="0">
                        <a:solidFill>
                          <a:schemeClr val="tx1"/>
                        </a:solidFill>
                        <a:latin typeface="Times New Roman" pitchFamily="18" charset="0"/>
                        <a:ea typeface="Calibri"/>
                        <a:cs typeface="Times New Roman" pitchFamily="18" charset="0"/>
                      </a:endParaRPr>
                    </a:p>
                    <a:p>
                      <a:pPr algn="ctr"/>
                      <a:endParaRPr lang="tr-TR" sz="1200" dirty="0">
                        <a:solidFill>
                          <a:schemeClr val="tx1"/>
                        </a:solidFill>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60000"/>
                        <a:lumOff val="40000"/>
                      </a:schemeClr>
                    </a:solidFill>
                  </a:tcPr>
                </a:tc>
                <a:tc>
                  <a:txBody>
                    <a:bodyPr/>
                    <a:lstStyle/>
                    <a:p>
                      <a:pPr algn="ctr"/>
                      <a:r>
                        <a:rPr lang="tr-TR" sz="1200" b="1" dirty="0" smtClean="0">
                          <a:solidFill>
                            <a:schemeClr val="tx1"/>
                          </a:solidFill>
                          <a:latin typeface="Times New Roman" pitchFamily="18" charset="0"/>
                          <a:cs typeface="Times New Roman" pitchFamily="18" charset="0"/>
                        </a:rPr>
                        <a:t>Özel</a:t>
                      </a:r>
                      <a:r>
                        <a:rPr lang="tr-TR" sz="1200" b="1" baseline="0" dirty="0" smtClean="0">
                          <a:solidFill>
                            <a:schemeClr val="tx1"/>
                          </a:solidFill>
                          <a:latin typeface="Times New Roman" pitchFamily="18" charset="0"/>
                          <a:cs typeface="Times New Roman" pitchFamily="18" charset="0"/>
                        </a:rPr>
                        <a:t> Eğitim Öğretmeni</a:t>
                      </a:r>
                      <a:endParaRPr lang="tr-TR" sz="1200" b="1" dirty="0">
                        <a:solidFill>
                          <a:schemeClr val="tx1"/>
                        </a:solidFill>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60000"/>
                        <a:lumOff val="40000"/>
                      </a:schemeClr>
                    </a:solidFill>
                  </a:tcPr>
                </a:tc>
              </a:tr>
              <a:tr h="82645">
                <a:tc>
                  <a:txBody>
                    <a:bodyPr/>
                    <a:lstStyle/>
                    <a:p>
                      <a:pPr algn="ctr">
                        <a:lnSpc>
                          <a:spcPct val="115000"/>
                        </a:lnSpc>
                        <a:spcAft>
                          <a:spcPts val="0"/>
                        </a:spcAft>
                      </a:pPr>
                      <a:r>
                        <a:rPr lang="tr-TR" sz="1200" dirty="0" smtClean="0">
                          <a:latin typeface="Times New Roman" pitchFamily="18" charset="0"/>
                          <a:ea typeface="Calibri"/>
                          <a:cs typeface="Times New Roman" pitchFamily="18" charset="0"/>
                        </a:rPr>
                        <a:t>Ümran TÜZÜN</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60000"/>
                        <a:lumOff val="40000"/>
                      </a:schemeClr>
                    </a:solidFill>
                  </a:tcPr>
                </a:tc>
                <a:tc>
                  <a:txBody>
                    <a:bodyPr/>
                    <a:lstStyle/>
                    <a:p>
                      <a:pPr algn="ctr"/>
                      <a:r>
                        <a:rPr lang="tr-TR" sz="1200" dirty="0" smtClean="0">
                          <a:latin typeface="Times New Roman" pitchFamily="18" charset="0"/>
                          <a:cs typeface="Times New Roman" pitchFamily="18" charset="0"/>
                        </a:rPr>
                        <a:t>Umut UĞUR</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60000"/>
                        <a:lumOff val="40000"/>
                      </a:schemeClr>
                    </a:solidFill>
                  </a:tcPr>
                </a:tc>
                <a:tc>
                  <a:txBody>
                    <a:bodyPr/>
                    <a:lstStyle/>
                    <a:p>
                      <a:pPr algn="ctr"/>
                      <a:r>
                        <a:rPr lang="tr-TR" sz="1200" dirty="0" smtClean="0">
                          <a:latin typeface="Times New Roman" pitchFamily="18" charset="0"/>
                          <a:cs typeface="Times New Roman" pitchFamily="18" charset="0"/>
                        </a:rPr>
                        <a:t>Tamer OKUTAN</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60000"/>
                        <a:lumOff val="40000"/>
                      </a:schemeClr>
                    </a:solidFill>
                  </a:tcPr>
                </a:tc>
              </a:tr>
              <a:tr h="82645">
                <a:tc>
                  <a:txBody>
                    <a:bodyPr/>
                    <a:lstStyle/>
                    <a:p>
                      <a:pPr algn="ctr">
                        <a:lnSpc>
                          <a:spcPct val="115000"/>
                        </a:lnSpc>
                        <a:spcAft>
                          <a:spcPts val="0"/>
                        </a:spcAft>
                      </a:pPr>
                      <a:r>
                        <a:rPr lang="tr-TR" sz="1200" b="1" dirty="0" smtClean="0">
                          <a:latin typeface="Times New Roman" pitchFamily="18" charset="0"/>
                          <a:ea typeface="Calibri"/>
                          <a:cs typeface="Times New Roman" pitchFamily="18" charset="0"/>
                        </a:rPr>
                        <a:t>Metal</a:t>
                      </a:r>
                      <a:r>
                        <a:rPr lang="tr-TR" sz="1200" b="1" baseline="0" dirty="0" smtClean="0">
                          <a:latin typeface="Times New Roman" pitchFamily="18" charset="0"/>
                          <a:ea typeface="Calibri"/>
                          <a:cs typeface="Times New Roman" pitchFamily="18" charset="0"/>
                        </a:rPr>
                        <a:t> Teknolojisi Öğretmeni</a:t>
                      </a:r>
                      <a:endParaRPr lang="tr-TR" sz="1200" b="1"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60000"/>
                        <a:lumOff val="40000"/>
                      </a:schemeClr>
                    </a:solidFill>
                  </a:tcPr>
                </a:tc>
                <a:tc>
                  <a:txBody>
                    <a:bodyPr/>
                    <a:lstStyle/>
                    <a:p>
                      <a:pPr algn="ctr"/>
                      <a:r>
                        <a:rPr lang="tr-TR" sz="1200" b="1" dirty="0" smtClean="0">
                          <a:latin typeface="Times New Roman" pitchFamily="18" charset="0"/>
                          <a:cs typeface="Times New Roman" pitchFamily="18" charset="0"/>
                        </a:rPr>
                        <a:t>Elektrik</a:t>
                      </a:r>
                      <a:r>
                        <a:rPr lang="tr-TR" sz="1200" b="1" baseline="0" dirty="0" smtClean="0">
                          <a:latin typeface="Times New Roman" pitchFamily="18" charset="0"/>
                          <a:cs typeface="Times New Roman" pitchFamily="18" charset="0"/>
                        </a:rPr>
                        <a:t> Teknolojisi Öğretmeni</a:t>
                      </a:r>
                      <a:endParaRPr lang="tr-TR" sz="1200" b="1"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60000"/>
                        <a:lumOff val="40000"/>
                      </a:schemeClr>
                    </a:solidFill>
                  </a:tcPr>
                </a:tc>
                <a:tc>
                  <a:txBody>
                    <a:bodyPr/>
                    <a:lstStyle/>
                    <a:p>
                      <a:pPr algn="ctr"/>
                      <a:r>
                        <a:rPr lang="tr-TR" sz="1200" b="1" dirty="0" smtClean="0">
                          <a:latin typeface="Times New Roman" pitchFamily="18" charset="0"/>
                          <a:cs typeface="Times New Roman" pitchFamily="18" charset="0"/>
                        </a:rPr>
                        <a:t>Bilişim Teknolojileri</a:t>
                      </a:r>
                      <a:r>
                        <a:rPr lang="tr-TR" sz="1200" b="1" baseline="0" dirty="0" smtClean="0">
                          <a:latin typeface="Times New Roman" pitchFamily="18" charset="0"/>
                          <a:cs typeface="Times New Roman" pitchFamily="18" charset="0"/>
                        </a:rPr>
                        <a:t> Öğretmeni</a:t>
                      </a:r>
                      <a:endParaRPr lang="tr-TR" sz="1200" b="1"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60000"/>
                        <a:lumOff val="40000"/>
                      </a:schemeClr>
                    </a:solidFill>
                  </a:tcPr>
                </a:tc>
              </a:tr>
              <a:tr h="82645">
                <a:tc>
                  <a:txBody>
                    <a:bodyPr/>
                    <a:lstStyle/>
                    <a:p>
                      <a:pPr algn="ctr">
                        <a:lnSpc>
                          <a:spcPct val="115000"/>
                        </a:lnSpc>
                        <a:spcAft>
                          <a:spcPts val="0"/>
                        </a:spcAft>
                      </a:pPr>
                      <a:r>
                        <a:rPr lang="tr-TR" sz="1200" dirty="0" smtClean="0">
                          <a:latin typeface="Times New Roman" pitchFamily="18" charset="0"/>
                          <a:ea typeface="Calibri"/>
                          <a:cs typeface="Times New Roman" pitchFamily="18" charset="0"/>
                        </a:rPr>
                        <a:t>Halil ORUÇ</a:t>
                      </a:r>
                      <a:endParaRPr lang="tr-TR" sz="1200" dirty="0">
                        <a:latin typeface="Times New Roman" pitchFamily="18" charset="0"/>
                        <a:ea typeface="Calibri"/>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60000"/>
                        <a:lumOff val="40000"/>
                      </a:schemeClr>
                    </a:solidFill>
                  </a:tcPr>
                </a:tc>
                <a:tc>
                  <a:txBody>
                    <a:bodyPr/>
                    <a:lstStyle/>
                    <a:p>
                      <a:pPr algn="ctr"/>
                      <a:r>
                        <a:rPr lang="tr-TR" sz="1200" dirty="0" smtClean="0">
                          <a:latin typeface="Times New Roman" pitchFamily="18" charset="0"/>
                          <a:cs typeface="Times New Roman" pitchFamily="18" charset="0"/>
                        </a:rPr>
                        <a:t>Ersin ADALMIŞ</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60000"/>
                        <a:lumOff val="40000"/>
                      </a:schemeClr>
                    </a:solidFill>
                  </a:tcPr>
                </a:tc>
                <a:tc>
                  <a:txBody>
                    <a:bodyPr/>
                    <a:lstStyle/>
                    <a:p>
                      <a:pPr algn="ctr"/>
                      <a:r>
                        <a:rPr lang="tr-TR" sz="1200" dirty="0" smtClean="0">
                          <a:latin typeface="Times New Roman" pitchFamily="18" charset="0"/>
                          <a:cs typeface="Times New Roman" pitchFamily="18" charset="0"/>
                        </a:rPr>
                        <a:t>Eşref YAĞAR</a:t>
                      </a:r>
                      <a:endParaRPr lang="tr-TR" sz="1200" dirty="0">
                        <a:latin typeface="Times New Roman" pitchFamily="18" charset="0"/>
                        <a:cs typeface="Times New Roman" pitchFamily="18" charset="0"/>
                      </a:endParaRPr>
                    </a:p>
                  </a:txBody>
                  <a:tcPr marL="47256" marR="4725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60000"/>
                        <a:lumOff val="40000"/>
                      </a:schemeClr>
                    </a:solidFill>
                  </a:tcPr>
                </a:tc>
              </a:tr>
            </a:tbl>
          </a:graphicData>
        </a:graphic>
      </p:graphicFrame>
      <p:sp>
        <p:nvSpPr>
          <p:cNvPr id="6" name="5 Slayt Numarası Yer Tutucusu"/>
          <p:cNvSpPr>
            <a:spLocks noGrp="1"/>
          </p:cNvSpPr>
          <p:nvPr>
            <p:ph type="sldNum" sz="quarter" idx="12"/>
          </p:nvPr>
        </p:nvSpPr>
        <p:spPr/>
        <p:txBody>
          <a:bodyPr/>
          <a:lstStyle/>
          <a:p>
            <a:fld id="{70B8EFC6-9B92-4EC2-910F-8C8DAAC16B59}" type="slidenum">
              <a:rPr lang="tr-TR" smtClean="0"/>
              <a:pPr/>
              <a:t>45</a:t>
            </a:fld>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70B8EFC6-9B92-4EC2-910F-8C8DAAC16B59}" type="slidenum">
              <a:rPr lang="tr-TR" smtClean="0"/>
              <a:pPr/>
              <a:t>46</a:t>
            </a:fld>
            <a:endParaRPr lang="tr-TR"/>
          </a:p>
        </p:txBody>
      </p:sp>
      <p:sp>
        <p:nvSpPr>
          <p:cNvPr id="7" name="6 Dikdörtgen"/>
          <p:cNvSpPr/>
          <p:nvPr/>
        </p:nvSpPr>
        <p:spPr>
          <a:xfrm>
            <a:off x="714348" y="285728"/>
            <a:ext cx="7858180" cy="307777"/>
          </a:xfrm>
          <a:prstGeom prst="rect">
            <a:avLst/>
          </a:prstGeom>
        </p:spPr>
        <p:txBody>
          <a:bodyPr wrap="square">
            <a:spAutoFit/>
          </a:bodyPr>
          <a:lstStyle/>
          <a:p>
            <a:pPr lvl="0" indent="228600" algn="just" fontAlgn="base">
              <a:spcBef>
                <a:spcPct val="0"/>
              </a:spcBef>
              <a:spcAft>
                <a:spcPct val="0"/>
              </a:spcAft>
            </a:pPr>
            <a:r>
              <a:rPr lang="tr-TR" sz="1400" b="1" dirty="0" smtClean="0">
                <a:latin typeface="Times New Roman" pitchFamily="18" charset="0"/>
                <a:cs typeface="Times New Roman" pitchFamily="18" charset="0"/>
              </a:rPr>
              <a:t>HİZAN </a:t>
            </a:r>
            <a:r>
              <a:rPr lang="tr-TR" sz="1400" b="1" dirty="0" smtClean="0">
                <a:latin typeface="Times New Roman" pitchFamily="18" charset="0"/>
                <a:cs typeface="Times New Roman" pitchFamily="18" charset="0"/>
              </a:rPr>
              <a:t>MESLEKİ VE TEKNİK ANADOLULİSESİ </a:t>
            </a:r>
            <a:r>
              <a:rPr lang="tr-TR" sz="1400" b="1" dirty="0" smtClean="0">
                <a:latin typeface="Times New Roman" pitchFamily="18" charset="0"/>
                <a:cs typeface="Times New Roman" pitchFamily="18" charset="0"/>
              </a:rPr>
              <a:t>MÜDÜRLÜĞÜ KURUM İÇİ ANALİZİ</a:t>
            </a:r>
          </a:p>
        </p:txBody>
      </p:sp>
      <p:graphicFrame>
        <p:nvGraphicFramePr>
          <p:cNvPr id="5" name="4 Tablo"/>
          <p:cNvGraphicFramePr>
            <a:graphicFrameLocks noGrp="1"/>
          </p:cNvGraphicFramePr>
          <p:nvPr>
            <p:extLst>
              <p:ext uri="{D42A27DB-BD31-4B8C-83A1-F6EECF244321}">
                <p14:modId xmlns:p14="http://schemas.microsoft.com/office/powerpoint/2010/main" xmlns="" val="2289928094"/>
              </p:ext>
            </p:extLst>
          </p:nvPr>
        </p:nvGraphicFramePr>
        <p:xfrm>
          <a:off x="785787" y="1000108"/>
          <a:ext cx="7643866" cy="2789544"/>
        </p:xfrm>
        <a:graphic>
          <a:graphicData uri="http://schemas.openxmlformats.org/drawingml/2006/table">
            <a:tbl>
              <a:tblPr>
                <a:tableStyleId>{35758FB7-9AC5-4552-8A53-C91805E547FA}</a:tableStyleId>
              </a:tblPr>
              <a:tblGrid>
                <a:gridCol w="1274819"/>
                <a:gridCol w="643178"/>
                <a:gridCol w="715284"/>
                <a:gridCol w="1022450"/>
                <a:gridCol w="1228672"/>
                <a:gridCol w="715284"/>
                <a:gridCol w="920061"/>
                <a:gridCol w="1124118"/>
              </a:tblGrid>
              <a:tr h="207014">
                <a:tc>
                  <a:txBody>
                    <a:bodyPr/>
                    <a:lstStyle/>
                    <a:p>
                      <a:pPr algn="just">
                        <a:lnSpc>
                          <a:spcPct val="125000"/>
                        </a:lnSpc>
                        <a:spcAft>
                          <a:spcPts val="0"/>
                        </a:spcAft>
                        <a:tabLst>
                          <a:tab pos="270510" algn="l"/>
                        </a:tabLst>
                      </a:pPr>
                      <a:r>
                        <a:rPr lang="tr-TR" sz="1100" dirty="0"/>
                        <a:t>SINIFI</a:t>
                      </a:r>
                      <a:endParaRPr lang="tr-TR" sz="1100" dirty="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dirty="0"/>
                        <a:t>Kız</a:t>
                      </a:r>
                      <a:endParaRPr lang="tr-TR" sz="1100" dirty="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a:t>Erkek</a:t>
                      </a:r>
                      <a:endParaRPr lang="tr-TR" sz="110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a:t>Toplam</a:t>
                      </a:r>
                      <a:endParaRPr lang="tr-TR" sz="110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a:t>SINIFI</a:t>
                      </a:r>
                      <a:endParaRPr lang="tr-TR" sz="110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dirty="0"/>
                        <a:t>Kız</a:t>
                      </a:r>
                      <a:endParaRPr lang="tr-TR" sz="1100" dirty="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a:t>Erkek</a:t>
                      </a:r>
                      <a:endParaRPr lang="tr-TR" sz="110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a:t>Toplam</a:t>
                      </a:r>
                      <a:endParaRPr lang="tr-TR" sz="1100">
                        <a:latin typeface="Book Antiqua"/>
                        <a:ea typeface="Times New Roman"/>
                        <a:cs typeface="Times New Roman"/>
                      </a:endParaRPr>
                    </a:p>
                  </a:txBody>
                  <a:tcPr marL="62104" marR="62104" marT="0" marB="0"/>
                </a:tc>
              </a:tr>
              <a:tr h="207014">
                <a:tc>
                  <a:txBody>
                    <a:bodyPr/>
                    <a:lstStyle/>
                    <a:p>
                      <a:pPr algn="just">
                        <a:lnSpc>
                          <a:spcPct val="125000"/>
                        </a:lnSpc>
                        <a:spcAft>
                          <a:spcPts val="0"/>
                        </a:spcAft>
                        <a:tabLst>
                          <a:tab pos="270510" algn="l"/>
                        </a:tabLst>
                      </a:pPr>
                      <a:r>
                        <a:rPr lang="tr-TR" sz="1100"/>
                        <a:t>9/A</a:t>
                      </a:r>
                      <a:endParaRPr lang="tr-TR" sz="110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mn-lt"/>
                          <a:ea typeface="+mn-ea"/>
                          <a:cs typeface="+mn-cs"/>
                        </a:rPr>
                        <a:t>20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20</a:t>
                      </a:r>
                      <a:endParaRPr lang="tr-TR" sz="1100" dirty="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a:t>11/A</a:t>
                      </a:r>
                      <a:endParaRPr lang="tr-TR" sz="110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t>8</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8</a:t>
                      </a:r>
                      <a:endParaRPr lang="tr-TR" sz="1100" dirty="0">
                        <a:latin typeface="Book Antiqua"/>
                        <a:ea typeface="Times New Roman"/>
                        <a:cs typeface="Times New Roman"/>
                      </a:endParaRPr>
                    </a:p>
                  </a:txBody>
                  <a:tcPr marL="62104" marR="62104" marT="0" marB="0"/>
                </a:tc>
              </a:tr>
              <a:tr h="207014">
                <a:tc>
                  <a:txBody>
                    <a:bodyPr/>
                    <a:lstStyle/>
                    <a:p>
                      <a:pPr algn="just">
                        <a:lnSpc>
                          <a:spcPct val="125000"/>
                        </a:lnSpc>
                        <a:spcAft>
                          <a:spcPts val="0"/>
                        </a:spcAft>
                        <a:tabLst>
                          <a:tab pos="270510" algn="l"/>
                        </a:tabLst>
                      </a:pPr>
                      <a:r>
                        <a:rPr lang="tr-TR" sz="1100"/>
                        <a:t>9/B</a:t>
                      </a:r>
                      <a:endParaRPr lang="tr-TR" sz="110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latin typeface="+mn-lt"/>
                          <a:ea typeface="+mn-ea"/>
                          <a:cs typeface="+mn-cs"/>
                        </a:rPr>
                        <a:t>16</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16</a:t>
                      </a:r>
                      <a:endParaRPr lang="tr-TR" sz="1100" dirty="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a:t>11/B</a:t>
                      </a:r>
                      <a:endParaRPr lang="tr-TR" sz="110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latin typeface="+mn-lt"/>
                          <a:ea typeface="+mn-ea"/>
                          <a:cs typeface="+mn-cs"/>
                        </a:rPr>
                        <a:t>10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10</a:t>
                      </a:r>
                      <a:endParaRPr lang="tr-TR" sz="1100" dirty="0">
                        <a:latin typeface="Book Antiqua"/>
                        <a:ea typeface="Times New Roman"/>
                        <a:cs typeface="Times New Roman"/>
                      </a:endParaRPr>
                    </a:p>
                  </a:txBody>
                  <a:tcPr marL="62104" marR="62104" marT="0" marB="0"/>
                </a:tc>
              </a:tr>
              <a:tr h="207014">
                <a:tc>
                  <a:txBody>
                    <a:bodyPr/>
                    <a:lstStyle/>
                    <a:p>
                      <a:pPr algn="just">
                        <a:lnSpc>
                          <a:spcPct val="125000"/>
                        </a:lnSpc>
                        <a:spcAft>
                          <a:spcPts val="0"/>
                        </a:spcAft>
                        <a:tabLst>
                          <a:tab pos="270510" algn="l"/>
                        </a:tabLst>
                      </a:pPr>
                      <a:r>
                        <a:rPr lang="tr-TR" sz="1100" dirty="0"/>
                        <a:t>9/C</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a:latin typeface="+mn-lt"/>
                          <a:ea typeface="+mn-ea"/>
                          <a:cs typeface="+mn-cs"/>
                        </a:rPr>
                        <a:t>7</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7</a:t>
                      </a:r>
                      <a:endParaRPr lang="tr-TR" sz="1100" dirty="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a:t>11/C</a:t>
                      </a:r>
                      <a:endParaRPr lang="tr-TR" sz="110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t>3</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3</a:t>
                      </a:r>
                      <a:endParaRPr lang="tr-TR" sz="1100" dirty="0">
                        <a:latin typeface="Book Antiqua"/>
                        <a:ea typeface="Times New Roman"/>
                        <a:cs typeface="Times New Roman"/>
                      </a:endParaRPr>
                    </a:p>
                  </a:txBody>
                  <a:tcPr marL="62104" marR="62104" marT="0" marB="0"/>
                </a:tc>
              </a:tr>
              <a:tr h="222540">
                <a:tc>
                  <a:txBody>
                    <a:bodyPr/>
                    <a:lstStyle/>
                    <a:p>
                      <a:pPr algn="just">
                        <a:lnSpc>
                          <a:spcPct val="125000"/>
                        </a:lnSpc>
                        <a:spcAft>
                          <a:spcPts val="0"/>
                        </a:spcAft>
                        <a:tabLst>
                          <a:tab pos="270510" algn="l"/>
                        </a:tabLst>
                      </a:pPr>
                      <a:r>
                        <a:rPr lang="tr-TR" sz="1100" dirty="0" smtClean="0"/>
                        <a:t>9/D</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latin typeface="+mn-lt"/>
                          <a:ea typeface="+mn-ea"/>
                          <a:cs typeface="+mn-cs"/>
                        </a:rPr>
                        <a:t>27</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27</a:t>
                      </a:r>
                      <a:endParaRPr lang="tr-TR" sz="1100" dirty="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dirty="0" smtClean="0"/>
                        <a:t>11/D</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t>11</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11</a:t>
                      </a:r>
                      <a:endParaRPr lang="tr-TR" sz="1100" dirty="0">
                        <a:latin typeface="Book Antiqua"/>
                        <a:ea typeface="Times New Roman"/>
                        <a:cs typeface="Times New Roman"/>
                      </a:endParaRPr>
                    </a:p>
                  </a:txBody>
                  <a:tcPr marL="62104" marR="62104" marT="0" marB="0"/>
                </a:tc>
              </a:tr>
              <a:tr h="207014">
                <a:tc>
                  <a:txBody>
                    <a:bodyPr/>
                    <a:lstStyle/>
                    <a:p>
                      <a:pPr algn="just">
                        <a:lnSpc>
                          <a:spcPct val="125000"/>
                        </a:lnSpc>
                        <a:spcAft>
                          <a:spcPts val="0"/>
                        </a:spcAft>
                        <a:tabLst>
                          <a:tab pos="270510" algn="l"/>
                        </a:tabLst>
                      </a:pPr>
                      <a:r>
                        <a:rPr lang="tr-TR" sz="1100" dirty="0" smtClean="0"/>
                        <a:t>TOPLAM</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latin typeface="Book Antiqua"/>
                          <a:ea typeface="Times New Roman"/>
                          <a:cs typeface="Times New Roman"/>
                        </a:rPr>
                        <a:t>70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70</a:t>
                      </a:r>
                      <a:endParaRPr lang="tr-TR" sz="1100" dirty="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dirty="0" smtClean="0">
                          <a:latin typeface="+mn-lt"/>
                          <a:ea typeface="+mn-ea"/>
                          <a:cs typeface="+mn-cs"/>
                        </a:rPr>
                        <a:t>TOPLAM</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t>32</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32</a:t>
                      </a:r>
                      <a:endParaRPr lang="tr-TR" sz="1100" dirty="0">
                        <a:latin typeface="Book Antiqua"/>
                        <a:ea typeface="Times New Roman"/>
                        <a:cs typeface="Times New Roman"/>
                      </a:endParaRPr>
                    </a:p>
                  </a:txBody>
                  <a:tcPr marL="62104" marR="62104" marT="0" marB="0"/>
                </a:tc>
              </a:tr>
              <a:tr h="242898">
                <a:tc>
                  <a:txBody>
                    <a:bodyPr/>
                    <a:lstStyle/>
                    <a:p>
                      <a:pPr algn="just">
                        <a:lnSpc>
                          <a:spcPct val="125000"/>
                        </a:lnSpc>
                        <a:spcAft>
                          <a:spcPts val="0"/>
                        </a:spcAft>
                        <a:tabLst>
                          <a:tab pos="270510" algn="l"/>
                        </a:tabLst>
                      </a:pPr>
                      <a:r>
                        <a:rPr lang="tr-TR" sz="1100" dirty="0" smtClean="0"/>
                        <a:t>10/A</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t>13</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13</a:t>
                      </a:r>
                      <a:endParaRPr lang="tr-TR" sz="1100" dirty="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dirty="0" smtClean="0"/>
                        <a:t>12/A</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latin typeface="+mn-lt"/>
                          <a:ea typeface="+mn-ea"/>
                          <a:cs typeface="+mn-cs"/>
                        </a:rPr>
                        <a:t>20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20</a:t>
                      </a:r>
                      <a:endParaRPr lang="tr-TR" sz="1100" dirty="0">
                        <a:latin typeface="Book Antiqua"/>
                        <a:ea typeface="Times New Roman"/>
                        <a:cs typeface="Times New Roman"/>
                      </a:endParaRPr>
                    </a:p>
                  </a:txBody>
                  <a:tcPr marL="62104" marR="62104" marT="0" marB="0"/>
                </a:tc>
              </a:tr>
              <a:tr h="207014">
                <a:tc>
                  <a:txBody>
                    <a:bodyPr/>
                    <a:lstStyle/>
                    <a:p>
                      <a:pPr algn="just">
                        <a:lnSpc>
                          <a:spcPct val="125000"/>
                        </a:lnSpc>
                        <a:spcAft>
                          <a:spcPts val="0"/>
                        </a:spcAft>
                        <a:tabLst>
                          <a:tab pos="270510" algn="l"/>
                        </a:tabLst>
                      </a:pPr>
                      <a:r>
                        <a:rPr lang="tr-TR" sz="1100" dirty="0" smtClean="0"/>
                        <a:t>10/B</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latin typeface="+mn-lt"/>
                          <a:ea typeface="+mn-ea"/>
                          <a:cs typeface="+mn-cs"/>
                        </a:rPr>
                        <a:t>11</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11</a:t>
                      </a:r>
                      <a:endParaRPr lang="tr-TR" sz="1100" dirty="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dirty="0" smtClean="0"/>
                        <a:t>12/B</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a:latin typeface="+mn-lt"/>
                          <a:ea typeface="+mn-ea"/>
                          <a:cs typeface="+mn-cs"/>
                        </a:rPr>
                        <a:t>7</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7</a:t>
                      </a:r>
                      <a:endParaRPr lang="tr-TR" sz="1100" dirty="0">
                        <a:latin typeface="Book Antiqua"/>
                        <a:ea typeface="Times New Roman"/>
                        <a:cs typeface="Times New Roman"/>
                      </a:endParaRPr>
                    </a:p>
                  </a:txBody>
                  <a:tcPr marL="62104" marR="62104" marT="0" marB="0"/>
                </a:tc>
              </a:tr>
              <a:tr h="207014">
                <a:tc>
                  <a:txBody>
                    <a:bodyPr/>
                    <a:lstStyle/>
                    <a:p>
                      <a:pPr algn="just">
                        <a:lnSpc>
                          <a:spcPct val="125000"/>
                        </a:lnSpc>
                        <a:spcAft>
                          <a:spcPts val="0"/>
                        </a:spcAft>
                        <a:tabLst>
                          <a:tab pos="270510" algn="l"/>
                        </a:tabLst>
                      </a:pPr>
                      <a:r>
                        <a:rPr lang="tr-TR" sz="1100" dirty="0" smtClean="0">
                          <a:latin typeface="+mn-lt"/>
                          <a:ea typeface="+mn-ea"/>
                          <a:cs typeface="+mn-cs"/>
                        </a:rPr>
                        <a:t>10/C</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a:latin typeface="+mn-lt"/>
                          <a:ea typeface="+mn-ea"/>
                          <a:cs typeface="+mn-cs"/>
                        </a:rPr>
                        <a:t>4</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4</a:t>
                      </a:r>
                      <a:endParaRPr lang="tr-TR" sz="1100" dirty="0">
                        <a:latin typeface="Book Antiqua"/>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dirty="0" smtClean="0"/>
                        <a:t>12/C</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t>5</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5</a:t>
                      </a:r>
                      <a:endParaRPr lang="tr-TR" sz="1100" dirty="0">
                        <a:latin typeface="Book Antiqua"/>
                        <a:ea typeface="Times New Roman"/>
                        <a:cs typeface="Times New Roman"/>
                      </a:endParaRPr>
                    </a:p>
                  </a:txBody>
                  <a:tcPr marL="62104" marR="62104" marT="0" marB="0"/>
                </a:tc>
              </a:tr>
              <a:tr h="207014">
                <a:tc>
                  <a:txBody>
                    <a:bodyPr/>
                    <a:lstStyle/>
                    <a:p>
                      <a:pPr algn="just">
                        <a:lnSpc>
                          <a:spcPct val="125000"/>
                        </a:lnSpc>
                        <a:spcAft>
                          <a:spcPts val="0"/>
                        </a:spcAft>
                        <a:tabLst>
                          <a:tab pos="270510" algn="l"/>
                        </a:tabLst>
                      </a:pPr>
                      <a:r>
                        <a:rPr lang="tr-TR" sz="1100" dirty="0" smtClean="0">
                          <a:latin typeface="Times New Roman"/>
                          <a:ea typeface="Times New Roman"/>
                          <a:cs typeface="Times New Roman"/>
                        </a:rPr>
                        <a:t>10/D</a:t>
                      </a:r>
                      <a:endParaRPr lang="tr-TR" sz="1100" dirty="0">
                        <a:latin typeface="Times New Roman"/>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Times New Roman"/>
                          <a:ea typeface="Times New Roman"/>
                          <a:cs typeface="Times New Roman"/>
                        </a:rPr>
                        <a:t>0</a:t>
                      </a:r>
                      <a:endParaRPr lang="tr-TR" sz="1100" dirty="0">
                        <a:latin typeface="Times New Roman"/>
                        <a:ea typeface="Times New Roman"/>
                        <a:cs typeface="Times New Roman"/>
                      </a:endParaRPr>
                    </a:p>
                  </a:txBody>
                  <a:tcPr marL="62104" marR="62104" marT="0" marB="0"/>
                </a:tc>
                <a:tc>
                  <a:txBody>
                    <a:bodyPr/>
                    <a:lstStyle/>
                    <a:p>
                      <a:pPr algn="ctr">
                        <a:lnSpc>
                          <a:spcPct val="125000"/>
                        </a:lnSpc>
                        <a:spcAft>
                          <a:spcPts val="800"/>
                        </a:spcAft>
                      </a:pPr>
                      <a:r>
                        <a:rPr lang="tr-TR" sz="1100" dirty="0" smtClean="0">
                          <a:latin typeface="Times New Roman"/>
                          <a:ea typeface="Times New Roman"/>
                          <a:cs typeface="Times New Roman"/>
                        </a:rPr>
                        <a:t>16</a:t>
                      </a:r>
                      <a:endParaRPr lang="tr-TR" sz="1100" dirty="0">
                        <a:latin typeface="Times New Roman"/>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Times New Roman"/>
                          <a:ea typeface="Times New Roman"/>
                          <a:cs typeface="Times New Roman"/>
                        </a:rPr>
                        <a:t>16</a:t>
                      </a:r>
                      <a:endParaRPr lang="tr-TR" sz="1100" dirty="0">
                        <a:latin typeface="Times New Roman"/>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dirty="0" smtClean="0"/>
                        <a:t>12/D</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latin typeface="+mn-lt"/>
                          <a:ea typeface="+mn-ea"/>
                          <a:cs typeface="+mn-cs"/>
                        </a:rPr>
                        <a:t>17</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17</a:t>
                      </a:r>
                      <a:endParaRPr lang="tr-TR" sz="1100" dirty="0">
                        <a:latin typeface="Book Antiqua"/>
                        <a:ea typeface="Times New Roman"/>
                        <a:cs typeface="Times New Roman"/>
                      </a:endParaRPr>
                    </a:p>
                  </a:txBody>
                  <a:tcPr marL="62104" marR="62104" marT="0" marB="0"/>
                </a:tc>
              </a:tr>
              <a:tr h="228606">
                <a:tc>
                  <a:txBody>
                    <a:bodyPr/>
                    <a:lstStyle/>
                    <a:p>
                      <a:pPr algn="just">
                        <a:lnSpc>
                          <a:spcPct val="125000"/>
                        </a:lnSpc>
                        <a:spcAft>
                          <a:spcPts val="0"/>
                        </a:spcAft>
                        <a:tabLst>
                          <a:tab pos="270510" algn="l"/>
                        </a:tabLst>
                      </a:pPr>
                      <a:r>
                        <a:rPr lang="tr-TR" sz="1100" dirty="0" smtClean="0">
                          <a:latin typeface="Times New Roman"/>
                          <a:ea typeface="Times New Roman"/>
                          <a:cs typeface="Times New Roman"/>
                        </a:rPr>
                        <a:t>TOPLAM</a:t>
                      </a:r>
                      <a:endParaRPr lang="tr-TR" sz="1100" dirty="0">
                        <a:latin typeface="Times New Roman"/>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Times New Roman"/>
                          <a:ea typeface="Times New Roman"/>
                          <a:cs typeface="Times New Roman"/>
                        </a:rPr>
                        <a:t>0</a:t>
                      </a:r>
                      <a:endParaRPr lang="tr-TR" sz="1100" dirty="0">
                        <a:latin typeface="Times New Roman"/>
                        <a:ea typeface="Times New Roman"/>
                        <a:cs typeface="Times New Roman"/>
                      </a:endParaRPr>
                    </a:p>
                  </a:txBody>
                  <a:tcPr marL="62104" marR="62104" marT="0" marB="0"/>
                </a:tc>
                <a:tc>
                  <a:txBody>
                    <a:bodyPr/>
                    <a:lstStyle/>
                    <a:p>
                      <a:pPr algn="ctr">
                        <a:lnSpc>
                          <a:spcPct val="125000"/>
                        </a:lnSpc>
                        <a:spcAft>
                          <a:spcPts val="800"/>
                        </a:spcAft>
                      </a:pPr>
                      <a:r>
                        <a:rPr lang="tr-TR" sz="1100" dirty="0" smtClean="0">
                          <a:latin typeface="Times New Roman"/>
                          <a:ea typeface="Times New Roman"/>
                          <a:cs typeface="Times New Roman"/>
                        </a:rPr>
                        <a:t>44</a:t>
                      </a:r>
                      <a:endParaRPr lang="tr-TR" sz="1100" dirty="0">
                        <a:latin typeface="Times New Roman"/>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Times New Roman"/>
                          <a:ea typeface="Times New Roman"/>
                          <a:cs typeface="Times New Roman"/>
                        </a:rPr>
                        <a:t>44</a:t>
                      </a:r>
                      <a:endParaRPr lang="tr-TR" sz="1100" dirty="0">
                        <a:latin typeface="Times New Roman"/>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dirty="0" smtClean="0"/>
                        <a:t>TOPLAM:</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0</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latin typeface="Book Antiqua"/>
                          <a:ea typeface="Times New Roman"/>
                          <a:cs typeface="Times New Roman"/>
                        </a:rPr>
                        <a:t>49</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49</a:t>
                      </a:r>
                      <a:endParaRPr lang="tr-TR" sz="1100" dirty="0">
                        <a:latin typeface="Book Antiqua"/>
                        <a:ea typeface="Times New Roman"/>
                        <a:cs typeface="Times New Roman"/>
                      </a:endParaRPr>
                    </a:p>
                  </a:txBody>
                  <a:tcPr marL="62104" marR="62104" marT="0" marB="0"/>
                </a:tc>
              </a:tr>
              <a:tr h="228606">
                <a:tc>
                  <a:txBody>
                    <a:bodyPr/>
                    <a:lstStyle/>
                    <a:p>
                      <a:pPr algn="just">
                        <a:lnSpc>
                          <a:spcPct val="125000"/>
                        </a:lnSpc>
                        <a:spcAft>
                          <a:spcPts val="0"/>
                        </a:spcAft>
                        <a:tabLst>
                          <a:tab pos="270510" algn="l"/>
                        </a:tabLst>
                      </a:pPr>
                      <a:r>
                        <a:rPr lang="tr-TR" sz="1100" dirty="0" smtClean="0">
                          <a:latin typeface="Times New Roman"/>
                          <a:ea typeface="Times New Roman"/>
                          <a:cs typeface="Times New Roman"/>
                        </a:rPr>
                        <a:t>ÖZEL EĞİTİM</a:t>
                      </a:r>
                      <a:endParaRPr lang="tr-TR" sz="1100" dirty="0">
                        <a:latin typeface="Times New Roman"/>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Times New Roman"/>
                          <a:ea typeface="Times New Roman"/>
                          <a:cs typeface="Times New Roman"/>
                        </a:rPr>
                        <a:t>3</a:t>
                      </a:r>
                      <a:endParaRPr lang="tr-TR" sz="1100" dirty="0">
                        <a:latin typeface="Times New Roman"/>
                        <a:ea typeface="Times New Roman"/>
                        <a:cs typeface="Times New Roman"/>
                      </a:endParaRPr>
                    </a:p>
                  </a:txBody>
                  <a:tcPr marL="62104" marR="62104" marT="0" marB="0"/>
                </a:tc>
                <a:tc>
                  <a:txBody>
                    <a:bodyPr/>
                    <a:lstStyle/>
                    <a:p>
                      <a:pPr algn="ctr">
                        <a:lnSpc>
                          <a:spcPct val="125000"/>
                        </a:lnSpc>
                        <a:spcAft>
                          <a:spcPts val="800"/>
                        </a:spcAft>
                      </a:pPr>
                      <a:r>
                        <a:rPr lang="tr-TR" sz="1100" dirty="0" smtClean="0">
                          <a:latin typeface="Times New Roman"/>
                          <a:ea typeface="Times New Roman"/>
                          <a:cs typeface="Times New Roman"/>
                        </a:rPr>
                        <a:t>8</a:t>
                      </a:r>
                      <a:endParaRPr lang="tr-TR" sz="1100" dirty="0">
                        <a:latin typeface="Times New Roman"/>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Times New Roman"/>
                          <a:ea typeface="Times New Roman"/>
                          <a:cs typeface="Times New Roman"/>
                        </a:rPr>
                        <a:t>11</a:t>
                      </a:r>
                      <a:endParaRPr lang="tr-TR" sz="1100" dirty="0">
                        <a:latin typeface="Times New Roman"/>
                        <a:ea typeface="Times New Roman"/>
                        <a:cs typeface="Times New Roman"/>
                      </a:endParaRPr>
                    </a:p>
                  </a:txBody>
                  <a:tcPr marL="62104" marR="62104" marT="0" marB="0"/>
                </a:tc>
                <a:tc>
                  <a:txBody>
                    <a:bodyPr/>
                    <a:lstStyle/>
                    <a:p>
                      <a:pPr algn="just">
                        <a:lnSpc>
                          <a:spcPct val="125000"/>
                        </a:lnSpc>
                        <a:spcAft>
                          <a:spcPts val="0"/>
                        </a:spcAft>
                        <a:tabLst>
                          <a:tab pos="270510" algn="l"/>
                        </a:tabLst>
                      </a:pPr>
                      <a:r>
                        <a:rPr lang="tr-TR" sz="1100" dirty="0" smtClean="0">
                          <a:latin typeface="Book Antiqua"/>
                          <a:ea typeface="Times New Roman"/>
                          <a:cs typeface="Times New Roman"/>
                        </a:rPr>
                        <a:t>GENEL TOPLAM:</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3</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800"/>
                        </a:spcAft>
                      </a:pPr>
                      <a:r>
                        <a:rPr lang="tr-TR" sz="1100" dirty="0" smtClean="0">
                          <a:latin typeface="Book Antiqua"/>
                          <a:ea typeface="Times New Roman"/>
                          <a:cs typeface="Times New Roman"/>
                        </a:rPr>
                        <a:t>203</a:t>
                      </a:r>
                      <a:endParaRPr lang="tr-TR" sz="1100" dirty="0">
                        <a:latin typeface="Book Antiqua"/>
                        <a:ea typeface="Times New Roman"/>
                        <a:cs typeface="Times New Roman"/>
                      </a:endParaRPr>
                    </a:p>
                  </a:txBody>
                  <a:tcPr marL="62104" marR="62104" marT="0" marB="0"/>
                </a:tc>
                <a:tc>
                  <a:txBody>
                    <a:bodyPr/>
                    <a:lstStyle/>
                    <a:p>
                      <a:pPr algn="ctr">
                        <a:lnSpc>
                          <a:spcPct val="125000"/>
                        </a:lnSpc>
                        <a:spcAft>
                          <a:spcPts val="0"/>
                        </a:spcAft>
                        <a:tabLst>
                          <a:tab pos="270510" algn="l"/>
                        </a:tabLst>
                      </a:pPr>
                      <a:r>
                        <a:rPr lang="tr-TR" sz="1100" dirty="0" smtClean="0">
                          <a:latin typeface="Book Antiqua"/>
                          <a:ea typeface="Times New Roman"/>
                          <a:cs typeface="Times New Roman"/>
                        </a:rPr>
                        <a:t>206</a:t>
                      </a:r>
                      <a:endParaRPr lang="tr-TR" sz="1100" dirty="0">
                        <a:latin typeface="Book Antiqua"/>
                        <a:ea typeface="Times New Roman"/>
                        <a:cs typeface="Times New Roman"/>
                      </a:endParaRPr>
                    </a:p>
                  </a:txBody>
                  <a:tcPr marL="62104" marR="62104" marT="0" marB="0"/>
                </a:tc>
              </a:tr>
            </a:tbl>
          </a:graphicData>
        </a:graphic>
      </p:graphicFrame>
      <p:sp>
        <p:nvSpPr>
          <p:cNvPr id="9" name="8 Dikdörtgen"/>
          <p:cNvSpPr/>
          <p:nvPr/>
        </p:nvSpPr>
        <p:spPr>
          <a:xfrm>
            <a:off x="928662" y="642918"/>
            <a:ext cx="2081404" cy="338554"/>
          </a:xfrm>
          <a:prstGeom prst="rect">
            <a:avLst/>
          </a:prstGeom>
        </p:spPr>
        <p:txBody>
          <a:bodyPr wrap="none">
            <a:spAutoFit/>
          </a:bodyPr>
          <a:lstStyle/>
          <a:p>
            <a:r>
              <a:rPr lang="tr-TR" sz="1600" dirty="0" smtClean="0">
                <a:latin typeface="Times New Roman" pitchFamily="18" charset="0"/>
                <a:cs typeface="Times New Roman" pitchFamily="18" charset="0"/>
              </a:rPr>
              <a:t>ÖĞRENCİ SAYILARI</a:t>
            </a:r>
            <a:endParaRPr lang="tr-TR" sz="1600" dirty="0">
              <a:latin typeface="Times New Roman" pitchFamily="18" charset="0"/>
              <a:cs typeface="Times New Roman" pitchFamily="18" charset="0"/>
            </a:endParaRPr>
          </a:p>
        </p:txBody>
      </p:sp>
      <p:graphicFrame>
        <p:nvGraphicFramePr>
          <p:cNvPr id="10" name="9 Tablo"/>
          <p:cNvGraphicFramePr>
            <a:graphicFrameLocks noGrp="1"/>
          </p:cNvGraphicFramePr>
          <p:nvPr>
            <p:extLst>
              <p:ext uri="{D42A27DB-BD31-4B8C-83A1-F6EECF244321}">
                <p14:modId xmlns:p14="http://schemas.microsoft.com/office/powerpoint/2010/main" xmlns="" val="151101416"/>
              </p:ext>
            </p:extLst>
          </p:nvPr>
        </p:nvGraphicFramePr>
        <p:xfrm>
          <a:off x="857224" y="4500570"/>
          <a:ext cx="7643866" cy="1397318"/>
        </p:xfrm>
        <a:graphic>
          <a:graphicData uri="http://schemas.openxmlformats.org/drawingml/2006/table">
            <a:tbl>
              <a:tblPr>
                <a:tableStyleId>{35758FB7-9AC5-4552-8A53-C91805E547FA}</a:tableStyleId>
              </a:tblPr>
              <a:tblGrid>
                <a:gridCol w="943390"/>
                <a:gridCol w="1910967"/>
                <a:gridCol w="1777924"/>
                <a:gridCol w="1765829"/>
                <a:gridCol w="1245756"/>
              </a:tblGrid>
              <a:tr h="254318">
                <a:tc gridSpan="5">
                  <a:txBody>
                    <a:bodyPr/>
                    <a:lstStyle/>
                    <a:p>
                      <a:pPr algn="ctr" fontAlgn="b"/>
                      <a:r>
                        <a:rPr lang="tr-TR" sz="1200" u="none" strike="noStrike" dirty="0"/>
                        <a:t>2022-2023 EĞİTİM ÖĞRETİM YILI AKADEMİK BAŞARI DURUMU</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2880">
                <a:tc>
                  <a:txBody>
                    <a:bodyPr/>
                    <a:lstStyle/>
                    <a:p>
                      <a:pPr algn="l" fontAlgn="b"/>
                      <a:r>
                        <a:rPr lang="tr-TR" sz="1200" u="none" strike="noStrike" dirty="0"/>
                        <a:t>SEVİYE</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a:t>TOPLAM ÖĞRENCİ SAYISI</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a:t>GEÇEN ÖĞRENCİ SAYISI</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a:t>KALAN ÖĞRENCİ SAYISI</a:t>
                      </a:r>
                      <a:endParaRPr lang="tr-TR" sz="1200" b="0" i="0" u="none" strike="noStrike">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a:t>BAŞARI YÜZDESİ</a:t>
                      </a:r>
                      <a:endParaRPr lang="tr-TR" sz="1200" b="0" i="0" u="none" strike="noStrike">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u="none" strike="noStrike" dirty="0"/>
                        <a:t>9. SINIF</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chemeClr val="dk1"/>
                          </a:solidFill>
                          <a:latin typeface="+mn-lt"/>
                          <a:cs typeface="+mn-cs"/>
                        </a:rPr>
                        <a:t>69</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chemeClr val="dk1"/>
                          </a:solidFill>
                          <a:latin typeface="+mn-lt"/>
                          <a:cs typeface="+mn-cs"/>
                        </a:rPr>
                        <a:t>45</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chemeClr val="dk1"/>
                          </a:solidFill>
                          <a:latin typeface="+mn-lt"/>
                          <a:cs typeface="+mn-cs"/>
                        </a:rPr>
                        <a:t>24</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smtClean="0"/>
                        <a:t>%91</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u="none" strike="noStrike" dirty="0"/>
                        <a:t>10. SINIF</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34</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31</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3</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smtClean="0"/>
                        <a:t>% 91</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u="none" strike="noStrike" dirty="0"/>
                        <a:t>11. SINIF</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50</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49</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1</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smtClean="0"/>
                        <a:t>% 99</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u="none" strike="noStrike" dirty="0"/>
                        <a:t>12. SINIF</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33</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32</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a:solidFill>
                            <a:schemeClr val="dk1"/>
                          </a:solidFill>
                          <a:latin typeface="+mn-lt"/>
                          <a:cs typeface="+mn-cs"/>
                        </a:rPr>
                        <a:t>1</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%99</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u="none" strike="noStrike" dirty="0"/>
                        <a:t>TOPLAM</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186</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157</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chemeClr val="dk1"/>
                          </a:solidFill>
                          <a:latin typeface="+mn-lt"/>
                          <a:cs typeface="+mn-cs"/>
                        </a:rPr>
                        <a:t>29</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smtClean="0"/>
                        <a:t>% 84,5</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bl>
          </a:graphicData>
        </a:graphic>
      </p:graphicFrame>
      <p:sp>
        <p:nvSpPr>
          <p:cNvPr id="11" name="10 Dikdörtgen"/>
          <p:cNvSpPr/>
          <p:nvPr/>
        </p:nvSpPr>
        <p:spPr>
          <a:xfrm>
            <a:off x="1000100" y="4000504"/>
            <a:ext cx="2871235" cy="307777"/>
          </a:xfrm>
          <a:prstGeom prst="rect">
            <a:avLst/>
          </a:prstGeom>
        </p:spPr>
        <p:txBody>
          <a:bodyPr wrap="none">
            <a:spAutoFit/>
          </a:bodyPr>
          <a:lstStyle/>
          <a:p>
            <a:r>
              <a:rPr lang="tr-TR" sz="1400" b="1" dirty="0" smtClean="0">
                <a:latin typeface="Times New Roman" pitchFamily="18" charset="0"/>
                <a:cs typeface="Times New Roman" pitchFamily="18" charset="0"/>
              </a:rPr>
              <a:t>AKADEMİK BAŞARI VERİLERİ</a:t>
            </a:r>
            <a:endParaRPr lang="tr-TR" sz="1400" b="1" dirty="0">
              <a:latin typeface="Times New Roman" pitchFamily="18" charset="0"/>
              <a:cs typeface="Times New Roman" pitchFamily="18" charset="0"/>
            </a:endParaRPr>
          </a:p>
        </p:txBody>
      </p:sp>
      <p:sp>
        <p:nvSpPr>
          <p:cNvPr id="8" name="7 Dikdörtgen"/>
          <p:cNvSpPr/>
          <p:nvPr/>
        </p:nvSpPr>
        <p:spPr>
          <a:xfrm>
            <a:off x="857224" y="3723505"/>
            <a:ext cx="1919885" cy="276999"/>
          </a:xfrm>
          <a:prstGeom prst="rect">
            <a:avLst/>
          </a:prstGeom>
        </p:spPr>
        <p:txBody>
          <a:bodyPr wrap="none">
            <a:spAutoFit/>
          </a:bodyPr>
          <a:lstStyle/>
          <a:p>
            <a:pPr lvl="0">
              <a:defRPr/>
            </a:pPr>
            <a:r>
              <a:rPr lang="tr-TR" sz="1200" b="1" dirty="0" smtClean="0">
                <a:solidFill>
                  <a:srgbClr val="000000"/>
                </a:solidFill>
                <a:latin typeface="Times New Roman" pitchFamily="18" charset="0"/>
                <a:cs typeface="Times New Roman" pitchFamily="18" charset="0"/>
              </a:rPr>
              <a:t>Tablo: 15 Öğrenci Sayıları</a:t>
            </a:r>
            <a:endParaRPr lang="tr-TR" sz="1200" dirty="0"/>
          </a:p>
        </p:txBody>
      </p:sp>
      <p:sp>
        <p:nvSpPr>
          <p:cNvPr id="12" name="11 Dikdörtgen"/>
          <p:cNvSpPr/>
          <p:nvPr/>
        </p:nvSpPr>
        <p:spPr>
          <a:xfrm>
            <a:off x="857224" y="5929330"/>
            <a:ext cx="2516073" cy="276999"/>
          </a:xfrm>
          <a:prstGeom prst="rect">
            <a:avLst/>
          </a:prstGeom>
        </p:spPr>
        <p:txBody>
          <a:bodyPr wrap="none">
            <a:spAutoFit/>
          </a:bodyPr>
          <a:lstStyle/>
          <a:p>
            <a:pPr lvl="0">
              <a:defRPr/>
            </a:pPr>
            <a:r>
              <a:rPr lang="tr-TR" sz="1200" b="1" dirty="0" smtClean="0">
                <a:solidFill>
                  <a:srgbClr val="000000"/>
                </a:solidFill>
                <a:latin typeface="Times New Roman" pitchFamily="18" charset="0"/>
                <a:cs typeface="Times New Roman" pitchFamily="18" charset="0"/>
              </a:rPr>
              <a:t>Tablo: 16 Akademik Başarı Verileri</a:t>
            </a:r>
            <a:endParaRPr lang="tr-TR" sz="1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70B8EFC6-9B92-4EC2-910F-8C8DAAC16B59}" type="slidenum">
              <a:rPr lang="tr-TR" smtClean="0"/>
              <a:pPr/>
              <a:t>47</a:t>
            </a:fld>
            <a:endParaRPr lang="tr-TR"/>
          </a:p>
        </p:txBody>
      </p:sp>
      <p:sp>
        <p:nvSpPr>
          <p:cNvPr id="7" name="6 Dikdörtgen"/>
          <p:cNvSpPr/>
          <p:nvPr/>
        </p:nvSpPr>
        <p:spPr>
          <a:xfrm>
            <a:off x="714348" y="285728"/>
            <a:ext cx="7858180" cy="307777"/>
          </a:xfrm>
          <a:prstGeom prst="rect">
            <a:avLst/>
          </a:prstGeom>
        </p:spPr>
        <p:txBody>
          <a:bodyPr wrap="square">
            <a:spAutoFit/>
          </a:bodyPr>
          <a:lstStyle/>
          <a:p>
            <a:pPr lvl="0" indent="228600" algn="just" fontAlgn="base">
              <a:spcBef>
                <a:spcPct val="0"/>
              </a:spcBef>
              <a:spcAft>
                <a:spcPct val="0"/>
              </a:spcAft>
            </a:pPr>
            <a:r>
              <a:rPr lang="tr-TR" sz="1400" b="1" dirty="0" smtClean="0">
                <a:latin typeface="Times New Roman" pitchFamily="18" charset="0"/>
                <a:cs typeface="Times New Roman" pitchFamily="18" charset="0"/>
              </a:rPr>
              <a:t>HİZAN </a:t>
            </a:r>
            <a:r>
              <a:rPr lang="tr-TR" sz="1400" b="1" dirty="0" smtClean="0">
                <a:latin typeface="Times New Roman" pitchFamily="18" charset="0"/>
                <a:cs typeface="Times New Roman" pitchFamily="18" charset="0"/>
              </a:rPr>
              <a:t>MESLEKİ VE TEKNİK ANADOLULİSESİ </a:t>
            </a:r>
            <a:r>
              <a:rPr lang="tr-TR" sz="1400" b="1" dirty="0" smtClean="0">
                <a:latin typeface="Times New Roman" pitchFamily="18" charset="0"/>
                <a:cs typeface="Times New Roman" pitchFamily="18" charset="0"/>
              </a:rPr>
              <a:t>MÜDÜRLÜĞÜ KURUM İÇİ ANALİZİ</a:t>
            </a:r>
          </a:p>
        </p:txBody>
      </p:sp>
      <p:sp>
        <p:nvSpPr>
          <p:cNvPr id="4" name="3 Dikdörtgen"/>
          <p:cNvSpPr/>
          <p:nvPr/>
        </p:nvSpPr>
        <p:spPr>
          <a:xfrm>
            <a:off x="928662" y="642918"/>
            <a:ext cx="4247445" cy="338554"/>
          </a:xfrm>
          <a:prstGeom prst="rect">
            <a:avLst/>
          </a:prstGeom>
        </p:spPr>
        <p:txBody>
          <a:bodyPr wrap="none">
            <a:spAutoFit/>
          </a:bodyPr>
          <a:lstStyle/>
          <a:p>
            <a:r>
              <a:rPr lang="tr-TR" sz="1600" dirty="0" smtClean="0">
                <a:latin typeface="Times New Roman" pitchFamily="18" charset="0"/>
                <a:cs typeface="Times New Roman" pitchFamily="18" charset="0"/>
              </a:rPr>
              <a:t>SPORTİF FAALİYETLER BAŞARI  VERİLERİ</a:t>
            </a:r>
            <a:endParaRPr lang="tr-TR" sz="1600" dirty="0">
              <a:latin typeface="Times New Roman" pitchFamily="18" charset="0"/>
              <a:cs typeface="Times New Roman" pitchFamily="18" charset="0"/>
            </a:endParaRPr>
          </a:p>
        </p:txBody>
      </p:sp>
      <p:graphicFrame>
        <p:nvGraphicFramePr>
          <p:cNvPr id="8" name="7 Tablo"/>
          <p:cNvGraphicFramePr>
            <a:graphicFrameLocks noGrp="1"/>
          </p:cNvGraphicFramePr>
          <p:nvPr>
            <p:extLst>
              <p:ext uri="{D42A27DB-BD31-4B8C-83A1-F6EECF244321}">
                <p14:modId xmlns:p14="http://schemas.microsoft.com/office/powerpoint/2010/main" xmlns="" val="2148888274"/>
              </p:ext>
            </p:extLst>
          </p:nvPr>
        </p:nvGraphicFramePr>
        <p:xfrm>
          <a:off x="928662" y="1071546"/>
          <a:ext cx="7286676" cy="1524000"/>
        </p:xfrm>
        <a:graphic>
          <a:graphicData uri="http://schemas.openxmlformats.org/drawingml/2006/table">
            <a:tbl>
              <a:tblPr>
                <a:tableStyleId>{35758FB7-9AC5-4552-8A53-C91805E547FA}</a:tableStyleId>
              </a:tblPr>
              <a:tblGrid>
                <a:gridCol w="2064743"/>
                <a:gridCol w="1680133"/>
                <a:gridCol w="1184346"/>
                <a:gridCol w="2357454"/>
              </a:tblGrid>
              <a:tr h="182880">
                <a:tc gridSpan="4">
                  <a:txBody>
                    <a:bodyPr/>
                    <a:lstStyle/>
                    <a:p>
                      <a:pPr algn="ctr" fontAlgn="b"/>
                      <a:r>
                        <a:rPr lang="tr-TR" sz="1200" u="none" strike="noStrike" dirty="0"/>
                        <a:t>2022- 2023 SPORTİF FAALİYETLER BAŞARI DURUMU</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hMerge="1">
                  <a:txBody>
                    <a:bodyPr/>
                    <a:lstStyle/>
                    <a:p>
                      <a:endParaRPr lang="tr-TR"/>
                    </a:p>
                  </a:txBody>
                  <a:tcPr/>
                </a:tc>
                <a:tc hMerge="1">
                  <a:txBody>
                    <a:bodyPr/>
                    <a:lstStyle/>
                    <a:p>
                      <a:endParaRPr lang="tr-TR"/>
                    </a:p>
                  </a:txBody>
                  <a:tcPr/>
                </a:tc>
                <a:tc hMerge="1">
                  <a:txBody>
                    <a:bodyPr/>
                    <a:lstStyle/>
                    <a:p>
                      <a:endParaRPr lang="tr-TR"/>
                    </a:p>
                  </a:txBody>
                  <a:tcPr/>
                </a:tc>
              </a:tr>
              <a:tr h="182880">
                <a:tc>
                  <a:txBody>
                    <a:bodyPr/>
                    <a:lstStyle/>
                    <a:p>
                      <a:pPr algn="l" fontAlgn="b"/>
                      <a:r>
                        <a:rPr lang="tr-TR" sz="1200" u="none" strike="noStrike" dirty="0"/>
                        <a:t>SPORTİF FAALİYET BRANŞI</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l" fontAlgn="b"/>
                      <a:r>
                        <a:rPr lang="tr-TR" sz="1200" u="none" strike="noStrike"/>
                        <a:t>LİSANSLI ÖĞRENCİ SAYISI</a:t>
                      </a:r>
                      <a:endParaRPr lang="tr-TR" sz="1200" b="0" i="0" u="none" strike="noStrike">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a:t>İLÇE DERECESİ</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a:t>İL DERECESİ</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u="none" strike="noStrike" dirty="0"/>
                        <a:t>VOLEYBOL</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smtClean="0"/>
                        <a:t>12</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smtClean="0"/>
                        <a:t> İKİNCİLİK</a:t>
                      </a:r>
                    </a:p>
                  </a:txBody>
                  <a:tcPr marL="7620" marR="7620" marT="7620" marB="0" anchor="b"/>
                </a:tc>
                <a:tc>
                  <a:txBody>
                    <a:bodyPr/>
                    <a:lstStyle/>
                    <a:p>
                      <a:pPr algn="ctr" fontAlgn="b"/>
                      <a:r>
                        <a:rPr lang="tr-TR" sz="1200" u="none" strike="noStrike" dirty="0"/>
                        <a:t>0</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62914">
                <a:tc>
                  <a:txBody>
                    <a:bodyPr/>
                    <a:lstStyle/>
                    <a:p>
                      <a:pPr algn="l" fontAlgn="b"/>
                      <a:r>
                        <a:rPr lang="tr-TR" sz="1200" u="none" strike="noStrike" dirty="0"/>
                        <a:t>MASA TENİSİ</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a:t>4</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smtClean="0"/>
                        <a:t>2 ÜÇÜNCÜLÜK</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smtClean="0"/>
                        <a:t>0</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62914">
                <a:tc>
                  <a:txBody>
                    <a:bodyPr/>
                    <a:lstStyle/>
                    <a:p>
                      <a:pPr algn="l" fontAlgn="b"/>
                      <a:r>
                        <a:rPr lang="tr-TR" sz="1200" b="0" i="0" u="none" strike="noStrike" dirty="0" smtClean="0">
                          <a:solidFill>
                            <a:srgbClr val="000000"/>
                          </a:solidFill>
                          <a:latin typeface="Times New Roman" pitchFamily="18" charset="0"/>
                          <a:cs typeface="Times New Roman" pitchFamily="18" charset="0"/>
                        </a:rPr>
                        <a:t>GÜREŞ</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8</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İL</a:t>
                      </a:r>
                      <a:r>
                        <a:rPr lang="tr-TR" sz="1200" b="0" i="0" u="none" strike="noStrike" baseline="0" dirty="0" smtClean="0">
                          <a:solidFill>
                            <a:srgbClr val="000000"/>
                          </a:solidFill>
                          <a:latin typeface="Times New Roman" pitchFamily="18" charset="0"/>
                          <a:cs typeface="Times New Roman" pitchFamily="18" charset="0"/>
                        </a:rPr>
                        <a:t> BİRİNCİLİĞİ</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u="none" strike="noStrike"/>
                        <a:t>ATLETİZM</a:t>
                      </a:r>
                      <a:endParaRPr lang="tr-TR" sz="1200" b="0" i="0" u="none" strike="noStrike">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a:solidFill>
                            <a:schemeClr val="dk1"/>
                          </a:solidFill>
                          <a:latin typeface="+mn-lt"/>
                          <a:cs typeface="+mn-cs"/>
                        </a:rPr>
                        <a:t>4</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smtClean="0"/>
                        <a:t> DÖRDÜNCÜLÜK</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smtClean="0"/>
                        <a:t>0</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b="0" i="0" u="none" strike="noStrike" dirty="0" smtClean="0">
                          <a:solidFill>
                            <a:srgbClr val="000000"/>
                          </a:solidFill>
                          <a:latin typeface="Times New Roman" pitchFamily="18" charset="0"/>
                          <a:cs typeface="Times New Roman" pitchFamily="18" charset="0"/>
                        </a:rPr>
                        <a:t>FUTBOL</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18</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smtClean="0"/>
                        <a:t> İKİNCİLİK</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u="none" strike="noStrike" dirty="0"/>
                        <a:t>TOPLAM</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chemeClr val="dk1"/>
                          </a:solidFill>
                          <a:latin typeface="+mn-lt"/>
                          <a:cs typeface="+mn-cs"/>
                        </a:rPr>
                        <a:t>46</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a:solidFill>
                            <a:schemeClr val="dk1"/>
                          </a:solidFill>
                          <a:latin typeface="+mn-lt"/>
                          <a:cs typeface="+mn-cs"/>
                        </a:rPr>
                        <a:t>5</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8</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bl>
          </a:graphicData>
        </a:graphic>
      </p:graphicFrame>
      <p:sp>
        <p:nvSpPr>
          <p:cNvPr id="9" name="8 Dikdörtgen"/>
          <p:cNvSpPr/>
          <p:nvPr/>
        </p:nvSpPr>
        <p:spPr>
          <a:xfrm>
            <a:off x="928662" y="3786190"/>
            <a:ext cx="7358114" cy="307777"/>
          </a:xfrm>
          <a:prstGeom prst="rect">
            <a:avLst/>
          </a:prstGeom>
        </p:spPr>
        <p:txBody>
          <a:bodyPr wrap="square">
            <a:spAutoFit/>
          </a:bodyPr>
          <a:lstStyle/>
          <a:p>
            <a:r>
              <a:rPr lang="tr-TR" sz="1400" b="1" dirty="0" smtClean="0">
                <a:latin typeface="Times New Roman" pitchFamily="18" charset="0"/>
                <a:cs typeface="Times New Roman" pitchFamily="18" charset="0"/>
              </a:rPr>
              <a:t>SOSYAL – KÜLTÜREL VE BİLİMSEL BAŞARI VERİLERİ</a:t>
            </a:r>
            <a:endParaRPr lang="tr-TR" sz="1400" b="1" dirty="0">
              <a:latin typeface="Times New Roman" pitchFamily="18" charset="0"/>
              <a:cs typeface="Times New Roman" pitchFamily="18" charset="0"/>
            </a:endParaRPr>
          </a:p>
        </p:txBody>
      </p:sp>
      <p:graphicFrame>
        <p:nvGraphicFramePr>
          <p:cNvPr id="11" name="10 Tablo"/>
          <p:cNvGraphicFramePr>
            <a:graphicFrameLocks noGrp="1"/>
          </p:cNvGraphicFramePr>
          <p:nvPr>
            <p:extLst>
              <p:ext uri="{D42A27DB-BD31-4B8C-83A1-F6EECF244321}">
                <p14:modId xmlns:p14="http://schemas.microsoft.com/office/powerpoint/2010/main" xmlns="" val="513926140"/>
              </p:ext>
            </p:extLst>
          </p:nvPr>
        </p:nvGraphicFramePr>
        <p:xfrm>
          <a:off x="928662" y="4214818"/>
          <a:ext cx="7429552" cy="1135380"/>
        </p:xfrm>
        <a:graphic>
          <a:graphicData uri="http://schemas.openxmlformats.org/drawingml/2006/table">
            <a:tbl>
              <a:tblPr>
                <a:tableStyleId>{35758FB7-9AC5-4552-8A53-C91805E547FA}</a:tableStyleId>
              </a:tblPr>
              <a:tblGrid>
                <a:gridCol w="6126122"/>
                <a:gridCol w="1303430"/>
              </a:tblGrid>
              <a:tr h="357190">
                <a:tc gridSpan="2">
                  <a:txBody>
                    <a:bodyPr/>
                    <a:lstStyle/>
                    <a:p>
                      <a:pPr algn="ctr" fontAlgn="b"/>
                      <a:r>
                        <a:rPr lang="tr-TR" sz="1200" u="none" strike="noStrike" dirty="0"/>
                        <a:t>2022-2023 SOSYAL – KÜLTÜREL VE BİLİMSEL BAŞARI VERİLERİ</a:t>
                      </a:r>
                      <a:br>
                        <a:rPr lang="tr-TR" sz="1200" u="none" strike="noStrike" dirty="0"/>
                      </a:b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hMerge="1">
                  <a:txBody>
                    <a:bodyPr/>
                    <a:lstStyle/>
                    <a:p>
                      <a:endParaRPr lang="tr-TR"/>
                    </a:p>
                  </a:txBody>
                  <a:tcPr/>
                </a:tc>
              </a:tr>
              <a:tr h="182880">
                <a:tc>
                  <a:txBody>
                    <a:bodyPr/>
                    <a:lstStyle/>
                    <a:p>
                      <a:pPr algn="ctr" fontAlgn="b"/>
                      <a:r>
                        <a:rPr lang="tr-TR" sz="1200" u="none" strike="noStrike" dirty="0"/>
                        <a:t>FAALİYETİN ADI</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a:t>DERECESİ</a:t>
                      </a:r>
                      <a:endParaRPr lang="tr-TR" sz="1200" b="0" i="0" u="none" strike="noStrike">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u="none" strike="noStrike" dirty="0"/>
                        <a:t>İstiklal Marşımızı Güzel ve Etkili Okuma Yarışması</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a:t>ilçe </a:t>
                      </a:r>
                      <a:r>
                        <a:rPr lang="tr-TR" sz="1200" u="none" strike="noStrike" dirty="0" smtClean="0"/>
                        <a:t>üçüncülüğü</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u="none" strike="noStrike" dirty="0" err="1"/>
                        <a:t>Aki'fin</a:t>
                      </a:r>
                      <a:r>
                        <a:rPr lang="tr-TR" sz="1200" u="none" strike="noStrike" dirty="0"/>
                        <a:t> Sözü Cumhuriyetin 100'ü</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a:t>ilçe </a:t>
                      </a:r>
                      <a:r>
                        <a:rPr lang="tr-TR" sz="1200" u="none" strike="noStrike" dirty="0" smtClean="0"/>
                        <a:t>üçüncülüğü</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r h="182880">
                <a:tc>
                  <a:txBody>
                    <a:bodyPr/>
                    <a:lstStyle/>
                    <a:p>
                      <a:pPr algn="l" fontAlgn="b"/>
                      <a:r>
                        <a:rPr lang="tr-TR" sz="1200" u="none" strike="noStrike" dirty="0"/>
                        <a:t>Kitap Hayattır projesi</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c>
                  <a:txBody>
                    <a:bodyPr/>
                    <a:lstStyle/>
                    <a:p>
                      <a:pPr algn="ctr" fontAlgn="b"/>
                      <a:r>
                        <a:rPr lang="tr-TR" sz="1200" u="none" strike="noStrike" dirty="0"/>
                        <a:t>ilçe </a:t>
                      </a:r>
                      <a:r>
                        <a:rPr lang="tr-TR" sz="1200" u="none" strike="noStrike" dirty="0" smtClean="0"/>
                        <a:t>üçüncülüğü</a:t>
                      </a:r>
                      <a:endParaRPr lang="tr-TR" sz="1200" b="0" i="0" u="none" strike="noStrike" dirty="0">
                        <a:solidFill>
                          <a:srgbClr val="000000"/>
                        </a:solidFill>
                        <a:latin typeface="Times New Roman" pitchFamily="18" charset="0"/>
                        <a:cs typeface="Times New Roman" pitchFamily="18" charset="0"/>
                      </a:endParaRPr>
                    </a:p>
                  </a:txBody>
                  <a:tcPr marL="7620" marR="7620" marT="7620" marB="0" anchor="b"/>
                </a:tc>
              </a:tr>
            </a:tbl>
          </a:graphicData>
        </a:graphic>
      </p:graphicFrame>
      <p:sp>
        <p:nvSpPr>
          <p:cNvPr id="10" name="9 Dikdörtgen"/>
          <p:cNvSpPr/>
          <p:nvPr/>
        </p:nvSpPr>
        <p:spPr>
          <a:xfrm>
            <a:off x="928662" y="2857496"/>
            <a:ext cx="3052374" cy="276999"/>
          </a:xfrm>
          <a:prstGeom prst="rect">
            <a:avLst/>
          </a:prstGeom>
        </p:spPr>
        <p:txBody>
          <a:bodyPr wrap="square">
            <a:spAutoFit/>
          </a:bodyPr>
          <a:lstStyle/>
          <a:p>
            <a:pPr lvl="0">
              <a:defRPr/>
            </a:pPr>
            <a:r>
              <a:rPr lang="tr-TR" sz="1200" b="1" dirty="0" smtClean="0">
                <a:solidFill>
                  <a:srgbClr val="000000"/>
                </a:solidFill>
                <a:latin typeface="Times New Roman" pitchFamily="18" charset="0"/>
                <a:cs typeface="Times New Roman" pitchFamily="18" charset="0"/>
              </a:rPr>
              <a:t>Tablo: 17 Sportif Faaliyetler Başarı Verileri</a:t>
            </a:r>
            <a:endParaRPr lang="tr-TR" sz="1200" dirty="0"/>
          </a:p>
        </p:txBody>
      </p:sp>
      <p:sp>
        <p:nvSpPr>
          <p:cNvPr id="12" name="11 Dikdörtgen"/>
          <p:cNvSpPr/>
          <p:nvPr/>
        </p:nvSpPr>
        <p:spPr>
          <a:xfrm>
            <a:off x="928662" y="5357826"/>
            <a:ext cx="3594189" cy="276999"/>
          </a:xfrm>
          <a:prstGeom prst="rect">
            <a:avLst/>
          </a:prstGeom>
        </p:spPr>
        <p:txBody>
          <a:bodyPr wrap="none">
            <a:spAutoFit/>
          </a:bodyPr>
          <a:lstStyle/>
          <a:p>
            <a:pPr lvl="0">
              <a:defRPr/>
            </a:pPr>
            <a:r>
              <a:rPr lang="tr-TR" sz="1200" b="1" dirty="0" smtClean="0">
                <a:solidFill>
                  <a:srgbClr val="000000"/>
                </a:solidFill>
                <a:latin typeface="Times New Roman" pitchFamily="18" charset="0"/>
                <a:cs typeface="Times New Roman" pitchFamily="18" charset="0"/>
              </a:rPr>
              <a:t>Tablo: 18 Sosyal-kültürel ve Bilimsel Başarı Verileri</a:t>
            </a:r>
            <a:endParaRPr lang="tr-TR"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70B8EFC6-9B92-4EC2-910F-8C8DAAC16B59}" type="slidenum">
              <a:rPr lang="tr-TR" smtClean="0"/>
              <a:pPr/>
              <a:t>48</a:t>
            </a:fld>
            <a:endParaRPr lang="tr-TR"/>
          </a:p>
        </p:txBody>
      </p:sp>
      <p:sp>
        <p:nvSpPr>
          <p:cNvPr id="7" name="6 Dikdörtgen"/>
          <p:cNvSpPr/>
          <p:nvPr/>
        </p:nvSpPr>
        <p:spPr>
          <a:xfrm>
            <a:off x="714348" y="285728"/>
            <a:ext cx="7858180" cy="307777"/>
          </a:xfrm>
          <a:prstGeom prst="rect">
            <a:avLst/>
          </a:prstGeom>
        </p:spPr>
        <p:txBody>
          <a:bodyPr wrap="square">
            <a:spAutoFit/>
          </a:bodyPr>
          <a:lstStyle/>
          <a:p>
            <a:pPr lvl="0" indent="228600" algn="just" fontAlgn="base">
              <a:spcBef>
                <a:spcPct val="0"/>
              </a:spcBef>
              <a:spcAft>
                <a:spcPct val="0"/>
              </a:spcAft>
            </a:pPr>
            <a:r>
              <a:rPr lang="tr-TR" sz="1400" b="1" dirty="0" smtClean="0">
                <a:latin typeface="Times New Roman" pitchFamily="18" charset="0"/>
                <a:cs typeface="Times New Roman" pitchFamily="18" charset="0"/>
              </a:rPr>
              <a:t>HİZAN MESLEKİ VE TEKNİK  ANADOLU LİSESİ MÜDÜRLÜĞÜ KURUM İÇİ     ANALİZİ</a:t>
            </a:r>
          </a:p>
        </p:txBody>
      </p:sp>
      <p:graphicFrame>
        <p:nvGraphicFramePr>
          <p:cNvPr id="4" name="3 Tablo"/>
          <p:cNvGraphicFramePr>
            <a:graphicFrameLocks noGrp="1"/>
          </p:cNvGraphicFramePr>
          <p:nvPr>
            <p:extLst>
              <p:ext uri="{D42A27DB-BD31-4B8C-83A1-F6EECF244321}">
                <p14:modId xmlns:p14="http://schemas.microsoft.com/office/powerpoint/2010/main" xmlns="" val="2488994415"/>
              </p:ext>
            </p:extLst>
          </p:nvPr>
        </p:nvGraphicFramePr>
        <p:xfrm>
          <a:off x="500034" y="4500570"/>
          <a:ext cx="8143932" cy="731520"/>
        </p:xfrm>
        <a:graphic>
          <a:graphicData uri="http://schemas.openxmlformats.org/drawingml/2006/table">
            <a:tbl>
              <a:tblPr>
                <a:tableStyleId>{35758FB7-9AC5-4552-8A53-C91805E547FA}</a:tableStyleId>
              </a:tblPr>
              <a:tblGrid>
                <a:gridCol w="3213889"/>
                <a:gridCol w="1404126"/>
                <a:gridCol w="3525917"/>
              </a:tblGrid>
              <a:tr h="182880">
                <a:tc>
                  <a:txBody>
                    <a:bodyPr/>
                    <a:lstStyle/>
                    <a:p>
                      <a:pPr algn="l" fontAlgn="b"/>
                      <a:r>
                        <a:rPr lang="tr-TR" sz="1100" u="none" strike="noStrike" dirty="0"/>
                        <a:t>SEMİNER ADI</a:t>
                      </a:r>
                      <a:endParaRPr lang="tr-TR" sz="1100" b="0" i="0" u="none" strike="noStrike" dirty="0">
                        <a:solidFill>
                          <a:srgbClr val="000000"/>
                        </a:solidFill>
                        <a:latin typeface="Calibri"/>
                      </a:endParaRPr>
                    </a:p>
                  </a:txBody>
                  <a:tcPr marL="7620" marR="7620" marT="7620" marB="0" anchor="b"/>
                </a:tc>
                <a:tc>
                  <a:txBody>
                    <a:bodyPr/>
                    <a:lstStyle/>
                    <a:p>
                      <a:pPr algn="ctr" fontAlgn="b"/>
                      <a:r>
                        <a:rPr lang="tr-TR" sz="1100" u="none" strike="noStrike" dirty="0"/>
                        <a:t>SEVİYE</a:t>
                      </a:r>
                      <a:endParaRPr lang="tr-TR" sz="1100" b="0" i="0" u="none" strike="noStrike" dirty="0">
                        <a:solidFill>
                          <a:srgbClr val="000000"/>
                        </a:solidFill>
                        <a:latin typeface="Calibri"/>
                      </a:endParaRPr>
                    </a:p>
                  </a:txBody>
                  <a:tcPr marL="7620" marR="7620" marT="7620" marB="0" anchor="b"/>
                </a:tc>
                <a:tc>
                  <a:txBody>
                    <a:bodyPr/>
                    <a:lstStyle/>
                    <a:p>
                      <a:pPr algn="ctr" fontAlgn="b"/>
                      <a:r>
                        <a:rPr lang="tr-TR" sz="1100" u="none" strike="noStrike" dirty="0"/>
                        <a:t>KATILAN ÖĞRENCİ SAYISI</a:t>
                      </a:r>
                      <a:endParaRPr lang="tr-TR" sz="1100" b="0" i="0" u="none" strike="noStrike" dirty="0">
                        <a:solidFill>
                          <a:srgbClr val="000000"/>
                        </a:solidFill>
                        <a:latin typeface="Calibri"/>
                      </a:endParaRPr>
                    </a:p>
                  </a:txBody>
                  <a:tcPr marL="7620" marR="7620" marT="7620" marB="0" anchor="b"/>
                </a:tc>
              </a:tr>
              <a:tr h="182880">
                <a:tc>
                  <a:txBody>
                    <a:bodyPr/>
                    <a:lstStyle/>
                    <a:p>
                      <a:pPr algn="l" fontAlgn="b"/>
                      <a:r>
                        <a:rPr lang="nn-NO" sz="1100" u="none" strike="noStrike" dirty="0" smtClean="0"/>
                        <a:t>Alan Seçimi ve Alan dersleri</a:t>
                      </a:r>
                      <a:endParaRPr lang="nn-NO" sz="1100" b="0" i="0" u="none" strike="noStrike" dirty="0">
                        <a:solidFill>
                          <a:srgbClr val="000000"/>
                        </a:solidFill>
                        <a:latin typeface="+mn-lt"/>
                      </a:endParaRPr>
                    </a:p>
                  </a:txBody>
                  <a:tcPr marL="7620" marR="7620" marT="7620" marB="0" anchor="b"/>
                </a:tc>
                <a:tc>
                  <a:txBody>
                    <a:bodyPr/>
                    <a:lstStyle/>
                    <a:p>
                      <a:pPr algn="ctr" fontAlgn="b"/>
                      <a:r>
                        <a:rPr lang="tr-TR" sz="1100" u="none" strike="noStrike"/>
                        <a:t>9. Sınıf</a:t>
                      </a:r>
                      <a:endParaRPr lang="tr-TR" sz="1100" b="0" i="0" u="none" strike="noStrike">
                        <a:solidFill>
                          <a:srgbClr val="000000"/>
                        </a:solidFill>
                        <a:latin typeface="Calibri"/>
                      </a:endParaRPr>
                    </a:p>
                  </a:txBody>
                  <a:tcPr marL="7620" marR="7620" marT="7620" marB="0" anchor="b"/>
                </a:tc>
                <a:tc>
                  <a:txBody>
                    <a:bodyPr/>
                    <a:lstStyle/>
                    <a:p>
                      <a:pPr algn="ctr" fontAlgn="b"/>
                      <a:r>
                        <a:rPr lang="tr-TR" sz="1100" u="none" strike="noStrike" dirty="0" smtClean="0"/>
                        <a:t>124</a:t>
                      </a:r>
                      <a:endParaRPr lang="tr-TR" sz="1100" b="0" i="0" u="none" strike="noStrike" dirty="0">
                        <a:solidFill>
                          <a:srgbClr val="000000"/>
                        </a:solidFill>
                        <a:latin typeface="Calibri"/>
                      </a:endParaRPr>
                    </a:p>
                  </a:txBody>
                  <a:tcPr marL="7620" marR="7620" marT="7620" marB="0" anchor="b"/>
                </a:tc>
              </a:tr>
              <a:tr h="182880">
                <a:tc>
                  <a:txBody>
                    <a:bodyPr/>
                    <a:lstStyle/>
                    <a:p>
                      <a:pPr algn="l" fontAlgn="b"/>
                      <a:r>
                        <a:rPr lang="tr-TR" sz="1100" u="none" strike="noStrike" dirty="0" smtClean="0"/>
                        <a:t>Akademik Arttırma</a:t>
                      </a:r>
                      <a:r>
                        <a:rPr lang="tr-TR" sz="1100" u="none" strike="noStrike" baseline="0" dirty="0" smtClean="0"/>
                        <a:t> </a:t>
                      </a:r>
                      <a:endParaRPr lang="nn-NO" sz="1100" b="0" i="0" u="none" strike="noStrike" dirty="0">
                        <a:solidFill>
                          <a:srgbClr val="000000"/>
                        </a:solidFill>
                        <a:latin typeface="Calibri"/>
                      </a:endParaRPr>
                    </a:p>
                  </a:txBody>
                  <a:tcPr marL="7620" marR="7620" marT="7620" marB="0" anchor="b"/>
                </a:tc>
                <a:tc>
                  <a:txBody>
                    <a:bodyPr/>
                    <a:lstStyle/>
                    <a:p>
                      <a:pPr algn="ctr" fontAlgn="b"/>
                      <a:r>
                        <a:rPr lang="tr-TR" sz="1100" u="none" strike="noStrike"/>
                        <a:t>10. Sınıf</a:t>
                      </a:r>
                      <a:endParaRPr lang="tr-TR" sz="1100" b="0" i="0" u="none" strike="noStrike">
                        <a:solidFill>
                          <a:srgbClr val="000000"/>
                        </a:solidFill>
                        <a:latin typeface="Calibri"/>
                      </a:endParaRPr>
                    </a:p>
                  </a:txBody>
                  <a:tcPr marL="7620" marR="7620" marT="7620" marB="0" anchor="b"/>
                </a:tc>
                <a:tc>
                  <a:txBody>
                    <a:bodyPr/>
                    <a:lstStyle/>
                    <a:p>
                      <a:pPr algn="ctr" fontAlgn="b"/>
                      <a:r>
                        <a:rPr lang="tr-TR" sz="1100" u="none" strike="noStrike" dirty="0" smtClean="0"/>
                        <a:t>44</a:t>
                      </a:r>
                      <a:endParaRPr lang="tr-TR" sz="1100" b="0" i="0" u="none" strike="noStrike" dirty="0">
                        <a:solidFill>
                          <a:srgbClr val="000000"/>
                        </a:solidFill>
                        <a:latin typeface="Calibri"/>
                      </a:endParaRPr>
                    </a:p>
                  </a:txBody>
                  <a:tcPr marL="7620" marR="7620" marT="7620" marB="0" anchor="b"/>
                </a:tc>
              </a:tr>
              <a:tr h="182880">
                <a:tc>
                  <a:txBody>
                    <a:bodyPr/>
                    <a:lstStyle/>
                    <a:p>
                      <a:pPr algn="l" fontAlgn="b"/>
                      <a:r>
                        <a:rPr lang="tr-TR" sz="1100" u="none" strike="noStrike" dirty="0" smtClean="0"/>
                        <a:t>Öğrenci Bilgi</a:t>
                      </a:r>
                      <a:r>
                        <a:rPr lang="tr-TR" sz="1100" u="none" strike="noStrike" baseline="0" dirty="0" smtClean="0"/>
                        <a:t> Formu</a:t>
                      </a:r>
                      <a:endParaRPr lang="tr-TR" sz="1100" b="0" i="0" u="none" strike="noStrike" dirty="0">
                        <a:solidFill>
                          <a:srgbClr val="000000"/>
                        </a:solidFill>
                        <a:latin typeface="Calibri"/>
                      </a:endParaRPr>
                    </a:p>
                  </a:txBody>
                  <a:tcPr marL="7620" marR="7620" marT="7620" marB="0" anchor="b"/>
                </a:tc>
                <a:tc>
                  <a:txBody>
                    <a:bodyPr/>
                    <a:lstStyle/>
                    <a:p>
                      <a:pPr algn="ctr" fontAlgn="b"/>
                      <a:r>
                        <a:rPr lang="tr-TR" sz="1100" u="none" strike="noStrike"/>
                        <a:t>11. Sınıf</a:t>
                      </a:r>
                      <a:endParaRPr lang="tr-TR" sz="1100" b="0" i="0" u="none" strike="noStrike">
                        <a:solidFill>
                          <a:srgbClr val="000000"/>
                        </a:solidFill>
                        <a:latin typeface="Calibri"/>
                      </a:endParaRPr>
                    </a:p>
                  </a:txBody>
                  <a:tcPr marL="7620" marR="7620" marT="7620" marB="0" anchor="b"/>
                </a:tc>
                <a:tc>
                  <a:txBody>
                    <a:bodyPr/>
                    <a:lstStyle/>
                    <a:p>
                      <a:pPr algn="ctr" fontAlgn="b"/>
                      <a:r>
                        <a:rPr lang="tr-TR" sz="1100" u="none" strike="noStrike" dirty="0" smtClean="0"/>
                        <a:t>32</a:t>
                      </a:r>
                      <a:endParaRPr lang="tr-TR" sz="1100" b="0" i="0" u="none" strike="noStrike" dirty="0">
                        <a:solidFill>
                          <a:srgbClr val="000000"/>
                        </a:solidFill>
                        <a:latin typeface="Calibri"/>
                      </a:endParaRPr>
                    </a:p>
                  </a:txBody>
                  <a:tcPr marL="7620" marR="7620" marT="7620" marB="0" anchor="b"/>
                </a:tc>
              </a:tr>
            </a:tbl>
          </a:graphicData>
        </a:graphic>
      </p:graphicFrame>
      <p:sp>
        <p:nvSpPr>
          <p:cNvPr id="5" name="4 Dikdörtgen"/>
          <p:cNvSpPr/>
          <p:nvPr/>
        </p:nvSpPr>
        <p:spPr>
          <a:xfrm>
            <a:off x="571472" y="5357826"/>
            <a:ext cx="2386038" cy="276999"/>
          </a:xfrm>
          <a:prstGeom prst="rect">
            <a:avLst/>
          </a:prstGeom>
        </p:spPr>
        <p:txBody>
          <a:bodyPr wrap="none">
            <a:spAutoFit/>
          </a:bodyPr>
          <a:lstStyle/>
          <a:p>
            <a:r>
              <a:rPr lang="tr-TR" sz="1200" dirty="0" smtClean="0"/>
              <a:t>Tablo:19 Öğrenme Stilleri Envanteri</a:t>
            </a:r>
            <a:endParaRPr lang="tr-TR" sz="1200" dirty="0"/>
          </a:p>
        </p:txBody>
      </p:sp>
      <p:sp>
        <p:nvSpPr>
          <p:cNvPr id="11" name="10 Dikdörtgen"/>
          <p:cNvSpPr/>
          <p:nvPr/>
        </p:nvSpPr>
        <p:spPr>
          <a:xfrm>
            <a:off x="500033" y="785794"/>
            <a:ext cx="3330527" cy="338554"/>
          </a:xfrm>
          <a:prstGeom prst="rect">
            <a:avLst/>
          </a:prstGeom>
        </p:spPr>
        <p:txBody>
          <a:bodyPr wrap="none">
            <a:spAutoFit/>
          </a:bodyPr>
          <a:lstStyle/>
          <a:p>
            <a:pPr algn="ctr" fontAlgn="b"/>
            <a:r>
              <a:rPr lang="tr-TR" sz="1600" dirty="0" smtClean="0">
                <a:solidFill>
                  <a:srgbClr val="000000"/>
                </a:solidFill>
                <a:latin typeface="Times New Roman" pitchFamily="18" charset="0"/>
                <a:cs typeface="Times New Roman" pitchFamily="18" charset="0"/>
              </a:rPr>
              <a:t>ÖĞRENME STİLLERİ ENVANTERİ</a:t>
            </a:r>
            <a:endParaRPr lang="tr-TR" sz="1600" dirty="0">
              <a:solidFill>
                <a:srgbClr val="000000"/>
              </a:solidFill>
              <a:latin typeface="Times New Roman" pitchFamily="18" charset="0"/>
              <a:cs typeface="Times New Roman" pitchFamily="18" charset="0"/>
            </a:endParaRPr>
          </a:p>
        </p:txBody>
      </p:sp>
      <p:graphicFrame>
        <p:nvGraphicFramePr>
          <p:cNvPr id="12" name="11 Tablo"/>
          <p:cNvGraphicFramePr>
            <a:graphicFrameLocks noGrp="1"/>
          </p:cNvGraphicFramePr>
          <p:nvPr/>
        </p:nvGraphicFramePr>
        <p:xfrm>
          <a:off x="500034" y="1214422"/>
          <a:ext cx="7786742" cy="2376000"/>
        </p:xfrm>
        <a:graphic>
          <a:graphicData uri="http://schemas.openxmlformats.org/drawingml/2006/table">
            <a:tbl>
              <a:tblPr>
                <a:tableStyleId>{35758FB7-9AC5-4552-8A53-C91805E547FA}</a:tableStyleId>
              </a:tblPr>
              <a:tblGrid>
                <a:gridCol w="894172"/>
                <a:gridCol w="6892570"/>
              </a:tblGrid>
              <a:tr h="216000">
                <a:tc gridSpan="2">
                  <a:txBody>
                    <a:bodyPr/>
                    <a:lstStyle/>
                    <a:p>
                      <a:pPr algn="ctr" fontAlgn="b"/>
                      <a:r>
                        <a:rPr lang="tr-TR" sz="1200" u="none" strike="noStrike" dirty="0"/>
                        <a:t>ÖĞRENME STİLLERİ ENVANTERİ</a:t>
                      </a:r>
                      <a:endParaRPr lang="tr-TR" sz="1200" b="0" i="0" u="none" strike="noStrike" dirty="0">
                        <a:solidFill>
                          <a:srgbClr val="000000"/>
                        </a:solidFill>
                        <a:latin typeface="Times New Roman"/>
                      </a:endParaRPr>
                    </a:p>
                  </a:txBody>
                  <a:tcPr marL="7620" marR="7620" marT="7620" marB="0" anchor="b"/>
                </a:tc>
                <a:tc hMerge="1">
                  <a:txBody>
                    <a:bodyPr/>
                    <a:lstStyle/>
                    <a:p>
                      <a:endParaRPr lang="tr-TR"/>
                    </a:p>
                  </a:txBody>
                  <a:tcPr/>
                </a:tc>
              </a:tr>
              <a:tr h="216000">
                <a:tc>
                  <a:txBody>
                    <a:bodyPr/>
                    <a:lstStyle/>
                    <a:p>
                      <a:pPr algn="ctr" fontAlgn="b"/>
                      <a:r>
                        <a:rPr lang="tr-TR" sz="1200" u="none" strike="noStrike" dirty="0"/>
                        <a:t>1</a:t>
                      </a:r>
                      <a:endParaRPr lang="tr-TR" sz="1200" b="0" i="0" u="none" strike="noStrike" dirty="0">
                        <a:solidFill>
                          <a:srgbClr val="000000"/>
                        </a:solidFill>
                        <a:latin typeface="Times New Roman"/>
                      </a:endParaRPr>
                    </a:p>
                  </a:txBody>
                  <a:tcPr marL="7620" marR="7620" marT="7620" marB="0" anchor="b"/>
                </a:tc>
                <a:tc>
                  <a:txBody>
                    <a:bodyPr/>
                    <a:lstStyle/>
                    <a:p>
                      <a:pPr algn="l" fontAlgn="b"/>
                      <a:r>
                        <a:rPr lang="tr-TR" sz="1200" u="none" strike="noStrike" dirty="0"/>
                        <a:t>Sınıfta arkadaşlarımla tartışarak ve sohbet ederek öğrenmeyi severim.</a:t>
                      </a:r>
                      <a:endParaRPr lang="tr-TR" sz="1200" b="0" i="0" u="none" strike="noStrike" dirty="0">
                        <a:solidFill>
                          <a:srgbClr val="000000"/>
                        </a:solidFill>
                        <a:latin typeface="Times New Roman"/>
                      </a:endParaRPr>
                    </a:p>
                  </a:txBody>
                  <a:tcPr marL="7620" marR="7620" marT="7620" marB="0" anchor="b"/>
                </a:tc>
              </a:tr>
              <a:tr h="216000">
                <a:tc>
                  <a:txBody>
                    <a:bodyPr/>
                    <a:lstStyle/>
                    <a:p>
                      <a:pPr algn="ctr" fontAlgn="b"/>
                      <a:r>
                        <a:rPr lang="tr-TR" sz="1200" u="none" strike="noStrike" dirty="0"/>
                        <a:t>2</a:t>
                      </a:r>
                      <a:endParaRPr lang="tr-TR" sz="1200" b="0" i="0" u="none" strike="noStrike" dirty="0">
                        <a:solidFill>
                          <a:srgbClr val="000000"/>
                        </a:solidFill>
                        <a:latin typeface="Times New Roman"/>
                      </a:endParaRPr>
                    </a:p>
                  </a:txBody>
                  <a:tcPr marL="7620" marR="7620" marT="7620" marB="0" anchor="b"/>
                </a:tc>
                <a:tc>
                  <a:txBody>
                    <a:bodyPr/>
                    <a:lstStyle/>
                    <a:p>
                      <a:pPr algn="l" fontAlgn="b"/>
                      <a:r>
                        <a:rPr lang="tr-TR" sz="1200" u="none" strike="noStrike" dirty="0"/>
                        <a:t>Duyduğum ama görmediğim yönergelere dikkat etmekte zorlanırım.</a:t>
                      </a:r>
                      <a:endParaRPr lang="tr-TR" sz="1200" b="0" i="0" u="none" strike="noStrike" dirty="0">
                        <a:solidFill>
                          <a:srgbClr val="000000"/>
                        </a:solidFill>
                        <a:latin typeface="Times New Roman"/>
                      </a:endParaRPr>
                    </a:p>
                  </a:txBody>
                  <a:tcPr marL="7620" marR="7620" marT="7620" marB="0" anchor="b"/>
                </a:tc>
              </a:tr>
              <a:tr h="216000">
                <a:tc>
                  <a:txBody>
                    <a:bodyPr/>
                    <a:lstStyle/>
                    <a:p>
                      <a:pPr algn="ctr" fontAlgn="b"/>
                      <a:r>
                        <a:rPr lang="tr-TR" sz="1200" u="none" strike="noStrike" dirty="0"/>
                        <a:t>3</a:t>
                      </a:r>
                      <a:endParaRPr lang="tr-TR" sz="1200" b="0" i="0" u="none" strike="noStrike" dirty="0">
                        <a:solidFill>
                          <a:srgbClr val="000000"/>
                        </a:solidFill>
                        <a:latin typeface="Times New Roman"/>
                      </a:endParaRPr>
                    </a:p>
                  </a:txBody>
                  <a:tcPr marL="7620" marR="7620" marT="7620" marB="0" anchor="b"/>
                </a:tc>
                <a:tc>
                  <a:txBody>
                    <a:bodyPr/>
                    <a:lstStyle/>
                    <a:p>
                      <a:pPr algn="l" fontAlgn="b"/>
                      <a:r>
                        <a:rPr lang="tr-TR" sz="1200" u="none" strike="noStrike" dirty="0"/>
                        <a:t>Her şeye dokunmak isterim.</a:t>
                      </a:r>
                      <a:endParaRPr lang="tr-TR" sz="1200" b="0" i="0" u="none" strike="noStrike" dirty="0">
                        <a:solidFill>
                          <a:srgbClr val="000000"/>
                        </a:solidFill>
                        <a:latin typeface="Times New Roman"/>
                      </a:endParaRPr>
                    </a:p>
                  </a:txBody>
                  <a:tcPr marL="7620" marR="7620" marT="7620" marB="0" anchor="b"/>
                </a:tc>
              </a:tr>
              <a:tr h="216000">
                <a:tc>
                  <a:txBody>
                    <a:bodyPr/>
                    <a:lstStyle/>
                    <a:p>
                      <a:pPr algn="ctr" fontAlgn="b"/>
                      <a:r>
                        <a:rPr lang="tr-TR" sz="1200" u="none" strike="noStrike" dirty="0"/>
                        <a:t>4</a:t>
                      </a:r>
                      <a:endParaRPr lang="tr-TR" sz="1200" b="0" i="0" u="none" strike="noStrike" dirty="0">
                        <a:solidFill>
                          <a:srgbClr val="000000"/>
                        </a:solidFill>
                        <a:latin typeface="Times New Roman"/>
                      </a:endParaRPr>
                    </a:p>
                  </a:txBody>
                  <a:tcPr marL="7620" marR="7620" marT="7620" marB="0" anchor="b"/>
                </a:tc>
                <a:tc>
                  <a:txBody>
                    <a:bodyPr/>
                    <a:lstStyle/>
                    <a:p>
                      <a:pPr algn="l" fontAlgn="b"/>
                      <a:r>
                        <a:rPr lang="tr-TR" sz="1200" u="none" strike="noStrike" dirty="0"/>
                        <a:t>Kendi kendime çalışmaktansa öğretmeni dinleyerek öğrenmeyi tercih ederim.</a:t>
                      </a:r>
                      <a:endParaRPr lang="tr-TR" sz="1200" b="0" i="0" u="none" strike="noStrike" dirty="0">
                        <a:solidFill>
                          <a:srgbClr val="000000"/>
                        </a:solidFill>
                        <a:latin typeface="Times New Roman"/>
                      </a:endParaRPr>
                    </a:p>
                  </a:txBody>
                  <a:tcPr marL="7620" marR="7620" marT="7620" marB="0" anchor="b"/>
                </a:tc>
              </a:tr>
              <a:tr h="216000">
                <a:tc>
                  <a:txBody>
                    <a:bodyPr/>
                    <a:lstStyle/>
                    <a:p>
                      <a:pPr algn="ctr" fontAlgn="b"/>
                      <a:r>
                        <a:rPr lang="tr-TR" sz="1200" u="none" strike="noStrike" dirty="0"/>
                        <a:t>5</a:t>
                      </a:r>
                      <a:endParaRPr lang="tr-TR" sz="1200" b="0" i="0" u="none" strike="noStrike" dirty="0">
                        <a:solidFill>
                          <a:srgbClr val="000000"/>
                        </a:solidFill>
                        <a:latin typeface="Times New Roman"/>
                      </a:endParaRPr>
                    </a:p>
                  </a:txBody>
                  <a:tcPr marL="7620" marR="7620" marT="7620" marB="0" anchor="b"/>
                </a:tc>
                <a:tc>
                  <a:txBody>
                    <a:bodyPr/>
                    <a:lstStyle/>
                    <a:p>
                      <a:pPr algn="l" fontAlgn="b"/>
                      <a:r>
                        <a:rPr lang="tr-TR" sz="1200" u="none" strike="noStrike" dirty="0"/>
                        <a:t>Sözel tariflerin tekrarlanmasını isterim.</a:t>
                      </a:r>
                      <a:endParaRPr lang="tr-TR" sz="1200" b="0" i="0" u="none" strike="noStrike" dirty="0">
                        <a:solidFill>
                          <a:srgbClr val="000000"/>
                        </a:solidFill>
                        <a:latin typeface="Times New Roman"/>
                      </a:endParaRPr>
                    </a:p>
                  </a:txBody>
                  <a:tcPr marL="7620" marR="7620" marT="7620" marB="0" anchor="b"/>
                </a:tc>
              </a:tr>
              <a:tr h="216000">
                <a:tc>
                  <a:txBody>
                    <a:bodyPr/>
                    <a:lstStyle/>
                    <a:p>
                      <a:pPr algn="ctr" fontAlgn="b"/>
                      <a:r>
                        <a:rPr lang="tr-TR" sz="1200" u="none" strike="noStrike" dirty="0"/>
                        <a:t>6</a:t>
                      </a:r>
                      <a:endParaRPr lang="tr-TR" sz="1200" b="0" i="0" u="none" strike="noStrike" dirty="0">
                        <a:solidFill>
                          <a:srgbClr val="000000"/>
                        </a:solidFill>
                        <a:latin typeface="Times New Roman"/>
                      </a:endParaRPr>
                    </a:p>
                  </a:txBody>
                  <a:tcPr marL="7620" marR="7620" marT="7620" marB="0" anchor="b"/>
                </a:tc>
                <a:tc>
                  <a:txBody>
                    <a:bodyPr/>
                    <a:lstStyle/>
                    <a:p>
                      <a:pPr algn="l" fontAlgn="b"/>
                      <a:r>
                        <a:rPr lang="tr-TR" sz="1200" u="none" strike="noStrike" dirty="0"/>
                        <a:t>Gördüklerimi iyi hatırlarım.</a:t>
                      </a:r>
                      <a:endParaRPr lang="tr-TR" sz="1200" b="0" i="0" u="none" strike="noStrike" dirty="0">
                        <a:solidFill>
                          <a:srgbClr val="000000"/>
                        </a:solidFill>
                        <a:latin typeface="Times New Roman"/>
                      </a:endParaRPr>
                    </a:p>
                  </a:txBody>
                  <a:tcPr marL="7620" marR="7620" marT="7620" marB="0" anchor="b"/>
                </a:tc>
              </a:tr>
              <a:tr h="216000">
                <a:tc>
                  <a:txBody>
                    <a:bodyPr/>
                    <a:lstStyle/>
                    <a:p>
                      <a:pPr algn="ctr" fontAlgn="b"/>
                      <a:r>
                        <a:rPr lang="tr-TR" sz="1200" u="none" strike="noStrike" dirty="0"/>
                        <a:t>7</a:t>
                      </a:r>
                      <a:endParaRPr lang="tr-TR" sz="1200" b="0" i="0" u="none" strike="noStrike" dirty="0">
                        <a:solidFill>
                          <a:srgbClr val="000000"/>
                        </a:solidFill>
                        <a:latin typeface="Times New Roman"/>
                      </a:endParaRPr>
                    </a:p>
                  </a:txBody>
                  <a:tcPr marL="7620" marR="7620" marT="7620" marB="0" anchor="b"/>
                </a:tc>
                <a:tc>
                  <a:txBody>
                    <a:bodyPr/>
                    <a:lstStyle/>
                    <a:p>
                      <a:pPr algn="l" fontAlgn="b"/>
                      <a:r>
                        <a:rPr lang="tr-TR" sz="1200" u="none" strike="noStrike" dirty="0"/>
                        <a:t>Kendi kendime düşünüp çalışarak öğrenmeyi severim.</a:t>
                      </a:r>
                      <a:endParaRPr lang="tr-TR" sz="1200" b="0" i="0" u="none" strike="noStrike" dirty="0">
                        <a:solidFill>
                          <a:srgbClr val="000000"/>
                        </a:solidFill>
                        <a:latin typeface="Times New Roman"/>
                      </a:endParaRPr>
                    </a:p>
                  </a:txBody>
                  <a:tcPr marL="7620" marR="7620" marT="7620" marB="0" anchor="b"/>
                </a:tc>
              </a:tr>
              <a:tr h="216000">
                <a:tc>
                  <a:txBody>
                    <a:bodyPr/>
                    <a:lstStyle/>
                    <a:p>
                      <a:pPr algn="ctr" fontAlgn="b"/>
                      <a:r>
                        <a:rPr lang="tr-TR" sz="1200" u="none" strike="noStrike" dirty="0"/>
                        <a:t>8</a:t>
                      </a:r>
                      <a:endParaRPr lang="tr-TR" sz="1200" b="0" i="0" u="none" strike="noStrike" dirty="0">
                        <a:solidFill>
                          <a:srgbClr val="000000"/>
                        </a:solidFill>
                        <a:latin typeface="Times New Roman"/>
                      </a:endParaRPr>
                    </a:p>
                  </a:txBody>
                  <a:tcPr marL="7620" marR="7620" marT="7620" marB="0" anchor="b"/>
                </a:tc>
                <a:tc>
                  <a:txBody>
                    <a:bodyPr/>
                    <a:lstStyle/>
                    <a:p>
                      <a:pPr algn="l" fontAlgn="b"/>
                      <a:r>
                        <a:rPr lang="tr-TR" sz="1200" u="none" strike="noStrike" dirty="0"/>
                        <a:t>Bir konu bana okunursa kendi okuduğumdan daha iyi anlarım.</a:t>
                      </a:r>
                      <a:endParaRPr lang="tr-TR" sz="1200" b="0" i="0" u="none" strike="noStrike" dirty="0">
                        <a:solidFill>
                          <a:srgbClr val="000000"/>
                        </a:solidFill>
                        <a:latin typeface="Times New Roman"/>
                      </a:endParaRPr>
                    </a:p>
                  </a:txBody>
                  <a:tcPr marL="7620" marR="7620" marT="7620" marB="0" anchor="b"/>
                </a:tc>
              </a:tr>
              <a:tr h="216000">
                <a:tc>
                  <a:txBody>
                    <a:bodyPr/>
                    <a:lstStyle/>
                    <a:p>
                      <a:pPr algn="ctr" fontAlgn="b"/>
                      <a:r>
                        <a:rPr lang="tr-TR" sz="1200" u="none" strike="noStrike" dirty="0"/>
                        <a:t>9</a:t>
                      </a:r>
                      <a:endParaRPr lang="tr-TR" sz="1200" b="0" i="0" u="none" strike="noStrike" dirty="0">
                        <a:solidFill>
                          <a:srgbClr val="000000"/>
                        </a:solidFill>
                        <a:latin typeface="Times New Roman"/>
                      </a:endParaRPr>
                    </a:p>
                  </a:txBody>
                  <a:tcPr marL="7620" marR="7620" marT="7620" marB="0" anchor="b"/>
                </a:tc>
                <a:tc>
                  <a:txBody>
                    <a:bodyPr/>
                    <a:lstStyle/>
                    <a:p>
                      <a:pPr algn="l" fontAlgn="b"/>
                      <a:r>
                        <a:rPr lang="tr-TR" sz="1200" u="none" strike="noStrike" dirty="0"/>
                        <a:t>Aletleri açar, içini söker, sonra yine bir araya getirmeye çalışırım.</a:t>
                      </a:r>
                      <a:endParaRPr lang="tr-TR" sz="1200" b="0" i="0" u="none" strike="noStrike" dirty="0">
                        <a:solidFill>
                          <a:srgbClr val="000000"/>
                        </a:solidFill>
                        <a:latin typeface="Times New Roman"/>
                      </a:endParaRPr>
                    </a:p>
                  </a:txBody>
                  <a:tcPr marL="7620" marR="7620" marT="7620" marB="0" anchor="b"/>
                </a:tc>
              </a:tr>
              <a:tr h="216000">
                <a:tc>
                  <a:txBody>
                    <a:bodyPr/>
                    <a:lstStyle/>
                    <a:p>
                      <a:pPr algn="ctr" fontAlgn="b"/>
                      <a:r>
                        <a:rPr lang="tr-TR" sz="1200" u="none" strike="noStrike" dirty="0"/>
                        <a:t>10</a:t>
                      </a:r>
                      <a:endParaRPr lang="tr-TR" sz="1200" b="0" i="0" u="none" strike="noStrike" dirty="0">
                        <a:solidFill>
                          <a:srgbClr val="000000"/>
                        </a:solidFill>
                        <a:latin typeface="Times New Roman"/>
                      </a:endParaRPr>
                    </a:p>
                  </a:txBody>
                  <a:tcPr marL="7620" marR="7620" marT="7620" marB="0" anchor="b"/>
                </a:tc>
                <a:tc>
                  <a:txBody>
                    <a:bodyPr/>
                    <a:lstStyle/>
                    <a:p>
                      <a:pPr algn="l" fontAlgn="b"/>
                      <a:r>
                        <a:rPr lang="nn-NO" sz="1200" u="none" strike="noStrike" dirty="0"/>
                        <a:t>Aktif olarak katıldığım etkinlikleri severim</a:t>
                      </a:r>
                      <a:endParaRPr lang="nn-NO" sz="1200" b="0" i="0" u="none" strike="noStrike" dirty="0">
                        <a:solidFill>
                          <a:srgbClr val="000000"/>
                        </a:solidFill>
                        <a:latin typeface="Times New Roman"/>
                      </a:endParaRPr>
                    </a:p>
                  </a:txBody>
                  <a:tcPr marL="7620" marR="7620" marT="7620" marB="0" anchor="b"/>
                </a:tc>
              </a:tr>
            </a:tbl>
          </a:graphicData>
        </a:graphic>
      </p:graphicFrame>
      <p:sp>
        <p:nvSpPr>
          <p:cNvPr id="13" name="12 Dikdörtgen"/>
          <p:cNvSpPr/>
          <p:nvPr/>
        </p:nvSpPr>
        <p:spPr>
          <a:xfrm>
            <a:off x="500034" y="3857628"/>
            <a:ext cx="7786742" cy="553998"/>
          </a:xfrm>
          <a:prstGeom prst="rect">
            <a:avLst/>
          </a:prstGeom>
        </p:spPr>
        <p:txBody>
          <a:bodyPr wrap="square">
            <a:spAutoFit/>
          </a:bodyPr>
          <a:lstStyle/>
          <a:p>
            <a:r>
              <a:rPr lang="tr-TR" dirty="0" smtClean="0"/>
              <a:t>      </a:t>
            </a:r>
            <a:r>
              <a:rPr lang="tr-TR" sz="1200" dirty="0" smtClean="0">
                <a:latin typeface="Times New Roman" pitchFamily="18" charset="0"/>
                <a:cs typeface="Times New Roman" pitchFamily="18" charset="0"/>
              </a:rPr>
              <a:t>Yukarıda belirtilen Öğrenme Stilleri Envanteri Aşağıdaki Tabloda Belirtilen Öğrencilere Seminer Olarak Uygulanmıştır.</a:t>
            </a:r>
            <a:endParaRPr lang="tr-TR"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70B8EFC6-9B92-4EC2-910F-8C8DAAC16B59}" type="slidenum">
              <a:rPr lang="tr-TR" smtClean="0"/>
              <a:pPr/>
              <a:t>49</a:t>
            </a:fld>
            <a:endParaRPr lang="tr-TR"/>
          </a:p>
        </p:txBody>
      </p:sp>
      <p:sp>
        <p:nvSpPr>
          <p:cNvPr id="7" name="6 Dikdörtgen"/>
          <p:cNvSpPr/>
          <p:nvPr/>
        </p:nvSpPr>
        <p:spPr>
          <a:xfrm>
            <a:off x="714348" y="285728"/>
            <a:ext cx="7858180" cy="584775"/>
          </a:xfrm>
          <a:prstGeom prst="rect">
            <a:avLst/>
          </a:prstGeom>
        </p:spPr>
        <p:txBody>
          <a:bodyPr wrap="square">
            <a:spAutoFit/>
          </a:bodyPr>
          <a:lstStyle/>
          <a:p>
            <a:pPr lvl="0" indent="228600" algn="just" fontAlgn="base">
              <a:spcBef>
                <a:spcPct val="0"/>
              </a:spcBef>
              <a:spcAft>
                <a:spcPct val="0"/>
              </a:spcAft>
            </a:pPr>
            <a:r>
              <a:rPr lang="tr-TR" sz="1600" b="1" dirty="0" smtClean="0">
                <a:latin typeface="Times New Roman" pitchFamily="18" charset="0"/>
                <a:cs typeface="Times New Roman" pitchFamily="18" charset="0"/>
              </a:rPr>
              <a:t>HİZAN </a:t>
            </a:r>
            <a:r>
              <a:rPr lang="tr-TR" sz="1600" b="1" dirty="0" smtClean="0">
                <a:latin typeface="Times New Roman" pitchFamily="18" charset="0"/>
                <a:cs typeface="Times New Roman" pitchFamily="18" charset="0"/>
              </a:rPr>
              <a:t>MESLEKİ VE TEKNİK ANADOLULİSESİ </a:t>
            </a:r>
            <a:r>
              <a:rPr lang="tr-TR" sz="1600" b="1" dirty="0" smtClean="0">
                <a:latin typeface="Times New Roman" pitchFamily="18" charset="0"/>
                <a:cs typeface="Times New Roman" pitchFamily="18" charset="0"/>
              </a:rPr>
              <a:t>MÜDÜRLÜĞÜ KURUM İÇİ ANALİZİ</a:t>
            </a:r>
          </a:p>
        </p:txBody>
      </p:sp>
      <p:graphicFrame>
        <p:nvGraphicFramePr>
          <p:cNvPr id="8" name="7 Tablo"/>
          <p:cNvGraphicFramePr>
            <a:graphicFrameLocks noGrp="1"/>
          </p:cNvGraphicFramePr>
          <p:nvPr>
            <p:extLst>
              <p:ext uri="{D42A27DB-BD31-4B8C-83A1-F6EECF244321}">
                <p14:modId xmlns:p14="http://schemas.microsoft.com/office/powerpoint/2010/main" xmlns="" val="142708836"/>
              </p:ext>
            </p:extLst>
          </p:nvPr>
        </p:nvGraphicFramePr>
        <p:xfrm>
          <a:off x="285720" y="1785926"/>
          <a:ext cx="8072492" cy="3000394"/>
        </p:xfrm>
        <a:graphic>
          <a:graphicData uri="http://schemas.openxmlformats.org/drawingml/2006/table">
            <a:tbl>
              <a:tblPr>
                <a:tableStyleId>{35758FB7-9AC5-4552-8A53-C91805E547FA}</a:tableStyleId>
              </a:tblPr>
              <a:tblGrid>
                <a:gridCol w="661510"/>
                <a:gridCol w="847560"/>
                <a:gridCol w="527141"/>
                <a:gridCol w="1405711"/>
                <a:gridCol w="661510"/>
                <a:gridCol w="661510"/>
                <a:gridCol w="661510"/>
                <a:gridCol w="661510"/>
                <a:gridCol w="661510"/>
                <a:gridCol w="661510"/>
                <a:gridCol w="661510"/>
              </a:tblGrid>
              <a:tr h="307732">
                <a:tc gridSpan="11">
                  <a:txBody>
                    <a:bodyPr/>
                    <a:lstStyle/>
                    <a:p>
                      <a:pPr algn="ctr" fontAlgn="b"/>
                      <a:r>
                        <a:rPr lang="tr-TR" sz="1400" u="none" strike="noStrike" dirty="0"/>
                        <a:t>2022-2023 EĞİTİM VE ÖĞRETİM YILI SINIF GEÇME VE BAŞARI İSTATİSTİĞİ</a:t>
                      </a:r>
                      <a:endParaRPr lang="tr-TR" sz="1400" b="1" i="0" u="none" strike="noStrike" dirty="0">
                        <a:solidFill>
                          <a:srgbClr val="000000"/>
                        </a:solidFill>
                        <a:latin typeface="Times New Roman" pitchFamily="18" charset="0"/>
                        <a:cs typeface="Times New Roman" pitchFamily="18" charset="0"/>
                      </a:endParaRPr>
                    </a:p>
                  </a:txBody>
                  <a:tcPr marL="6252" marR="6252" marT="6252"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77001">
                <a:tc rowSpan="2">
                  <a:txBody>
                    <a:bodyPr/>
                    <a:lstStyle/>
                    <a:p>
                      <a:pPr algn="ctr" fontAlgn="b"/>
                      <a:r>
                        <a:rPr lang="tr-TR" sz="1200" u="none" strike="noStrike" dirty="0"/>
                        <a:t>SINIF</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rowSpan="2">
                  <a:txBody>
                    <a:bodyPr/>
                    <a:lstStyle/>
                    <a:p>
                      <a:pPr algn="ctr" fontAlgn="b"/>
                      <a:r>
                        <a:rPr lang="tr-TR" sz="1200" u="none" strike="noStrike"/>
                        <a:t>DOĞRUDAN GEÇEN</a:t>
                      </a:r>
                      <a:endParaRPr lang="tr-TR" sz="1200" b="0" i="0" u="none" strike="noStrike">
                        <a:solidFill>
                          <a:srgbClr val="000000"/>
                        </a:solidFill>
                        <a:latin typeface="Times New Roman" pitchFamily="18" charset="0"/>
                        <a:cs typeface="Times New Roman" pitchFamily="18" charset="0"/>
                      </a:endParaRPr>
                    </a:p>
                  </a:txBody>
                  <a:tcPr marL="6252" marR="6252" marT="6252" marB="0" anchor="b"/>
                </a:tc>
                <a:tc rowSpan="2">
                  <a:txBody>
                    <a:bodyPr/>
                    <a:lstStyle/>
                    <a:p>
                      <a:pPr algn="ctr" fontAlgn="b"/>
                      <a:r>
                        <a:rPr lang="tr-TR" sz="1200" u="none" strike="noStrike"/>
                        <a:t>ORTALAMA İLE GEÇEN</a:t>
                      </a:r>
                      <a:endParaRPr lang="tr-TR" sz="1200" b="0" i="0" u="none" strike="noStrike">
                        <a:solidFill>
                          <a:srgbClr val="000000"/>
                        </a:solidFill>
                        <a:latin typeface="Times New Roman" pitchFamily="18" charset="0"/>
                        <a:cs typeface="Times New Roman" pitchFamily="18" charset="0"/>
                      </a:endParaRPr>
                    </a:p>
                  </a:txBody>
                  <a:tcPr marL="6252" marR="6252" marT="6252" marB="0" anchor="b"/>
                </a:tc>
                <a:tc rowSpan="2">
                  <a:txBody>
                    <a:bodyPr/>
                    <a:lstStyle/>
                    <a:p>
                      <a:pPr algn="ctr" fontAlgn="b"/>
                      <a:r>
                        <a:rPr lang="tr-TR" sz="1200" u="none" strike="noStrike" dirty="0"/>
                        <a:t>SORUMLU GEÇEN</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rowSpan="2">
                  <a:txBody>
                    <a:bodyPr/>
                    <a:lstStyle/>
                    <a:p>
                      <a:pPr algn="ctr" fontAlgn="b"/>
                      <a:r>
                        <a:rPr lang="tr-TR" sz="1200" u="none" strike="noStrike" dirty="0"/>
                        <a:t>TOPLAM</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gridSpan="2">
                  <a:txBody>
                    <a:bodyPr/>
                    <a:lstStyle/>
                    <a:p>
                      <a:pPr algn="ctr" fontAlgn="b"/>
                      <a:r>
                        <a:rPr lang="tr-TR" sz="1200" u="none" strike="noStrike" dirty="0"/>
                        <a:t>SINIF TEKRARI</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hMerge="1">
                  <a:txBody>
                    <a:bodyPr/>
                    <a:lstStyle/>
                    <a:p>
                      <a:endParaRPr lang="tr-TR"/>
                    </a:p>
                  </a:txBody>
                  <a:tcPr/>
                </a:tc>
                <a:tc gridSpan="2">
                  <a:txBody>
                    <a:bodyPr/>
                    <a:lstStyle/>
                    <a:p>
                      <a:pPr algn="ctr" fontAlgn="b"/>
                      <a:r>
                        <a:rPr lang="tr-TR" sz="1200" u="none" strike="noStrike"/>
                        <a:t>ÖĞRENİM HAKKINI TAMAMLADI</a:t>
                      </a:r>
                      <a:endParaRPr lang="tr-TR" sz="1200" b="0" i="0" u="none" strike="noStrike">
                        <a:solidFill>
                          <a:srgbClr val="000000"/>
                        </a:solidFill>
                        <a:latin typeface="Times New Roman" pitchFamily="18" charset="0"/>
                        <a:cs typeface="Times New Roman" pitchFamily="18" charset="0"/>
                      </a:endParaRPr>
                    </a:p>
                  </a:txBody>
                  <a:tcPr marL="6252" marR="6252" marT="6252" marB="0" anchor="b"/>
                </a:tc>
                <a:tc hMerge="1">
                  <a:txBody>
                    <a:bodyPr/>
                    <a:lstStyle/>
                    <a:p>
                      <a:endParaRPr lang="tr-TR"/>
                    </a:p>
                  </a:txBody>
                  <a:tcPr/>
                </a:tc>
                <a:tc rowSpan="2">
                  <a:txBody>
                    <a:bodyPr/>
                    <a:lstStyle/>
                    <a:p>
                      <a:pPr algn="ctr" fontAlgn="b"/>
                      <a:r>
                        <a:rPr lang="tr-TR" sz="1200" u="none" strike="noStrike"/>
                        <a:t>TOPLAM</a:t>
                      </a:r>
                      <a:endParaRPr lang="tr-TR" sz="1200" b="0" i="0" u="none" strike="noStrike">
                        <a:solidFill>
                          <a:srgbClr val="000000"/>
                        </a:solidFill>
                        <a:latin typeface="Times New Roman" pitchFamily="18" charset="0"/>
                        <a:cs typeface="Times New Roman" pitchFamily="18" charset="0"/>
                      </a:endParaRPr>
                    </a:p>
                  </a:txBody>
                  <a:tcPr marL="6252" marR="6252" marT="6252" marB="0" anchor="b"/>
                </a:tc>
                <a:tc rowSpan="2">
                  <a:txBody>
                    <a:bodyPr/>
                    <a:lstStyle/>
                    <a:p>
                      <a:pPr algn="ctr" fontAlgn="b"/>
                      <a:r>
                        <a:rPr lang="tr-TR" sz="1200" u="none" strike="noStrike"/>
                        <a:t>GENEL TOPLAM</a:t>
                      </a:r>
                      <a:endParaRPr lang="tr-TR" sz="1200" b="0" i="0" u="none" strike="noStrike">
                        <a:solidFill>
                          <a:srgbClr val="000000"/>
                        </a:solidFill>
                        <a:latin typeface="Times New Roman" pitchFamily="18" charset="0"/>
                        <a:cs typeface="Times New Roman" pitchFamily="18" charset="0"/>
                      </a:endParaRPr>
                    </a:p>
                  </a:txBody>
                  <a:tcPr marL="6252" marR="6252" marT="6252" marB="0" anchor="b"/>
                </a:tc>
              </a:tr>
              <a:tr h="57700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200" u="none" strike="noStrike" dirty="0"/>
                        <a:t>DERSTEN</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l" fontAlgn="b"/>
                      <a:r>
                        <a:rPr lang="tr-TR" sz="1200" u="none" strike="noStrike" dirty="0"/>
                        <a:t>DEVANSIZLIKTAN</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l" fontAlgn="b"/>
                      <a:r>
                        <a:rPr lang="tr-TR" sz="1200" u="none" strike="noStrike"/>
                        <a:t>BAŞARISIZLIK</a:t>
                      </a:r>
                      <a:endParaRPr lang="tr-TR" sz="1200" b="0" i="0" u="none" strike="noStrike">
                        <a:solidFill>
                          <a:srgbClr val="000000"/>
                        </a:solidFill>
                        <a:latin typeface="Times New Roman" pitchFamily="18" charset="0"/>
                        <a:cs typeface="Times New Roman" pitchFamily="18" charset="0"/>
                      </a:endParaRPr>
                    </a:p>
                  </a:txBody>
                  <a:tcPr marL="6252" marR="6252" marT="6252" marB="0" anchor="b"/>
                </a:tc>
                <a:tc>
                  <a:txBody>
                    <a:bodyPr/>
                    <a:lstStyle/>
                    <a:p>
                      <a:pPr algn="l" fontAlgn="b"/>
                      <a:r>
                        <a:rPr lang="tr-TR" sz="1200" u="none" strike="noStrike"/>
                        <a:t>DEVAMSIZLIK</a:t>
                      </a:r>
                      <a:endParaRPr lang="tr-TR" sz="1200" b="0" i="0" u="none" strike="noStrike">
                        <a:solidFill>
                          <a:srgbClr val="000000"/>
                        </a:solidFill>
                        <a:latin typeface="Times New Roman" pitchFamily="18" charset="0"/>
                        <a:cs typeface="Times New Roman" pitchFamily="18" charset="0"/>
                      </a:endParaRPr>
                    </a:p>
                  </a:txBody>
                  <a:tcPr marL="6252" marR="6252" marT="6252" marB="0" anchor="b"/>
                </a:tc>
                <a:tc vMerge="1">
                  <a:txBody>
                    <a:bodyPr/>
                    <a:lstStyle/>
                    <a:p>
                      <a:endParaRPr lang="tr-TR"/>
                    </a:p>
                  </a:txBody>
                  <a:tcPr/>
                </a:tc>
                <a:tc vMerge="1">
                  <a:txBody>
                    <a:bodyPr/>
                    <a:lstStyle/>
                    <a:p>
                      <a:endParaRPr lang="tr-TR"/>
                    </a:p>
                  </a:txBody>
                  <a:tcPr/>
                </a:tc>
              </a:tr>
              <a:tr h="307732">
                <a:tc>
                  <a:txBody>
                    <a:bodyPr/>
                    <a:lstStyle/>
                    <a:p>
                      <a:pPr algn="l" fontAlgn="b"/>
                      <a:r>
                        <a:rPr lang="tr-TR" sz="1200" u="none" strike="noStrike" dirty="0"/>
                        <a:t>9. SINIF</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30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10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5</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45</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17</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a:solidFill>
                            <a:schemeClr val="dk1"/>
                          </a:solidFill>
                          <a:latin typeface="+mn-lt"/>
                          <a:cs typeface="+mn-cs"/>
                        </a:rPr>
                        <a:t>3</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4</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a:t>0</a:t>
                      </a:r>
                      <a:endParaRPr lang="tr-TR" sz="1200" b="0" i="0" u="none" strike="noStrike">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smtClean="0"/>
                        <a:t>24</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69</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r>
              <a:tr h="307732">
                <a:tc>
                  <a:txBody>
                    <a:bodyPr/>
                    <a:lstStyle/>
                    <a:p>
                      <a:pPr algn="l" fontAlgn="b"/>
                      <a:r>
                        <a:rPr lang="tr-TR" sz="1200" u="none" strike="noStrike" dirty="0"/>
                        <a:t>10. SINIF</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34</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5</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5</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44</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smtClean="0"/>
                        <a:t>44</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r>
              <a:tr h="307732">
                <a:tc>
                  <a:txBody>
                    <a:bodyPr/>
                    <a:lstStyle/>
                    <a:p>
                      <a:pPr algn="l" fontAlgn="b"/>
                      <a:r>
                        <a:rPr lang="tr-TR" sz="1200" u="none" strike="noStrike" dirty="0"/>
                        <a:t>11.SINIF</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25</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15</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9</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smtClean="0"/>
                        <a:t>49</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a:solidFill>
                            <a:schemeClr val="dk1"/>
                          </a:solidFill>
                          <a:latin typeface="+mn-lt"/>
                          <a:cs typeface="+mn-cs"/>
                        </a:rPr>
                        <a:t>1</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a:solidFill>
                            <a:schemeClr val="dk1"/>
                          </a:solidFill>
                          <a:latin typeface="+mn-lt"/>
                          <a:cs typeface="+mn-cs"/>
                        </a:rPr>
                        <a:t>1</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a:t>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a:t>0</a:t>
                      </a:r>
                      <a:endParaRPr lang="tr-TR" sz="1200" b="0" i="0" u="none" strike="noStrike">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a:solidFill>
                            <a:schemeClr val="dk1"/>
                          </a:solidFill>
                          <a:latin typeface="+mn-lt"/>
                          <a:cs typeface="+mn-cs"/>
                        </a:rPr>
                        <a:t>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smtClean="0"/>
                        <a:t>51</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r>
              <a:tr h="307732">
                <a:tc>
                  <a:txBody>
                    <a:bodyPr/>
                    <a:lstStyle/>
                    <a:p>
                      <a:pPr algn="l" fontAlgn="b"/>
                      <a:r>
                        <a:rPr lang="tr-TR" sz="1200" u="none" strike="noStrike" dirty="0"/>
                        <a:t>12.SINIF</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20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12</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a:t>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32</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a:solidFill>
                            <a:schemeClr val="dk1"/>
                          </a:solidFill>
                          <a:latin typeface="+mn-lt"/>
                          <a:cs typeface="+mn-cs"/>
                        </a:rPr>
                        <a:t>1</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a:t>0</a:t>
                      </a:r>
                      <a:endParaRPr lang="tr-TR" sz="1200" b="0" i="0" u="none" strike="noStrike">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a:t>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a:t>0</a:t>
                      </a:r>
                      <a:endParaRPr lang="tr-TR" sz="1200" b="0" i="0" u="none" strike="noStrike">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a:t>0</a:t>
                      </a:r>
                      <a:endParaRPr lang="tr-TR" sz="1200" b="0" i="0" u="none" strike="noStrike">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b="0" i="0" u="none" strike="noStrike" dirty="0" smtClean="0">
                          <a:solidFill>
                            <a:schemeClr val="dk1"/>
                          </a:solidFill>
                          <a:latin typeface="+mn-lt"/>
                          <a:cs typeface="+mn-cs"/>
                        </a:rPr>
                        <a:t>33</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r>
              <a:tr h="307732">
                <a:tc>
                  <a:txBody>
                    <a:bodyPr/>
                    <a:lstStyle/>
                    <a:p>
                      <a:pPr algn="l" fontAlgn="b"/>
                      <a:r>
                        <a:rPr lang="tr-TR" sz="1200" u="none" strike="noStrike" dirty="0"/>
                        <a:t>TOPLAM</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smtClean="0"/>
                        <a:t>109</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smtClean="0"/>
                        <a:t>42</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smtClean="0"/>
                        <a:t>19</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smtClean="0"/>
                        <a:t>170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smtClean="0"/>
                        <a:t>19</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smtClean="0"/>
                        <a:t>4</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smtClean="0"/>
                        <a:t>4</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a:t>0</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smtClean="0"/>
                        <a:t>24</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c>
                  <a:txBody>
                    <a:bodyPr/>
                    <a:lstStyle/>
                    <a:p>
                      <a:pPr algn="ctr" fontAlgn="b"/>
                      <a:r>
                        <a:rPr lang="tr-TR" sz="1200" u="none" strike="noStrike" dirty="0" smtClean="0"/>
                        <a:t>197</a:t>
                      </a:r>
                      <a:endParaRPr lang="tr-TR" sz="1200" b="0" i="0" u="none" strike="noStrike" dirty="0">
                        <a:solidFill>
                          <a:srgbClr val="000000"/>
                        </a:solidFill>
                        <a:latin typeface="Times New Roman" pitchFamily="18" charset="0"/>
                        <a:cs typeface="Times New Roman" pitchFamily="18" charset="0"/>
                      </a:endParaRPr>
                    </a:p>
                  </a:txBody>
                  <a:tcPr marL="6252" marR="6252" marT="6252" marB="0" anchor="b"/>
                </a:tc>
              </a:tr>
            </a:tbl>
          </a:graphicData>
        </a:graphic>
      </p:graphicFrame>
      <p:sp>
        <p:nvSpPr>
          <p:cNvPr id="9" name="8 Dikdörtgen"/>
          <p:cNvSpPr/>
          <p:nvPr/>
        </p:nvSpPr>
        <p:spPr>
          <a:xfrm>
            <a:off x="285720" y="1285860"/>
            <a:ext cx="8072494" cy="338554"/>
          </a:xfrm>
          <a:prstGeom prst="rect">
            <a:avLst/>
          </a:prstGeom>
        </p:spPr>
        <p:txBody>
          <a:bodyPr wrap="square">
            <a:spAutoFit/>
          </a:bodyPr>
          <a:lstStyle/>
          <a:p>
            <a:pPr algn="ctr" fontAlgn="b"/>
            <a:r>
              <a:rPr lang="tr-TR" sz="1600" dirty="0" smtClean="0">
                <a:solidFill>
                  <a:srgbClr val="000000"/>
                </a:solidFill>
                <a:latin typeface="Times New Roman" pitchFamily="18" charset="0"/>
                <a:cs typeface="Times New Roman" pitchFamily="18" charset="0"/>
              </a:rPr>
              <a:t>2022-2023 EĞİTİM VE ÖĞRETİM YIL SONU SINIF GEÇME VE BAŞARI İSTATİSTİĞİ</a:t>
            </a:r>
            <a:endParaRPr lang="tr-TR" sz="1600" dirty="0">
              <a:solidFill>
                <a:srgbClr val="000000"/>
              </a:solidFill>
              <a:latin typeface="Times New Roman" pitchFamily="18" charset="0"/>
              <a:cs typeface="Times New Roman" pitchFamily="18" charset="0"/>
            </a:endParaRPr>
          </a:p>
        </p:txBody>
      </p:sp>
      <p:sp>
        <p:nvSpPr>
          <p:cNvPr id="10" name="9 Dikdörtgen"/>
          <p:cNvSpPr/>
          <p:nvPr/>
        </p:nvSpPr>
        <p:spPr>
          <a:xfrm>
            <a:off x="285720" y="5000636"/>
            <a:ext cx="7000924" cy="276999"/>
          </a:xfrm>
          <a:prstGeom prst="rect">
            <a:avLst/>
          </a:prstGeom>
        </p:spPr>
        <p:txBody>
          <a:bodyPr wrap="square">
            <a:spAutoFit/>
          </a:bodyPr>
          <a:lstStyle/>
          <a:p>
            <a:pPr fontAlgn="b"/>
            <a:r>
              <a:rPr lang="tr-TR" sz="1200" b="1" dirty="0" smtClean="0">
                <a:latin typeface="Times New Roman" pitchFamily="18" charset="0"/>
                <a:cs typeface="Times New Roman" pitchFamily="18" charset="0"/>
              </a:rPr>
              <a:t>Tablo:20  </a:t>
            </a:r>
            <a:r>
              <a:rPr lang="tr-TR" sz="1200" b="1" dirty="0" smtClean="0">
                <a:solidFill>
                  <a:srgbClr val="000000"/>
                </a:solidFill>
                <a:latin typeface="Times New Roman" pitchFamily="18" charset="0"/>
                <a:cs typeface="Times New Roman" pitchFamily="18" charset="0"/>
              </a:rPr>
              <a:t>2022-2023 Eğitim ve Öğretim Yılı Sınıf Geçme ve Başarı İstatistiği</a:t>
            </a:r>
            <a:endParaRPr lang="tr-TR" sz="1200" b="1" dirty="0">
              <a:solidFill>
                <a:srgbClr val="00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5</a:t>
            </a:fld>
            <a:endParaRPr lang="tr-TR" dirty="0"/>
          </a:p>
        </p:txBody>
      </p:sp>
      <p:sp>
        <p:nvSpPr>
          <p:cNvPr id="8" name="7 Dikdörtgen"/>
          <p:cNvSpPr/>
          <p:nvPr/>
        </p:nvSpPr>
        <p:spPr>
          <a:xfrm>
            <a:off x="1403648" y="3078831"/>
            <a:ext cx="4287388" cy="307777"/>
          </a:xfrm>
          <a:prstGeom prst="rect">
            <a:avLst/>
          </a:prstGeom>
        </p:spPr>
        <p:txBody>
          <a:bodyPr wrap="square">
            <a:spAutoFit/>
          </a:bodyPr>
          <a:lstStyle/>
          <a:p>
            <a:pPr lvl="0" indent="449263" algn="ctr" fontAlgn="base">
              <a:spcBef>
                <a:spcPct val="0"/>
              </a:spcBef>
              <a:spcAft>
                <a:spcPct val="0"/>
              </a:spcAft>
            </a:pPr>
            <a:r>
              <a:rPr lang="tr-TR" sz="1400" b="1" dirty="0" smtClean="0">
                <a:solidFill>
                  <a:srgbClr val="FF0000"/>
                </a:solidFill>
                <a:latin typeface="Times New Roman" pitchFamily="18" charset="0"/>
                <a:ea typeface="Times New Roman" pitchFamily="18" charset="0"/>
                <a:cs typeface="Times New Roman" pitchFamily="18" charset="0"/>
              </a:rPr>
              <a:t>SUNUŞ</a:t>
            </a:r>
            <a:endParaRPr lang="tr-TR" sz="1400" b="1" dirty="0" smtClean="0">
              <a:solidFill>
                <a:srgbClr val="FF0000"/>
              </a:solidFill>
              <a:latin typeface="Times New Roman" pitchFamily="18" charset="0"/>
              <a:cs typeface="Times New Roman" pitchFamily="18" charset="0"/>
            </a:endParaRPr>
          </a:p>
        </p:txBody>
      </p:sp>
      <p:pic>
        <p:nvPicPr>
          <p:cNvPr id="3074" name="Picture 2" descr="Müdü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732240" cy="3068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3509718"/>
            <a:ext cx="8450584" cy="253952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70B8EFC6-9B92-4EC2-910F-8C8DAAC16B59}" type="slidenum">
              <a:rPr lang="tr-TR" smtClean="0"/>
              <a:pPr/>
              <a:t>50</a:t>
            </a:fld>
            <a:endParaRPr lang="tr-TR"/>
          </a:p>
        </p:txBody>
      </p:sp>
      <p:sp>
        <p:nvSpPr>
          <p:cNvPr id="7" name="6 Dikdörtgen"/>
          <p:cNvSpPr/>
          <p:nvPr/>
        </p:nvSpPr>
        <p:spPr>
          <a:xfrm>
            <a:off x="714348" y="285728"/>
            <a:ext cx="7858180" cy="646331"/>
          </a:xfrm>
          <a:prstGeom prst="rect">
            <a:avLst/>
          </a:prstGeom>
        </p:spPr>
        <p:txBody>
          <a:bodyPr wrap="square">
            <a:spAutoFit/>
          </a:bodyPr>
          <a:lstStyle/>
          <a:p>
            <a:pPr lvl="0" indent="228600" algn="just" fontAlgn="base">
              <a:spcBef>
                <a:spcPct val="0"/>
              </a:spcBef>
              <a:spcAft>
                <a:spcPct val="0"/>
              </a:spcAft>
            </a:pPr>
            <a:r>
              <a:rPr lang="tr-TR" b="1" dirty="0" smtClean="0">
                <a:latin typeface="Times New Roman" pitchFamily="18" charset="0"/>
                <a:cs typeface="Times New Roman" pitchFamily="18" charset="0"/>
              </a:rPr>
              <a:t>HİZAN </a:t>
            </a:r>
            <a:r>
              <a:rPr lang="tr-TR" b="1" dirty="0" smtClean="0">
                <a:latin typeface="Times New Roman" pitchFamily="18" charset="0"/>
                <a:cs typeface="Times New Roman" pitchFamily="18" charset="0"/>
              </a:rPr>
              <a:t>MESLEKİ VE TEKNİK ANADOLULİSESİ </a:t>
            </a:r>
            <a:r>
              <a:rPr lang="tr-TR" b="1" dirty="0" smtClean="0">
                <a:latin typeface="Times New Roman" pitchFamily="18" charset="0"/>
                <a:cs typeface="Times New Roman" pitchFamily="18" charset="0"/>
              </a:rPr>
              <a:t>MÜDÜRLÜĞÜ KURUM İÇİ ANALİZİ</a:t>
            </a:r>
          </a:p>
        </p:txBody>
      </p:sp>
      <p:graphicFrame>
        <p:nvGraphicFramePr>
          <p:cNvPr id="5" name="4 Tablo"/>
          <p:cNvGraphicFramePr>
            <a:graphicFrameLocks noGrp="1"/>
          </p:cNvGraphicFramePr>
          <p:nvPr>
            <p:extLst>
              <p:ext uri="{D42A27DB-BD31-4B8C-83A1-F6EECF244321}">
                <p14:modId xmlns:p14="http://schemas.microsoft.com/office/powerpoint/2010/main" xmlns="" val="3214147265"/>
              </p:ext>
            </p:extLst>
          </p:nvPr>
        </p:nvGraphicFramePr>
        <p:xfrm>
          <a:off x="571472" y="1214422"/>
          <a:ext cx="8143932" cy="1591700"/>
        </p:xfrm>
        <a:graphic>
          <a:graphicData uri="http://schemas.openxmlformats.org/drawingml/2006/table">
            <a:tbl>
              <a:tblPr>
                <a:tableStyleId>{35758FB7-9AC5-4552-8A53-C91805E547FA}</a:tableStyleId>
              </a:tblPr>
              <a:tblGrid>
                <a:gridCol w="8143932"/>
              </a:tblGrid>
              <a:tr h="165940">
                <a:tc>
                  <a:txBody>
                    <a:bodyPr/>
                    <a:lstStyle/>
                    <a:p>
                      <a:pPr algn="ctr" fontAlgn="b"/>
                      <a:r>
                        <a:rPr lang="tr-TR" sz="1400" u="none" strike="noStrike" dirty="0"/>
                        <a:t>DEVAMSIZLIK YAPMA NEDENLERİ</a:t>
                      </a:r>
                      <a:endParaRPr lang="tr-TR" sz="1400" b="1" i="0" u="none" strike="noStrike" dirty="0">
                        <a:solidFill>
                          <a:srgbClr val="000000"/>
                        </a:solidFill>
                        <a:latin typeface="Times New Roman"/>
                      </a:endParaRPr>
                    </a:p>
                  </a:txBody>
                  <a:tcPr marL="6914" marR="6914" marT="6914" marB="0" anchor="b"/>
                </a:tc>
              </a:tr>
              <a:tr h="324966">
                <a:tc>
                  <a:txBody>
                    <a:bodyPr/>
                    <a:lstStyle/>
                    <a:p>
                      <a:pPr algn="l" fontAlgn="b"/>
                      <a:r>
                        <a:rPr lang="tr-TR" sz="1200" u="none" strike="noStrike" dirty="0"/>
                        <a:t>1-Okulun bulunduğu konum itibariyle özellikle yurtlu öğrencilerin evci izni dönüşlerinde ve evci izni çıkışlarında gecikmeler yaşanmakta. Bu da yarım gün tam gün gibi devamsızlıklara sebep olmaktadır.</a:t>
                      </a:r>
                      <a:endParaRPr lang="tr-TR" sz="1200" b="0" i="0" u="none" strike="noStrike" dirty="0">
                        <a:solidFill>
                          <a:srgbClr val="000000"/>
                        </a:solidFill>
                        <a:latin typeface="Times New Roman"/>
                      </a:endParaRPr>
                    </a:p>
                  </a:txBody>
                  <a:tcPr marL="6914" marR="6914" marT="6914" marB="0" anchor="b"/>
                </a:tc>
              </a:tr>
              <a:tr h="324966">
                <a:tc>
                  <a:txBody>
                    <a:bodyPr/>
                    <a:lstStyle/>
                    <a:p>
                      <a:pPr algn="l" fontAlgn="b"/>
                      <a:r>
                        <a:rPr lang="tr-TR" sz="1200" u="none" strike="noStrike" dirty="0" smtClean="0"/>
                        <a:t>2-Öğrencilerimiz</a:t>
                      </a:r>
                      <a:r>
                        <a:rPr lang="tr-TR" sz="1200" u="none" strike="noStrike" baseline="0" dirty="0" smtClean="0"/>
                        <a:t> okul dışında çalışmakta olduklarından dolayı devamsızlıkları olmaktadır.</a:t>
                      </a:r>
                      <a:endParaRPr lang="tr-TR" sz="1200" b="0" i="0" u="none" strike="noStrike" dirty="0">
                        <a:solidFill>
                          <a:srgbClr val="000000"/>
                        </a:solidFill>
                        <a:latin typeface="Times New Roman"/>
                      </a:endParaRPr>
                    </a:p>
                  </a:txBody>
                  <a:tcPr marL="6914" marR="6914" marT="6914" marB="0" anchor="b"/>
                </a:tc>
              </a:tr>
              <a:tr h="165940">
                <a:tc>
                  <a:txBody>
                    <a:bodyPr/>
                    <a:lstStyle/>
                    <a:p>
                      <a:pPr algn="l" fontAlgn="b"/>
                      <a:r>
                        <a:rPr lang="tr-TR" sz="1200" u="none" strike="noStrike" dirty="0"/>
                        <a:t>Okulda yaşanan özürsüz devamsızlığın %80'i bu sebeplerle gerçekleşmektedir.</a:t>
                      </a:r>
                      <a:endParaRPr lang="tr-TR" sz="1200" b="0" i="0" u="none" strike="noStrike" dirty="0">
                        <a:solidFill>
                          <a:srgbClr val="000000"/>
                        </a:solidFill>
                        <a:latin typeface="Times New Roman"/>
                      </a:endParaRPr>
                    </a:p>
                  </a:txBody>
                  <a:tcPr marL="6914" marR="6914" marT="6914" marB="0" anchor="b"/>
                </a:tc>
              </a:tr>
              <a:tr h="483992">
                <a:tc>
                  <a:txBody>
                    <a:bodyPr/>
                    <a:lstStyle/>
                    <a:p>
                      <a:pPr algn="l" fontAlgn="b"/>
                      <a:r>
                        <a:rPr lang="tr-TR" sz="1200" u="none" strike="noStrike" dirty="0"/>
                        <a:t>3-Bunun yanı sıra 8.sınıftan sonra adrese dayalı kayıt sisteminden ötürü devamsız öğrenciler ilgili okullar tarafından liselere gönderilmekte ve bu kişiler her sene yeni kayıt öğrencileri içinde </a:t>
                      </a:r>
                      <a:r>
                        <a:rPr lang="tr-TR" sz="1200" u="none" strike="noStrike" dirty="0" smtClean="0"/>
                        <a:t>%30'lik </a:t>
                      </a:r>
                      <a:r>
                        <a:rPr lang="tr-TR" sz="1200" u="none" strike="noStrike" dirty="0"/>
                        <a:t>bir devamsızlık öğrenci grubu oluşturmaktadır.</a:t>
                      </a:r>
                      <a:endParaRPr lang="tr-TR" sz="1200" b="0" i="0" u="none" strike="noStrike" dirty="0">
                        <a:solidFill>
                          <a:srgbClr val="000000"/>
                        </a:solidFill>
                        <a:latin typeface="Times New Roman"/>
                      </a:endParaRPr>
                    </a:p>
                  </a:txBody>
                  <a:tcPr marL="6914" marR="6914" marT="6914" marB="0" anchor="b"/>
                </a:tc>
              </a:tr>
            </a:tbl>
          </a:graphicData>
        </a:graphic>
      </p:graphicFrame>
      <p:graphicFrame>
        <p:nvGraphicFramePr>
          <p:cNvPr id="9" name="8 Tablo"/>
          <p:cNvGraphicFramePr>
            <a:graphicFrameLocks noGrp="1"/>
          </p:cNvGraphicFramePr>
          <p:nvPr>
            <p:extLst>
              <p:ext uri="{D42A27DB-BD31-4B8C-83A1-F6EECF244321}">
                <p14:modId xmlns:p14="http://schemas.microsoft.com/office/powerpoint/2010/main" xmlns="" val="3094545769"/>
              </p:ext>
            </p:extLst>
          </p:nvPr>
        </p:nvGraphicFramePr>
        <p:xfrm>
          <a:off x="500034" y="3786190"/>
          <a:ext cx="8072494" cy="1521176"/>
        </p:xfrm>
        <a:graphic>
          <a:graphicData uri="http://schemas.openxmlformats.org/drawingml/2006/table">
            <a:tbl>
              <a:tblPr>
                <a:tableStyleId>{35758FB7-9AC5-4552-8A53-C91805E547FA}</a:tableStyleId>
              </a:tblPr>
              <a:tblGrid>
                <a:gridCol w="8072494"/>
              </a:tblGrid>
              <a:tr h="165940">
                <a:tc>
                  <a:txBody>
                    <a:bodyPr/>
                    <a:lstStyle/>
                    <a:p>
                      <a:pPr algn="ctr" fontAlgn="b"/>
                      <a:r>
                        <a:rPr lang="tr-TR" sz="1400" u="none" strike="noStrike" dirty="0"/>
                        <a:t>OKULDA DİSİPLİN SORUNLARININ TEMEL NEDENLERİ</a:t>
                      </a:r>
                      <a:endParaRPr lang="tr-TR" sz="1400" b="1" i="0" u="none" strike="noStrike" dirty="0">
                        <a:solidFill>
                          <a:srgbClr val="000000"/>
                        </a:solidFill>
                        <a:latin typeface="Times New Roman" pitchFamily="18" charset="0"/>
                        <a:cs typeface="Times New Roman" pitchFamily="18" charset="0"/>
                      </a:endParaRPr>
                    </a:p>
                  </a:txBody>
                  <a:tcPr marL="6914" marR="6914" marT="6914" marB="0" anchor="b"/>
                </a:tc>
              </a:tr>
              <a:tr h="497821">
                <a:tc>
                  <a:txBody>
                    <a:bodyPr/>
                    <a:lstStyle/>
                    <a:p>
                      <a:pPr algn="l" fontAlgn="b"/>
                      <a:r>
                        <a:rPr lang="tr-TR" sz="1200" u="none" strike="noStrike" dirty="0"/>
                        <a:t>1-Okulun bulunduğu bölge itibariyle okul dışı sosyal alan imkânı olmadığından, öğrencilerin sürekli okul ve pansiyon binalarında vakit geçirdiklerinden dolayı sosyalleşememe ve enerjilerini aktaramama sorunları yaşanmaktadır. Bu durum okul veya pansiyon binasının içinde disiplin sorunlarına sebep olmaktadır.</a:t>
                      </a:r>
                      <a:endParaRPr lang="tr-TR" sz="1200" b="0" i="0" u="none" strike="noStrike" dirty="0">
                        <a:solidFill>
                          <a:srgbClr val="000000"/>
                        </a:solidFill>
                        <a:latin typeface="Times New Roman" pitchFamily="18" charset="0"/>
                        <a:cs typeface="Times New Roman" pitchFamily="18" charset="0"/>
                      </a:endParaRPr>
                    </a:p>
                  </a:txBody>
                  <a:tcPr marL="6914" marR="6914" marT="6914" marB="0" anchor="b"/>
                </a:tc>
              </a:tr>
              <a:tr h="331881">
                <a:tc>
                  <a:txBody>
                    <a:bodyPr/>
                    <a:lstStyle/>
                    <a:p>
                      <a:pPr algn="l" fontAlgn="b"/>
                      <a:r>
                        <a:rPr lang="tr-TR" sz="1200" u="none" strike="noStrike" dirty="0"/>
                        <a:t>2-Okulda kantin bulunmadığından dolayı öğrenciler sık sık çarşı iznine çıkıyor ve çarşıya gidiş gelişler doğrudan ya da dolaylı olarak disiplin sorunlarına kaynaklık etmektedir.</a:t>
                      </a:r>
                      <a:endParaRPr lang="tr-TR" sz="1200" b="0" i="0" u="none" strike="noStrike" dirty="0">
                        <a:solidFill>
                          <a:srgbClr val="000000"/>
                        </a:solidFill>
                        <a:latin typeface="Times New Roman" pitchFamily="18" charset="0"/>
                        <a:cs typeface="Times New Roman" pitchFamily="18" charset="0"/>
                      </a:endParaRPr>
                    </a:p>
                  </a:txBody>
                  <a:tcPr marL="6914" marR="6914" marT="6914" marB="0" anchor="b"/>
                </a:tc>
              </a:tr>
              <a:tr h="331881">
                <a:tc>
                  <a:txBody>
                    <a:bodyPr/>
                    <a:lstStyle/>
                    <a:p>
                      <a:pPr algn="l" fontAlgn="b"/>
                      <a:r>
                        <a:rPr lang="tr-TR" sz="1200" u="none" strike="noStrike" dirty="0" smtClean="0"/>
                        <a:t>3-Okulumuz</a:t>
                      </a:r>
                      <a:r>
                        <a:rPr lang="tr-TR" sz="1200" u="none" strike="noStrike" baseline="0" dirty="0" smtClean="0"/>
                        <a:t>un hepsi erkek öğrenci olduğundan dolayı yaşları gereği ufak sürtüşmeler kavgalara neden olmakta buda disiplin suçlarına neden olmaktadır.</a:t>
                      </a:r>
                      <a:endParaRPr lang="tr-TR" sz="1200" b="0" i="0" u="none" strike="noStrike" dirty="0">
                        <a:solidFill>
                          <a:srgbClr val="000000"/>
                        </a:solidFill>
                        <a:latin typeface="Times New Roman" pitchFamily="18" charset="0"/>
                        <a:cs typeface="Times New Roman" pitchFamily="18" charset="0"/>
                      </a:endParaRPr>
                    </a:p>
                  </a:txBody>
                  <a:tcPr marL="6914" marR="6914" marT="6914" marB="0" anchor="b"/>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51</a:t>
            </a:fld>
            <a:endParaRPr lang="tr-TR"/>
          </a:p>
        </p:txBody>
      </p:sp>
      <p:sp>
        <p:nvSpPr>
          <p:cNvPr id="9" name="8 Dikdörtgen"/>
          <p:cNvSpPr/>
          <p:nvPr/>
        </p:nvSpPr>
        <p:spPr>
          <a:xfrm>
            <a:off x="214282" y="285728"/>
            <a:ext cx="8643998" cy="369332"/>
          </a:xfrm>
          <a:prstGeom prst="rect">
            <a:avLst/>
          </a:prstGeom>
        </p:spPr>
        <p:txBody>
          <a:bodyPr wrap="square">
            <a:spAutoFit/>
          </a:bodyPr>
          <a:lstStyle/>
          <a:p>
            <a:pPr algn="ctr"/>
            <a:r>
              <a:rPr lang="tr-TR" dirty="0" smtClean="0">
                <a:latin typeface="Times New Roman" pitchFamily="18" charset="0"/>
                <a:cs typeface="Times New Roman" pitchFamily="18" charset="0"/>
              </a:rPr>
              <a:t>OKUL ÇALIŞANLARININ GÖREV VE SORUMLULUKLARI</a:t>
            </a:r>
            <a:endParaRPr lang="tr-TR" dirty="0">
              <a:latin typeface="Times New Roman" pitchFamily="18" charset="0"/>
              <a:cs typeface="Times New Roman" pitchFamily="18" charset="0"/>
            </a:endParaRPr>
          </a:p>
        </p:txBody>
      </p:sp>
      <p:sp>
        <p:nvSpPr>
          <p:cNvPr id="11" name="10 Dikdörtgen"/>
          <p:cNvSpPr/>
          <p:nvPr/>
        </p:nvSpPr>
        <p:spPr>
          <a:xfrm>
            <a:off x="285720" y="785794"/>
            <a:ext cx="8572560"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A-OKUL MÜDÜRÜNÜN GÖREV VE SORUMLULUKLARI</a:t>
            </a:r>
            <a:endParaRPr lang="tr-TR" sz="1600" dirty="0">
              <a:latin typeface="Times New Roman" pitchFamily="18" charset="0"/>
              <a:cs typeface="Times New Roman" pitchFamily="18" charset="0"/>
            </a:endParaRPr>
          </a:p>
        </p:txBody>
      </p:sp>
      <p:sp>
        <p:nvSpPr>
          <p:cNvPr id="13" name="12 Dikdörtgen"/>
          <p:cNvSpPr/>
          <p:nvPr/>
        </p:nvSpPr>
        <p:spPr>
          <a:xfrm>
            <a:off x="214282" y="1142984"/>
            <a:ext cx="8572560" cy="5078313"/>
          </a:xfrm>
          <a:prstGeom prst="rect">
            <a:avLst/>
          </a:prstGeom>
        </p:spPr>
        <p:txBody>
          <a:bodyPr wrap="square">
            <a:spAutoFit/>
          </a:bodyPr>
          <a:lstStyle/>
          <a:p>
            <a:pPr algn="just"/>
            <a:r>
              <a:rPr lang="tr-TR" sz="1200" dirty="0" smtClean="0">
                <a:latin typeface="Times New Roman" pitchFamily="18" charset="0"/>
                <a:cs typeface="Times New Roman" pitchFamily="18" charset="0"/>
              </a:rPr>
              <a:t>MADDE 78- </a:t>
            </a:r>
          </a:p>
          <a:p>
            <a:pPr algn="just"/>
            <a:r>
              <a:rPr lang="tr-TR" sz="1200" dirty="0" smtClean="0">
                <a:latin typeface="Times New Roman" pitchFamily="18" charset="0"/>
                <a:cs typeface="Times New Roman" pitchFamily="18" charset="0"/>
              </a:rPr>
              <a:t>(1) Müdür, Türk millî eğitiminin genel amaçlarına ve temel ilkelerine uygun olarak Anayasa, kanun, tüzük, yönetmelik, yönerge, genelge ve diğer ilgili mevzuat hükümleri doğrultusunda okulun amaçlarını gerçekleştirmek üzere tüm kaynakların etkili ve verimli kullanımından, ekip ruhu anlayışıyla yönetiminden ve temsilinden birinci derecede sorumlu eğitim ve öğretim lideridir. Müdür, okulu bünyesindeki kurul, komisyon ve ekiplerle işbirliği içinde yönetir.</a:t>
            </a:r>
          </a:p>
          <a:p>
            <a:pPr algn="just"/>
            <a:r>
              <a:rPr lang="tr-TR" sz="1200" dirty="0" smtClean="0">
                <a:latin typeface="Times New Roman" pitchFamily="18" charset="0"/>
                <a:cs typeface="Times New Roman" pitchFamily="18" charset="0"/>
              </a:rPr>
              <a:t> (2) Müdür, müdür başyardımcısı ve müdür yardımcısı çalışmalarını valilikçe belirlenen mesai saatleri dâhilinde yapar; görevin gerektirdiği durumlarda mesai saatleri dışında da çalışmalarını sürdürür. </a:t>
            </a:r>
          </a:p>
          <a:p>
            <a:pPr algn="just"/>
            <a:r>
              <a:rPr lang="tr-TR" sz="1200" dirty="0" smtClean="0">
                <a:latin typeface="Times New Roman" pitchFamily="18" charset="0"/>
                <a:cs typeface="Times New Roman" pitchFamily="18" charset="0"/>
              </a:rPr>
              <a:t>(3) Müdür, görevinde sevgi ve saygıya dayalı, uyumlu, güven verici, örnek tutum ve davranış içinde bulunur; mevzuatın kendisine verdiği yetkileri kullanır.  </a:t>
            </a:r>
          </a:p>
          <a:p>
            <a:pPr algn="just"/>
            <a:r>
              <a:rPr lang="tr-TR" sz="1200" dirty="0" smtClean="0">
                <a:latin typeface="Times New Roman" pitchFamily="18" charset="0"/>
                <a:cs typeface="Times New Roman" pitchFamily="18" charset="0"/>
              </a:rPr>
              <a:t>(4) Müdürün görev yetki ve sorumlulukları şunlardır: </a:t>
            </a:r>
          </a:p>
          <a:p>
            <a:pPr algn="just"/>
            <a:r>
              <a:rPr lang="tr-TR" sz="1200" dirty="0" smtClean="0">
                <a:latin typeface="Times New Roman" pitchFamily="18" charset="0"/>
                <a:cs typeface="Times New Roman" pitchFamily="18" charset="0"/>
              </a:rPr>
              <a:t>a) Öğretim yılı başlamadan önce personelin iş bölümünü yapar ve yazılı olarak bildirir. Öğretmenlerin gerektiğinde görüşlerini de almak suretiyle okutacakları derslere ilişkin görevlerin dağılımını yapar. </a:t>
            </a:r>
          </a:p>
          <a:p>
            <a:pPr algn="just"/>
            <a:r>
              <a:rPr lang="tr-TR" sz="1200" dirty="0" smtClean="0">
                <a:latin typeface="Times New Roman" pitchFamily="18" charset="0"/>
                <a:cs typeface="Times New Roman" pitchFamily="18" charset="0"/>
              </a:rPr>
              <a:t>b) </a:t>
            </a:r>
            <a:r>
              <a:rPr lang="tr-TR" sz="1200" dirty="0" err="1" smtClean="0">
                <a:latin typeface="Times New Roman" pitchFamily="18" charset="0"/>
                <a:cs typeface="Times New Roman" pitchFamily="18" charset="0"/>
              </a:rPr>
              <a:t>Ünitelendirilmiş</a:t>
            </a:r>
            <a:r>
              <a:rPr lang="tr-TR" sz="1200" dirty="0" smtClean="0">
                <a:latin typeface="Times New Roman" pitchFamily="18" charset="0"/>
                <a:cs typeface="Times New Roman" pitchFamily="18" charset="0"/>
              </a:rPr>
              <a:t> yıllık planların hazırlanması amacıyla öğretmenler kurulu ve zümre toplantılarının yapılmasını sağlar. Zümrelerden derslere yönelik </a:t>
            </a:r>
            <a:r>
              <a:rPr lang="tr-TR" sz="1200" dirty="0" err="1" smtClean="0">
                <a:latin typeface="Times New Roman" pitchFamily="18" charset="0"/>
                <a:cs typeface="Times New Roman" pitchFamily="18" charset="0"/>
              </a:rPr>
              <a:t>ünitelendirilmiş</a:t>
            </a:r>
            <a:r>
              <a:rPr lang="tr-TR" sz="1200" dirty="0" smtClean="0">
                <a:latin typeface="Times New Roman" pitchFamily="18" charset="0"/>
                <a:cs typeface="Times New Roman" pitchFamily="18" charset="0"/>
              </a:rPr>
              <a:t> yıllık planı ders yılı başlamadan önce alır, inceler, gerektiğinde değişiklik yaptırarak onaylar ve bir örneğini iade eder. </a:t>
            </a:r>
          </a:p>
          <a:p>
            <a:pPr algn="just"/>
            <a:r>
              <a:rPr lang="tr-TR" sz="1200" dirty="0" smtClean="0"/>
              <a:t>c) Okulun derslik, bilişim teknolojisi sınıfı, </a:t>
            </a:r>
            <a:r>
              <a:rPr lang="tr-TR" sz="1200" dirty="0" err="1" smtClean="0"/>
              <a:t>laboratuvar</a:t>
            </a:r>
            <a:r>
              <a:rPr lang="tr-TR" sz="1200" dirty="0" smtClean="0"/>
              <a:t>, atölye, kütüphane, araç ve gereci ile diğer tesislerini sağlık ve güvenlik şartlarına uygun bir şekilde eğitim ve öğretime hazır bulundurur. Bunlardan imkânlar ölçüsünde diğer okullarla çevrenin de yararlanmasını sağlar. Diğer okul ve çevre imkânlarından da yararlanılması için gerekli tedbirleri alır. Öğrencilerin sürekli eğitimlerini yürütmek için millî eğitim müdürlüğü ve ilgili kuruluşlarla işbirliği yaparak il sınırları içindeki bütün okul ve işletmelerden yararlanılması, gerekli durumlarda bina kiralanmasıyla ilgili iş ve işlemleri yürütür. </a:t>
            </a:r>
          </a:p>
          <a:p>
            <a:pPr algn="just"/>
            <a:r>
              <a:rPr lang="tr-TR" sz="1200" dirty="0" smtClean="0"/>
              <a:t>ç) Eğitim ve öğretim çalışmalarını etkili, verimli duruma getirmek ve geliştirmek, sorunlara çözüm üretmek amacıyla kurul, komisyon ve ekipleri oluşturur. Toplantılarda alınan kararları onaylar, uygulamaya koyar ve gerektiğinde üst makama bildirir.</a:t>
            </a:r>
          </a:p>
          <a:p>
            <a:pPr algn="just"/>
            <a:r>
              <a:rPr lang="tr-TR" sz="1200" dirty="0" smtClean="0"/>
              <a:t> d) Öğretmenlerin performanslarını artırmak amacıyla her öğretim yılında en az bir defa dersini izler ve rehberlikte bulunur. </a:t>
            </a:r>
          </a:p>
          <a:p>
            <a:pPr algn="just"/>
            <a:r>
              <a:rPr lang="tr-TR" sz="1200" dirty="0" smtClean="0"/>
              <a:t>e) Teknolojik gelişmeleri okula kazandırır. Okulun ihtiyaçlarını belirler, bütçe imkânlarına göre satın alma, bağış ve benzeri yollarla karşılanması için gerekli işlemleri yaptırır. Eğitim araç ve gereciyle donatım ihtiyaçlarını zamanında ilgili birimlere bildirir.</a:t>
            </a:r>
          </a:p>
          <a:p>
            <a:endParaRPr lang="tr-TR" sz="1200" dirty="0" smtClean="0"/>
          </a:p>
          <a:p>
            <a:endParaRPr lang="tr-TR" sz="12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52</a:t>
            </a:fld>
            <a:endParaRPr lang="tr-TR"/>
          </a:p>
        </p:txBody>
      </p:sp>
      <p:sp>
        <p:nvSpPr>
          <p:cNvPr id="2049" name="Rectangle 1"/>
          <p:cNvSpPr>
            <a:spLocks noChangeArrowheads="1"/>
          </p:cNvSpPr>
          <p:nvPr/>
        </p:nvSpPr>
        <p:spPr bwMode="auto">
          <a:xfrm>
            <a:off x="285720" y="928670"/>
            <a:ext cx="835824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 Okulun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zen ve disipliniyle ilgili her 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tedbiri alır.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 Personelin yetiştirilmesi ve geliştirilmesi i</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gerekli tedbirleri alır. Adaylık ve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hizmeti</a:t>
            </a:r>
            <a:r>
              <a:rPr kumimoji="0" lang="tr-TR" sz="1200" b="0" i="0" u="none" strike="noStrike" cap="none" normalizeH="0" baseline="0" dirty="0" err="1"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eğitim faaliyetleriyle ilgili iş ve işlemleri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 Personelin performans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netimi ve disiplin işleriyle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 ve disiplin işlerini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 ) Rehberlik hizmetlerinin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lmesini sağlar.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zel eğitim ihtiyacı olan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 eğitim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 s</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lerinin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lmesine ilişkin gerekli tedbirleri alır.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ı)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ğrencilere ders yılı i</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inde gerektiğinde 5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ge</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memek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zere izin verebilir. Bu yetkisini yardımcılarına devredebilir.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 askerlik ertelemesine ilişkin iş ve işlemlerinin 21/6/1927 tarihli ve 1111 sayılı Askerlik Kanunu h</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mlerine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lmesini sağlar.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ğretmenlerin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 n</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bet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 ve yerlerini belirler, onaylar ve uygulamaya koyar.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Haftalık ders programlarının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zenlenmesini sağlar, onaylar ve uygulamaya koyar.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 Diploma, usta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ğreticilik, ustalık, işyeri a</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 kalfalık,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ğrenim durum belgesi, s</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zleşme ve benzeri belgeleri onaylar.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 Eğitim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 ile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netimde verimliliğin artırılması, kalitenin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kseltilmesi ve s</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rekli gelişimin sağlanması i</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araştırma yapılmasını, bu konularda iyileştirmeye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nelik projeler hazırlanmasını ve uygulanmasını sağlar. (Ek c</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mleler:RG-8/9/2023-32303)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 orta</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 s</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resince sosyal sorumluluk programı kapsamındaki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alışmalara, hayat boyu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ğrenme kapsamında oluşturulan uzaktan veya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 eğitim i</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erikli mod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llere, ulusal/uluslar arası en az bir proje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alışmasına katılmalarını teşvik eder ve destek verir. Bu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alışmalara katılım ve başarı sağlayan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 bilgilerinin e-</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Portfolyo</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kapsamında yer alması i</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Sosyal Etkinlik Mod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 işlenmesini koordine eder.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revini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başarıyla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ten personelin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llendirilmelerini teklif eder.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revini gereği gibi yapmayanları uyarır, gerektiğinde haklarında disiplin işlemi yapılmasını sağlar. o)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rleri nedeniyle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revine gelemeyen personelin yerine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revlendirme yapılması i</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gerekli tedbirleri alır.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İzinli veya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revli olduğu durumlarda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başyardımcısının,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başyardımcısının bulunmadığı hâllerde ise bir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yardımcısının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vekili olarak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revlendirilmesini mill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eğitim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 teklif eder.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 Eğitim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ğretimle ilgili her 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mevzuat değişikliklerini takip eder ve ilgililere duyurulmasını sağlar.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Stratejik plan ve b</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nerilerini gerek</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eli olarak hazırlar, ilgili makama sunar, yetkisinde bulunan b</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giderlerini ger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ekleştirir, takip eder, giderlerle ilgili belgeleri zamanında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zenletir, harcamalarla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ilgil</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iazami</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tasarrufun sağlanmasına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sterir.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Dikdörtgen"/>
          <p:cNvSpPr/>
          <p:nvPr/>
        </p:nvSpPr>
        <p:spPr>
          <a:xfrm>
            <a:off x="285720" y="428604"/>
            <a:ext cx="8215370"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A-OKUL MÜDÜRÜNÜN GÖREV VE SORUMLULUKLARI</a:t>
            </a:r>
            <a:endParaRPr lang="tr-TR" sz="16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53</a:t>
            </a:fld>
            <a:endParaRPr lang="tr-TR" dirty="0"/>
          </a:p>
        </p:txBody>
      </p:sp>
      <p:sp>
        <p:nvSpPr>
          <p:cNvPr id="3" name="2 Dikdörtgen"/>
          <p:cNvSpPr/>
          <p:nvPr/>
        </p:nvSpPr>
        <p:spPr>
          <a:xfrm>
            <a:off x="428596" y="214290"/>
            <a:ext cx="8286808"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A-OKUL MÜDÜRÜNÜN GÖREV VE SORUMLULUKLARI</a:t>
            </a:r>
            <a:endParaRPr lang="tr-TR" sz="1600" dirty="0">
              <a:latin typeface="Times New Roman" pitchFamily="18" charset="0"/>
              <a:cs typeface="Times New Roman" pitchFamily="18" charset="0"/>
            </a:endParaRPr>
          </a:p>
        </p:txBody>
      </p:sp>
      <p:sp>
        <p:nvSpPr>
          <p:cNvPr id="3073" name="Rectangle 1"/>
          <p:cNvSpPr>
            <a:spLocks noChangeArrowheads="1"/>
          </p:cNvSpPr>
          <p:nvPr/>
        </p:nvSpPr>
        <p:spPr bwMode="auto">
          <a:xfrm>
            <a:off x="500034" y="714356"/>
            <a:ext cx="8215370"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Okulun bina, tesis, 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lye, laboratuvar, salon, bah</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ve benzeri b</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mleri ile ara</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-gerecinin diğer kurum ve kuruluşlarla birlikte kullanılması durumunda, mahalli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lki idare amirinin onayını da alarak ilgili kurumla bir protokol imzalar ve bir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rneğini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 makama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nderir.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ş) Harcama yetkilisi olarak,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başyardımcısını veya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yardımcılarından birini 10/12/2003 tarihli ve 5018 sayılı Kamu Mali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netimi ve Kontrol Kanununa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ger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ekleştirme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revlisi olarak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 28/12/2006 tarihli ve 2006/11545 sayılı Bakanlar Kurulu Kararı ile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ğe konulan Taşınır Mal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netmeliğine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memuriyet veya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 unvanına bağlı kalmaksızın, taşınır kayıt ve işlemlerini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tmek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zere gerekli bilgi ve niteliklere sahip personel arasından taşınır kayıt ve kontrol yetkilisi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 Elektronik ortamda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lmesi gereken iş ve işlemlerle ilgili gerekli takip ve denetimi yapar.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9/2/2012 tarihli ve 28199 sayılı Resm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Gazete</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yayımlanan Mill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Eğitim Bakanlığı Okul-Aile Birliği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netmeliğindeki sorumluluklarını yerine getirir.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alışanların sağlığının korunması, okulun fizik</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yapısından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evreden kaynaklanan olumsuz sağlık şartlarının iyileştirilmesi amacıyla koruyucu tedbirlerin alınmasını sağlar.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 Okul binası ve eklentilerinin sabotaj, yangın, hırsızlık ve diğer tehlikelere karşı korunması i</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gerekli koruyucu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venlik tedbirlerinin alınmasını sağlar.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 Okul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 katılacağı yarışmalar ve sınavlarla ilgili komisyonları oluşturur, bu etkinliklere katılan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ğrencilere danışmanlık ve rehberlik yapmak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zere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aa</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 eğitim ortamlarında cep telefonlarını ve diğer bilişim ara</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larını, bu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netmelikte yer alan h</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mler doğrultusunda kullanmalarına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nelik tedbirleri alır.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bb</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20/6/2012 tarihli ve 6331 sayılı İş Sağlığı ve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venliği Kanununun 11 ve 12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nci</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maddesi uyarınca acil durumlarla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cadele i</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gerekli tedbirleri alır.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cc</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(Ek:RG-8/9/2023-32303) Kurum b</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nyesinde mevcut olması halinde anaokulu/anasınıfı ile ilgili iş ve işlemleri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tmek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zere bir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algn="just"/>
            <a:r>
              <a:rPr kumimoji="0" lang="tr-TR" sz="1200" b="0" i="0" u="none" strike="noStrike" cap="none" normalizeH="0" baseline="0" dirty="0" err="1" smtClean="0">
                <a:ln>
                  <a:noFill/>
                </a:ln>
                <a:solidFill>
                  <a:schemeClr val="tx1"/>
                </a:solidFill>
                <a:effectLst/>
                <a:latin typeface="Calibri"/>
                <a:ea typeface="Calibri" pitchFamily="34" charset="0"/>
                <a:cs typeface="Times New Roman" pitchFamily="18" charset="0"/>
              </a:rPr>
              <a:t>çç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(Ek:RG-8/9/2023-32303)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 amirleri tarafından verilen diğer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revleri yapar. </a:t>
            </a:r>
          </a:p>
          <a:p>
            <a:pPr algn="just"/>
            <a:r>
              <a:rPr lang="tr-TR" sz="1200" dirty="0" smtClean="0">
                <a:latin typeface="Times New Roman" pitchFamily="18" charset="0"/>
                <a:cs typeface="Times New Roman" pitchFamily="18" charset="0"/>
              </a:rPr>
              <a:t>(5) Mesleki ve teknik ortaöğretim kurumu müdürleri ayrıca okuldaki eğitim, öğretimle ve işleyişiyle ilgili olarak; </a:t>
            </a:r>
          </a:p>
          <a:p>
            <a:pPr algn="just"/>
            <a:r>
              <a:rPr lang="tr-TR" sz="1200" dirty="0" smtClean="0">
                <a:latin typeface="Times New Roman" pitchFamily="18" charset="0"/>
                <a:cs typeface="Times New Roman" pitchFamily="18" charset="0"/>
              </a:rPr>
              <a:t>a) Derslik, atölye ve </a:t>
            </a:r>
            <a:r>
              <a:rPr lang="tr-TR" sz="1200" dirty="0" err="1" smtClean="0">
                <a:latin typeface="Times New Roman" pitchFamily="18" charset="0"/>
                <a:cs typeface="Times New Roman" pitchFamily="18" charset="0"/>
              </a:rPr>
              <a:t>laboratuvarların</a:t>
            </a:r>
            <a:r>
              <a:rPr lang="tr-TR" sz="1200" dirty="0" smtClean="0">
                <a:latin typeface="Times New Roman" pitchFamily="18" charset="0"/>
                <a:cs typeface="Times New Roman" pitchFamily="18" charset="0"/>
              </a:rPr>
              <a:t> birer üretim ortamı durumuna getirilmesini; çevredeki işletme, müze, turistik tesis ve benzeri kuruluşlarla işbirliğine gidilerek insan gücü ihtiyacıyla alana/dallara alınacak öğrenci sayılarının belirlenmesini; atölye, </a:t>
            </a:r>
            <a:r>
              <a:rPr lang="tr-TR" sz="1200" dirty="0" err="1" smtClean="0">
                <a:latin typeface="Times New Roman" pitchFamily="18" charset="0"/>
                <a:cs typeface="Times New Roman" pitchFamily="18" charset="0"/>
              </a:rPr>
              <a:t>laboratuvar</a:t>
            </a:r>
            <a:r>
              <a:rPr lang="tr-TR" sz="1200" dirty="0" smtClean="0">
                <a:latin typeface="Times New Roman" pitchFamily="18" charset="0"/>
                <a:cs typeface="Times New Roman" pitchFamily="18" charset="0"/>
              </a:rPr>
              <a:t>, uygulamalı ders, stajının buralarda yapılabilme imkânlarının araştırılmasını, mesleklerinde başarılı olanların ders, seminer ve konferans gibi etkinliklerle eğitime katkıda bulunmalarını sağlar.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54</a:t>
            </a:fld>
            <a:endParaRPr lang="tr-TR"/>
          </a:p>
        </p:txBody>
      </p:sp>
      <p:sp>
        <p:nvSpPr>
          <p:cNvPr id="3" name="2 Dikdörtgen"/>
          <p:cNvSpPr/>
          <p:nvPr/>
        </p:nvSpPr>
        <p:spPr>
          <a:xfrm>
            <a:off x="428596" y="214290"/>
            <a:ext cx="8358246"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A-OKUL MÜDÜRÜNÜN GÖREV VE SORUMLULUKLARI</a:t>
            </a:r>
            <a:endParaRPr lang="tr-TR" sz="1600" dirty="0">
              <a:latin typeface="Times New Roman" pitchFamily="18" charset="0"/>
              <a:cs typeface="Times New Roman" pitchFamily="18" charset="0"/>
            </a:endParaRPr>
          </a:p>
        </p:txBody>
      </p:sp>
      <p:sp>
        <p:nvSpPr>
          <p:cNvPr id="4097" name="Rectangle 1"/>
          <p:cNvSpPr>
            <a:spLocks noChangeArrowheads="1"/>
          </p:cNvSpPr>
          <p:nvPr/>
        </p:nvSpPr>
        <p:spPr bwMode="auto">
          <a:xfrm>
            <a:off x="428596" y="642918"/>
            <a:ext cx="835824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Mesleki A</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ık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 Lisesi programlarına katılan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 eğitim verilmesi i</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gerekli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nlemleri alır. Okulun derslik, 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lye ve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laboratuvarlarında</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ılması planlanan yaygın eğitim faaliyetleri konusunda ilgili kurumlarla işbirliği yapar.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Mezunların elektronik ortamda izlenmesini, gerektiğinde mezunlar ve işyeri yetkililerine anket uygulanmasını sağlar. Okulun yıllara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mesleki ve akademik başarısını tespit ederek sonu</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larından yararlanır.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Okulda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retime ilişkin iş ve işlemleri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tmek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zere 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lye ve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laboratuvar</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ğretmenleri arasından atanmış bir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yardımcısını, teknik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 olarak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 Sekt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rle işbirliğine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nem verir.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evredeki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sekt</a:t>
            </a:r>
            <a:r>
              <a:rPr kumimoji="0" lang="tr-TR" sz="1200" b="0" i="0" u="none" strike="noStrike" cap="none" normalizeH="0" baseline="0" dirty="0" err="1"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rel</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gelişim ve değişimi izleyerek programların, iş hayatının istek ve beklentileri doğrultusunda geliştirilmesi konusunda yapılan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alışmaların, ilgili birimlere iletilmesini sağlar.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 sermaye iş ve işlemlerinde, 20/10/2006 tarihli ve 26325 sayılı Resm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Gazete</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yayımlanan Mill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Eğitim Bakanlığı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 Sermaye İşletmelerinde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retimi Teşvik Primi Dağıtımı, Par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Başı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retim, 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lye ve Tesislerin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zel Sekt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rle İşbirliği Yapılarak İşletilmesi Hakkında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netmelik h</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mlerine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eğitim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ğretimi aksatmamak şartıyla gerektiğinde sorumluluğundaki 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lye ve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laboratuvarlar</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ile makine ve te</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hizatın </a:t>
            </a:r>
            <a:r>
              <a:rPr kumimoji="0" lang="tr-TR" sz="1200" b="0" i="0" u="none" strike="noStrike" cap="none" normalizeH="0" baseline="0" dirty="0" err="1"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zelsekt</a:t>
            </a:r>
            <a:r>
              <a:rPr kumimoji="0" lang="tr-TR" sz="1200" b="0" i="0" u="none" strike="noStrike" cap="none" normalizeH="0" baseline="0" dirty="0" err="1"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rle</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birlikte kullanılmasına imkân sağlar.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 İşletmelerde mesleki eğitimle ilgili olarak;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ğrencilere, yaşına uygun asgari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cretin 3308 sayılı Kanunda belirlenen tutarı kadar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denecek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cret,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cret artışı ve diğer imkânlar konusunda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 reşitse kendisi; değilse yasal temsilcisiyle birlikte işletmelerle eğitim s</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zleşmesini imzalar.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algn="just"/>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Eğitimin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 programına uygun olarak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lmesi ve okul-işletme arasında s</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rekli işbirliğini sağlamak amacıyla bir koordinat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yardımcısıyla ilgili alandaki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 işletme sayısı ve işletmelerin okula uzaklıkları dikkate alınarak aynı alanın 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lye ve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laboratuvar</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ğretmenleri arasından yeterli sayıda koordinat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revlendirir, rehberlik eder ve denetler.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netici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ğretmenlere, "işletmelerde meslek eğitimi" adıyla verilecek ders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reviyle ilgili programı hazırlar ve mill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eğitim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onayına sunar. </a:t>
            </a:r>
          </a:p>
          <a:p>
            <a:pPr algn="just"/>
            <a:r>
              <a:rPr lang="tr-TR" sz="1200" dirty="0" smtClean="0">
                <a:latin typeface="Times New Roman" pitchFamily="18" charset="0"/>
                <a:cs typeface="Times New Roman" pitchFamily="18" charset="0"/>
              </a:rPr>
              <a:t>c) İşletmelerde görevli eğitici personel/usta öğreticinin </a:t>
            </a:r>
            <a:r>
              <a:rPr lang="tr-TR" sz="1200" dirty="0" err="1" smtClean="0">
                <a:latin typeface="Times New Roman" pitchFamily="18" charset="0"/>
                <a:cs typeface="Times New Roman" pitchFamily="18" charset="0"/>
              </a:rPr>
              <a:t>hizmetiçi</a:t>
            </a:r>
            <a:r>
              <a:rPr lang="tr-TR" sz="1200" dirty="0" smtClean="0">
                <a:latin typeface="Times New Roman" pitchFamily="18" charset="0"/>
                <a:cs typeface="Times New Roman" pitchFamily="18" charset="0"/>
              </a:rPr>
              <a:t> eğitiminde, okulun personel ve diğer imkânlarıyla yardımcı olur.</a:t>
            </a:r>
          </a:p>
          <a:p>
            <a:pPr algn="just"/>
            <a:r>
              <a:rPr lang="tr-TR" sz="1200" dirty="0" smtClean="0">
                <a:latin typeface="Times New Roman" pitchFamily="18" charset="0"/>
                <a:cs typeface="Times New Roman" pitchFamily="18" charset="0"/>
              </a:rPr>
              <a:t> ç) Eğitimde amaçlanan hedeflere ulaşılması için işletme yetkilileriyle işbirliği yaparak gerekli önlemleri alır. İşletme yetkilileriyle yapılan toplantılara başkanlık eder.</a:t>
            </a:r>
          </a:p>
          <a:p>
            <a:pPr algn="just"/>
            <a:r>
              <a:rPr lang="tr-TR" sz="1200" dirty="0" smtClean="0">
                <a:latin typeface="Times New Roman" pitchFamily="18" charset="0"/>
                <a:cs typeface="Times New Roman" pitchFamily="18" charset="0"/>
              </a:rPr>
              <a:t> d) Okulda atölye, </a:t>
            </a:r>
            <a:r>
              <a:rPr lang="tr-TR" sz="1200" dirty="0" err="1" smtClean="0">
                <a:latin typeface="Times New Roman" pitchFamily="18" charset="0"/>
                <a:cs typeface="Times New Roman" pitchFamily="18" charset="0"/>
              </a:rPr>
              <a:t>laboratuvar</a:t>
            </a:r>
            <a:r>
              <a:rPr lang="tr-TR" sz="1200" dirty="0" smtClean="0">
                <a:latin typeface="Times New Roman" pitchFamily="18" charset="0"/>
                <a:cs typeface="Times New Roman" pitchFamily="18" charset="0"/>
              </a:rPr>
              <a:t> kurulmaması veya yeterli donanım bulunmaması hâlinde sektörle işbirliği çerçevesinde yapılan protokol kapsamında işletmelerin eğitim birimlerinde meslek/alan/dal derslerinin eğitim ve öğretimi için ilgili alanın atölye ve </a:t>
            </a:r>
            <a:r>
              <a:rPr lang="tr-TR" sz="1200" dirty="0" err="1" smtClean="0">
                <a:latin typeface="Times New Roman" pitchFamily="18" charset="0"/>
                <a:cs typeface="Times New Roman" pitchFamily="18" charset="0"/>
              </a:rPr>
              <a:t>laboratuvar</a:t>
            </a:r>
            <a:r>
              <a:rPr lang="tr-TR" sz="1200" dirty="0" smtClean="0">
                <a:latin typeface="Times New Roman" pitchFamily="18" charset="0"/>
                <a:cs typeface="Times New Roman" pitchFamily="18" charset="0"/>
              </a:rPr>
              <a:t> öğretmeni görevlendirir. Ayrıca uygulamalı derslerin eğitiminin işletmelerde yapılması hâlinde yüz yüze eğitim kapsamında ders okutmak üzere bu işletmelerde öğretmen görevlendirir</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55</a:t>
            </a:fld>
            <a:endParaRPr lang="tr-TR" dirty="0"/>
          </a:p>
        </p:txBody>
      </p:sp>
      <p:sp>
        <p:nvSpPr>
          <p:cNvPr id="3" name="2 Dikdörtgen"/>
          <p:cNvSpPr/>
          <p:nvPr/>
        </p:nvSpPr>
        <p:spPr>
          <a:xfrm>
            <a:off x="285720" y="214290"/>
            <a:ext cx="8429684"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A-OKUL MÜDÜRÜNÜN GÖREV VE SORUMLULUKLARI</a:t>
            </a:r>
            <a:endParaRPr lang="tr-TR" sz="1600" dirty="0">
              <a:latin typeface="Times New Roman" pitchFamily="18" charset="0"/>
              <a:cs typeface="Times New Roman" pitchFamily="18" charset="0"/>
            </a:endParaRPr>
          </a:p>
        </p:txBody>
      </p:sp>
      <p:sp>
        <p:nvSpPr>
          <p:cNvPr id="153601" name="Rectangle 1"/>
          <p:cNvSpPr>
            <a:spLocks noChangeArrowheads="1"/>
          </p:cNvSpPr>
          <p:nvPr/>
        </p:nvSpPr>
        <p:spPr bwMode="auto">
          <a:xfrm>
            <a:off x="285720" y="642918"/>
            <a:ext cx="864399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Anadolu imam-hatip lisesi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rleri, okuldaki eğitim,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ğretimle ve işleyişle ilgili olarak okulun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evreyle ilişki kurmasını sağlamak amacıyla mesleki konularda uygulamaya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nelik faaliyetlerde meslek dersleri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ğretmenlerinin sorumluluğunda sosyal etkinlikler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evesinde hutbe, vaaz ve benzeri programlar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zenler ve bu konularda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il veya il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mill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eğitim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kleri,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ksek</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 kurumları ve diğer kurum ve kuruluşlarla işbirliği yapar. A</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ık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 İmam Hatip Lisesi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 eğitim verilmesi konusunda gerekli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nlemleri alır. Ayrıca okulun mescit, k</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phane, kitaplık,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laboratuvar</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ve benzeri eğitim ortamları ve uygulama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alışmalarında kazanılacak bilgi ve becerilerin okulun ama</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larına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 programlarındaki ilkelere uygun olarak kullanılmasını sağlar.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(8) (Ek:RG-16/9/2017-30182)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 taşıma uygulamasına ilişkin Mill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Eğitim Bakanlığı Taşıma Yoluyla Eğitime Erişim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netmeliğinde yer alan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revleri yerine getirir.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Dikdörtgen"/>
          <p:cNvSpPr/>
          <p:nvPr/>
        </p:nvSpPr>
        <p:spPr>
          <a:xfrm>
            <a:off x="357158" y="2571744"/>
            <a:ext cx="8501122"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B-MÜDÜR BAŞYARDIMCISININ GÖREV VE SORUMLULUKLARI</a:t>
            </a:r>
            <a:endParaRPr lang="tr-TR" sz="1600" dirty="0">
              <a:latin typeface="Times New Roman" pitchFamily="18" charset="0"/>
              <a:cs typeface="Times New Roman" pitchFamily="18" charset="0"/>
            </a:endParaRPr>
          </a:p>
        </p:txBody>
      </p:sp>
      <p:sp>
        <p:nvSpPr>
          <p:cNvPr id="153602" name="Rectangle 2"/>
          <p:cNvSpPr>
            <a:spLocks noChangeArrowheads="1"/>
          </p:cNvSpPr>
          <p:nvPr/>
        </p:nvSpPr>
        <p:spPr bwMode="auto">
          <a:xfrm>
            <a:off x="357158" y="2928934"/>
            <a:ext cx="864399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MADDE 79-</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başyardımcısı, eğitim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netim, rehberlik ve denetim işlerinin planlı,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zenli ve amacına uygun olarak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lmesinden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karşı sorumludur.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başyardımcısının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 yetki ve sorumlulukları şunlardır: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izinli veya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revli olduğu durumlarda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vekâlet eder.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 Okul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 ve disiplin kuruluna başkanlık eder.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yardımcılarının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 devam ve devamsızlıklarıyla ilgili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alışmalarını izler, devamsızlık yapan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 velileriyle iletişim sağlar ve gerektiğinde rehber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 işbirliği yapar.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Derslerin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ğretmenlere dağıtımıyla ilgili programları hazırlar ve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onayına sunar.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yardımcıları,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 n</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izelgelerini hazırlayarak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onayına sunar ve n</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bet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revlerini kontrol eder.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Aylık,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cret ve sosyal yardımlarla ilgili iş ve işlemleri yapar veya yapılmasını sağlar.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algn="just"/>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harcama yetkilisi olduğu durumlarda,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revlendirildiğinde ger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ekleştirme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revlisi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revini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lang="tr-TR" dirty="0" smtClean="0"/>
              <a:t> </a:t>
            </a:r>
          </a:p>
          <a:p>
            <a:pPr algn="just"/>
            <a:r>
              <a:rPr lang="tr-TR" sz="1200" dirty="0" smtClean="0">
                <a:latin typeface="Times New Roman" pitchFamily="18" charset="0"/>
                <a:cs typeface="Times New Roman" pitchFamily="18" charset="0"/>
              </a:rPr>
              <a:t>g) Personelin göreve başlama, görevden ayrılma, izin, hastalık ve diğer devam-devamsızlık durumlarını takip eder. Bunlarla ilgili iş ve işlemleri yürütür ve müdürü bilgilendirir. </a:t>
            </a:r>
          </a:p>
          <a:p>
            <a:pPr algn="just"/>
            <a:r>
              <a:rPr lang="tr-TR" sz="1200" dirty="0" smtClean="0">
                <a:latin typeface="Times New Roman" pitchFamily="18" charset="0"/>
                <a:cs typeface="Times New Roman" pitchFamily="18" charset="0"/>
              </a:rPr>
              <a:t>ğ) Görevlendirildiğinde, muayene-kabul komisyonu ile sayım kuruluna başkanlık eder, bu konulardaki işlemleri mevzuatına göre yürütür. </a:t>
            </a:r>
          </a:p>
          <a:p>
            <a:pPr algn="just"/>
            <a:r>
              <a:rPr lang="tr-TR" sz="1200" dirty="0" smtClean="0">
                <a:latin typeface="Times New Roman" pitchFamily="18" charset="0"/>
                <a:cs typeface="Times New Roman" pitchFamily="18" charset="0"/>
              </a:rPr>
              <a:t>h) Görevlendirildiğinde, taşınır kayıt veya taşınır kontrol yetkilisi görevini yürütür.</a:t>
            </a:r>
          </a:p>
          <a:p>
            <a:pPr algn="just"/>
            <a:r>
              <a:rPr lang="tr-TR" sz="1200" dirty="0" smtClean="0">
                <a:latin typeface="Times New Roman" pitchFamily="18" charset="0"/>
                <a:cs typeface="Times New Roman" pitchFamily="18" charset="0"/>
              </a:rPr>
              <a:t> ı) Her türlü tebligat işlemini mevzuatına uygun olarak gerçekleştirir,adli ve idari yargı ile ilgili işlemleri yürütür.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56</a:t>
            </a:fld>
            <a:endParaRPr lang="tr-TR"/>
          </a:p>
        </p:txBody>
      </p:sp>
      <p:sp>
        <p:nvSpPr>
          <p:cNvPr id="3" name="2 Dikdörtgen"/>
          <p:cNvSpPr/>
          <p:nvPr/>
        </p:nvSpPr>
        <p:spPr>
          <a:xfrm>
            <a:off x="214282" y="285728"/>
            <a:ext cx="8501122"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B-MÜDÜR BAŞYARDIMCISININ GÖREV VE SORUMLULUKLARI</a:t>
            </a:r>
            <a:endParaRPr lang="tr-TR" sz="1600" dirty="0">
              <a:latin typeface="Times New Roman" pitchFamily="18" charset="0"/>
              <a:cs typeface="Times New Roman" pitchFamily="18" charset="0"/>
            </a:endParaRPr>
          </a:p>
        </p:txBody>
      </p:sp>
      <p:sp>
        <p:nvSpPr>
          <p:cNvPr id="154625" name="Rectangle 1"/>
          <p:cNvSpPr>
            <a:spLocks noChangeArrowheads="1"/>
          </p:cNvSpPr>
          <p:nvPr/>
        </p:nvSpPr>
        <p:spPr bwMode="auto">
          <a:xfrm>
            <a:off x="428596" y="714356"/>
            <a:ext cx="84296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Personelin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reve başlama,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revden ayrılma, izin, hastalık ve diğer devam-devamsızlık durumlarını takip eder. Bunlarla ilgili iş ve işlemleri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ve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bilgilendirir.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revlendirildiğinde, muayene-kabul komisyonu ile sayım kuruluna başkanlık eder, bu konulardaki işlemleri mevzuatına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revlendirildiğinde, taşınır kayıt veya taşınır kontrol yetkilisi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revini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ı) Her 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tebligat işlemini mevzuatına uygun olarak ger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ekleştirir,adli ve idari yargı ile ilgili işlemleri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Dikdörtgen"/>
          <p:cNvSpPr/>
          <p:nvPr/>
        </p:nvSpPr>
        <p:spPr>
          <a:xfrm>
            <a:off x="571472" y="2214554"/>
            <a:ext cx="8215370"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C-MÜDÜR YARDIMCISININ GÖREV VE SORUMLULUKLARI</a:t>
            </a:r>
            <a:endParaRPr lang="tr-TR" sz="1600" dirty="0">
              <a:latin typeface="Times New Roman" pitchFamily="18" charset="0"/>
              <a:cs typeface="Times New Roman" pitchFamily="18" charset="0"/>
            </a:endParaRPr>
          </a:p>
        </p:txBody>
      </p:sp>
      <p:sp>
        <p:nvSpPr>
          <p:cNvPr id="154626" name="Rectangle 2"/>
          <p:cNvSpPr>
            <a:spLocks noChangeArrowheads="1"/>
          </p:cNvSpPr>
          <p:nvPr/>
        </p:nvSpPr>
        <p:spPr bwMode="auto">
          <a:xfrm>
            <a:off x="500034" y="2714620"/>
            <a:ext cx="835824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MADDE 80-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 eğitim,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 ve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netim işlerinin planlı,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zenli ve amacına uygun olarak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lmesinden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ve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başyardımcısına karşı sorumludur.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yardımcısının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 yetki ve sorumlulukları şunlardır: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Okulda kullanılan belge, defter,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izelge ve formlarla ilgili iş ve işlemleri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ve gerekli olanları imzalar.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revlendirildiğinde, ilgili mevzuat kapsamında oluşturulan kurul, komisyon ve ekiplere katılır, başkanlık eder ve bunlarla ilgili iş ve işlemleri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Kendisine verilen n</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bet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revini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n</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 izler, n</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bet raporlarını inceler, varsa sorunları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başyardımcısına ve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iletir.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Sorumluluğuna verilen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ğrencilerle ilgili iş ve işlemleri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ve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başyardımcısıyla işbirliği i</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 Elektronik ortamda veri tabanı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zerinden bilgi alış verişiyle ilgili işlemleri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Mezunların izlenmesine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nelik iş ve işlemleri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 orta</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 s</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resince sosyal sorumluluk programı kapsamındaki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alışmalara, hayat boyu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ğrenme kapsamında oluşturulan uzaktan veya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 eğitim i</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erikli mod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llere, ulusal/uluslararası projelere katılımlarına ve elde ettikleri başarılara dair bilgilerinin,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Portfolyo</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kapsamında yer alması i</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sınıf veya şube rehber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ğretmenleri ya da danışman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ğretmenlerce Sosyal Etkinlik Mod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 işlenmesini kontrol ve takip eder.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 ) (Ek:RG-8/9/2023-32303) Kurum b</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nyesinde mevcut olması halinde anaokulu/anasınıfı ile ilgili olarak uhdesine verilen iş ve işlemleri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tarafından verilen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revin gerektirdiği diğer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 ve sorumlulukları yerine getirir.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57</a:t>
            </a:fld>
            <a:endParaRPr lang="tr-TR"/>
          </a:p>
        </p:txBody>
      </p:sp>
      <p:sp>
        <p:nvSpPr>
          <p:cNvPr id="155649" name="Rectangle 1"/>
          <p:cNvSpPr>
            <a:spLocks noChangeArrowheads="1"/>
          </p:cNvSpPr>
          <p:nvPr/>
        </p:nvSpPr>
        <p:spPr bwMode="auto">
          <a:xfrm>
            <a:off x="571472" y="785794"/>
            <a:ext cx="792958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MADDE 81-</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 sermayeli okullarda, 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lye ve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laboratuvar</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ğretmenleri arasından atanan bir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 mevzuatına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teknik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 olarak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revlendirilir. Teknik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ile birlikte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 sermaye işletmesi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alışmalarının 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nden sorumludur. (2) Teknik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 sermaye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alışmalarının piyasa şartlarına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lebilmesi, iş takibi, malzeme alımı, iş teslimi, sipariş alınması gibi konularda piyasayı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 izler.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 sermeye işletmesi b</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esinden yapılacak harcamalara ilişkin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deme emri belgesini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zenlemek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revini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 sermaye işletmesinin nakit, stok ve duran varlık işlemleri ile diğer işlemlerinin ilgili mevzuat h</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mlerine uygun, zamanında ve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zenli olarak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lmesini sağlar.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cretleri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 sermaye işletmesince karşılanan personelin her 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iş ve işlemlerini izler ve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bilgi verir.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 Alan/b</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 şeflerince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zenlenen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puantajları</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inceler, imzalar ve onaya sunar.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 sermayeden veya gerektiğinde genel b</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deneklerinden yapılan satın alma işlerinde ihale komisyonuna başkanlık eder.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 sermaye işletmesinin verimli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alışmasını sağlamak amacıyla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netime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nerilerde bulunur.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 Ambarın kontrol ve denetimini yapar.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ğ)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 sermaye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alışmalarında teknik şartnameye uygun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retim yapılmasını sağlar.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 sermaye makine, ara</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-gerecinin bakım ve onarımının yapılmasını, s</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rekli kullanıma hazır durumda bulundurulmasını sağlar, varsa sorunların giderilmesi i</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nlem alır.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ı) Okulun bakım, onarım ve donatım ihtiya</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larını belirleyerek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bilgilendirir.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 Mill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Eğitim Bakanlığı 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 Sermaye İşletmelerinde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retimi Teşvik Primi Dağıtımı, Par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Başı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retim, 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lye ve Tesislerin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zel Sekt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rle İşbirliği Yapılarak İşletilmesi Hakkında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netmelik h</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mlerine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gerekli iş ve işlemleri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j) Taşınır Mal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netmeliğiyle kendisine verilen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revleri yapar.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tarafından verilen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revin gerektirdiği diğer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 ve sorumlulukları yerine getirir.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Koordinat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yardımcısının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 ve sorumlulukları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Dikdörtgen"/>
          <p:cNvSpPr/>
          <p:nvPr/>
        </p:nvSpPr>
        <p:spPr>
          <a:xfrm>
            <a:off x="500034" y="285728"/>
            <a:ext cx="8215370"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D-TEKNİK MÜDÜR YARDIMCISININ GÖREV VE SORUMLULUKLARI</a:t>
            </a:r>
            <a:endParaRPr lang="tr-TR" sz="16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58</a:t>
            </a:fld>
            <a:endParaRPr lang="tr-TR"/>
          </a:p>
        </p:txBody>
      </p:sp>
      <p:sp>
        <p:nvSpPr>
          <p:cNvPr id="5121" name="Rectangle 1"/>
          <p:cNvSpPr>
            <a:spLocks noChangeArrowheads="1"/>
          </p:cNvSpPr>
          <p:nvPr/>
        </p:nvSpPr>
        <p:spPr bwMode="auto">
          <a:xfrm>
            <a:off x="428596" y="1142984"/>
            <a:ext cx="821537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MADDE 82-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İşletmelerdeki mesleki eğitimde işyerlerinin belirlenmesi, eğitimin planlanması, koordinasyonu, uygulanması ve izlenmesi ile okulun araştırma-geliştirme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alışmalarını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tmek amacıyla 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lye ve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laboratuvar</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ğretmenleri arasından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revlendirilen bir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 okul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nce koordinat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 olarak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revlendirilir.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Koordinat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İşletmelerde mesleki eğitim uygulamasının planlı bir şekilde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lmesini sağlamak amacıyla alınacak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nlemleri belirler ve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bildirir.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 İşletmelerdeki usta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ğretici ve eğitici personelin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hizmeti</a:t>
            </a:r>
            <a:r>
              <a:rPr kumimoji="0" lang="tr-TR" sz="1200" b="0" i="0" u="none" strike="noStrike" cap="none" normalizeH="0" baseline="0" dirty="0" err="1"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eğitim almasını sağlamak amacıyla, işletme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netiminin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ş</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alarak gerekli planlamayı yapar,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hizmeti</a:t>
            </a:r>
            <a:r>
              <a:rPr kumimoji="0" lang="tr-TR" sz="1200" b="0" i="0" u="none" strike="noStrike" cap="none" normalizeH="0" baseline="0" dirty="0" err="1"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eğitim programını hazırlar ve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sunar.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Mesleki eğitim yaptırılabilecek işletmelerin, eğitimi yapılacak meslek alanı/dalı ve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ğretim programına uygunluğunu belirlemek amacıyla kurulan komisyon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alışmalarına katılır.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Alan eğitimine başlayan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 ile işletmelerde mesleki eğitim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ren, tamamlayıcı eğitime devam eden veya staj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alışması yapan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 sigortalılıkla ilgili iş ve işlemlerini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 İşletmelerde mesleki eğitim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ren, tamamlayıcı eğitime devam eden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 devamsızlıkla ilgili iş ve işlemlerini yapar.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Koordinat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ğretmenlerin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revlerini yerine getirmesi, ilgili formların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nde okul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netimine verilmesi konusunu takip eder, değerlendirir, varsa aksaklıklar konusunda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bilgilendirir.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ğretmenlere koordinat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revinin dağıtılmasında ilgili alan z</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mreleriyle işbirliği yapar. g)(Ek:RG-13/9/2014-29118) Koordinat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ğretmenlerce mezunlara ve iş yeri yetkililerine uygulanan anketlerin değerlendirilmesi ve elektronik ortama aktarılmasını sağlar.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 (Ek:RG-26/3/2017-30019) Koordinat</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ğretmenlerce, işletmelerde mesleki eğitim ve staj kontenjanlarının belirlenmesine esas olmak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zere alan taraması yaparak işletme taleplerinin alınmasını sağlar.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tarafından verilen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revin gerektirdiği diğer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 ve sorumlulukları yerine getirir.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Pansiyondan sorumlu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yardımcısı ve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revleri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Dikdörtgen"/>
          <p:cNvSpPr/>
          <p:nvPr/>
        </p:nvSpPr>
        <p:spPr>
          <a:xfrm>
            <a:off x="500034" y="571480"/>
            <a:ext cx="8143932"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E-KOORDİNATÖR MÜDÜR YARDIMCISININ GÖREV VE SORUMLULUKLARI</a:t>
            </a:r>
            <a:endParaRPr lang="tr-TR" sz="16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59</a:t>
            </a:fld>
            <a:endParaRPr lang="tr-TR"/>
          </a:p>
        </p:txBody>
      </p:sp>
      <p:sp>
        <p:nvSpPr>
          <p:cNvPr id="6145" name="Rectangle 1"/>
          <p:cNvSpPr>
            <a:spLocks noChangeArrowheads="1"/>
          </p:cNvSpPr>
          <p:nvPr/>
        </p:nvSpPr>
        <p:spPr bwMode="auto">
          <a:xfrm>
            <a:off x="500034" y="928670"/>
            <a:ext cx="814393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MADDE 83-</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Pansiyonlu okullarda,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yardımcılarından biri yatılılık, bursluluk ve sosyal yardımlarla ilgili iş ve işlemleri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tmek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zere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revlendirilir. Bunların g</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revleri, 17/10/2016 tarihli ve 2016/9487 sayılı Bakanlar Kurulu Kararı ile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ğe konulan Mill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Eğitim Bakanlığına Bağlı Resm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Okullarda Yatılılık, Bursluluk, Sosyal Yardımlar ve Okul Pansiyonları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netmeliği, 30/4/1995 tarihli ve 22273 sayılı Resm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Gazete</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yayımlanan Mesleki Eğitim Merkezlerinde Parasız Yatılı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ırak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 Okutma ve Bunlara Yapılacak Sosyal Yardımlar ile Pansiyonların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netimi Y</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netmeliği ve ilgili diğer mevzuat </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evesinde okul m</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tarafından belirle</a:t>
            </a: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Dikdörtgen"/>
          <p:cNvSpPr/>
          <p:nvPr/>
        </p:nvSpPr>
        <p:spPr>
          <a:xfrm>
            <a:off x="357158" y="428604"/>
            <a:ext cx="8143932"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F-PANSİYON MÜDÜR YARDIMCISININ GÖREV VE SORUMLULUKLARI</a:t>
            </a:r>
            <a:endParaRPr lang="tr-TR" sz="1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6</a:t>
            </a:fld>
            <a:endParaRPr lang="tr-TR" dirty="0"/>
          </a:p>
        </p:txBody>
      </p:sp>
      <p:graphicFrame>
        <p:nvGraphicFramePr>
          <p:cNvPr id="6" name="5 Tablo"/>
          <p:cNvGraphicFramePr>
            <a:graphicFrameLocks noGrp="1"/>
          </p:cNvGraphicFramePr>
          <p:nvPr>
            <p:extLst>
              <p:ext uri="{D42A27DB-BD31-4B8C-83A1-F6EECF244321}">
                <p14:modId xmlns:p14="http://schemas.microsoft.com/office/powerpoint/2010/main" xmlns="" val="1726326546"/>
              </p:ext>
            </p:extLst>
          </p:nvPr>
        </p:nvGraphicFramePr>
        <p:xfrm>
          <a:off x="500034" y="357166"/>
          <a:ext cx="8358246" cy="6072794"/>
        </p:xfrm>
        <a:graphic>
          <a:graphicData uri="http://schemas.openxmlformats.org/drawingml/2006/table">
            <a:tbl>
              <a:tblPr>
                <a:tableStyleId>{35758FB7-9AC5-4552-8A53-C91805E547FA}</a:tableStyleId>
              </a:tblPr>
              <a:tblGrid>
                <a:gridCol w="571504"/>
                <a:gridCol w="7156471"/>
                <a:gridCol w="630271"/>
              </a:tblGrid>
              <a:tr h="180705">
                <a:tc rowSpan="22">
                  <a:txBody>
                    <a:bodyPr/>
                    <a:lstStyle/>
                    <a:p>
                      <a:pPr algn="ctr" fontAlgn="b"/>
                      <a:r>
                        <a:rPr lang="tr-TR" sz="2400" u="none" strike="noStrike" dirty="0"/>
                        <a:t>İÇİNDEKİLER</a:t>
                      </a:r>
                      <a:endParaRPr lang="tr-TR" sz="2400" b="1" i="0" u="none" strike="noStrike" dirty="0">
                        <a:solidFill>
                          <a:srgbClr val="000000"/>
                        </a:solidFill>
                        <a:latin typeface="Times New Roman"/>
                      </a:endParaRPr>
                    </a:p>
                  </a:txBody>
                  <a:tcPr marL="5947" marR="5947" marT="5947" marB="0" vert="vert270" anchor="ctr"/>
                </a:tc>
                <a:tc>
                  <a:txBody>
                    <a:bodyPr/>
                    <a:lstStyle/>
                    <a:p>
                      <a:pPr algn="l" rtl="0" fontAlgn="t"/>
                      <a:r>
                        <a:rPr lang="tr-TR" sz="1200" u="none" strike="noStrike" dirty="0"/>
                        <a:t>Sunuş – Hizan </a:t>
                      </a:r>
                      <a:r>
                        <a:rPr lang="tr-TR" sz="1200" u="none" strike="noStrike" dirty="0" smtClean="0"/>
                        <a:t>Mesleki</a:t>
                      </a:r>
                      <a:r>
                        <a:rPr lang="tr-TR" sz="1200" u="none" strike="noStrike" baseline="0" dirty="0" smtClean="0"/>
                        <a:t> ve Teknik </a:t>
                      </a:r>
                      <a:r>
                        <a:rPr lang="tr-TR" sz="1200" u="none" strike="noStrike" dirty="0" smtClean="0"/>
                        <a:t> </a:t>
                      </a:r>
                      <a:r>
                        <a:rPr lang="tr-TR" sz="1200" u="none" strike="noStrike" dirty="0"/>
                        <a:t>Anadolu Lisesi Müdürü  </a:t>
                      </a:r>
                      <a:r>
                        <a:rPr lang="tr-TR" sz="1200" u="none" strike="noStrike" dirty="0" err="1" smtClean="0"/>
                        <a:t>M.Sani</a:t>
                      </a:r>
                      <a:r>
                        <a:rPr lang="tr-TR" sz="1200" u="none" strike="noStrike" baseline="0" dirty="0" smtClean="0"/>
                        <a:t> DURMAZ</a:t>
                      </a:r>
                      <a:endParaRPr lang="tr-TR" sz="1200" b="1" i="0" u="none" strike="noStrike" dirty="0">
                        <a:solidFill>
                          <a:srgbClr val="0070C0"/>
                        </a:solidFill>
                        <a:latin typeface="Times New Roman"/>
                      </a:endParaRPr>
                    </a:p>
                  </a:txBody>
                  <a:tcPr marL="5947" marR="5947" marT="5947" marB="0"/>
                </a:tc>
                <a:tc>
                  <a:txBody>
                    <a:bodyPr/>
                    <a:lstStyle/>
                    <a:p>
                      <a:pPr algn="r" rtl="0" fontAlgn="t"/>
                      <a:r>
                        <a:rPr lang="tr-TR" sz="1200" u="none" strike="noStrike" dirty="0" smtClean="0"/>
                        <a:t>4</a:t>
                      </a:r>
                      <a:endParaRPr lang="tr-TR" sz="1200" b="1"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İçindekiler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5</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Tablolar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7</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Şekiller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9</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Kısaltmalar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10</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Tanımlar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11</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Giriş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13</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b="0" i="0" u="none" strike="noStrike" dirty="0" smtClean="0">
                          <a:solidFill>
                            <a:srgbClr val="000000"/>
                          </a:solidFill>
                          <a:latin typeface="Times New Roman"/>
                        </a:rPr>
                        <a:t>Okul Künyesi</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b="0" i="0" u="none" strike="noStrike" dirty="0" smtClean="0">
                          <a:solidFill>
                            <a:srgbClr val="000000"/>
                          </a:solidFill>
                          <a:latin typeface="Times New Roman"/>
                        </a:rPr>
                        <a:t>14</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b="0" i="0" u="none" strike="noStrike" dirty="0" smtClean="0">
                          <a:solidFill>
                            <a:srgbClr val="000000"/>
                          </a:solidFill>
                          <a:latin typeface="Times New Roman"/>
                        </a:rPr>
                        <a:t>Çalışan Bilgileri</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b="0" i="0" u="none" strike="noStrike" dirty="0" smtClean="0">
                          <a:solidFill>
                            <a:srgbClr val="000000"/>
                          </a:solidFill>
                          <a:latin typeface="Times New Roman"/>
                        </a:rPr>
                        <a:t>15</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b="0" i="0" u="none" strike="noStrike" dirty="0" smtClean="0">
                          <a:solidFill>
                            <a:srgbClr val="000000"/>
                          </a:solidFill>
                          <a:latin typeface="Times New Roman"/>
                        </a:rPr>
                        <a:t>Okulumuz Bina ve Alanları</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b="0" i="0" u="none" strike="noStrike" dirty="0" smtClean="0">
                          <a:solidFill>
                            <a:srgbClr val="000000"/>
                          </a:solidFill>
                          <a:latin typeface="Times New Roman"/>
                        </a:rPr>
                        <a:t>16</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I.BÖLÜM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17</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STRATEJİK PLAN HAZIRLIK SÜRECİ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18</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II.BÖLÜM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22</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DURUM ANALİZİ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22</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KURUMSAL TARİHÇE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23</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2019-2023 STRATEJİK PLANIN DEĞERLENDİRİLMESİ</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24</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MEVZUAT ANALİZİ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26</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ÜST POLİTİKA BELGELERİ ANALİZİ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27</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FAALİYET ALANLARI İLE ÜRÜN VE HİZMETLERİN BELİRLENMESİ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28</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u="none" strike="noStrike" dirty="0"/>
                        <a:t>PAYDAŞ ANALİZİ </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29</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algn="l" rtl="0" fontAlgn="t"/>
                      <a:r>
                        <a:rPr lang="tr-TR" sz="1200" b="0" i="0" u="none" strike="noStrike" dirty="0" smtClean="0">
                          <a:solidFill>
                            <a:srgbClr val="000000"/>
                          </a:solidFill>
                          <a:latin typeface="Times New Roman"/>
                        </a:rPr>
                        <a:t>PESTLE ANALİZİ</a:t>
                      </a:r>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b="0" i="0" u="none" strike="noStrike" dirty="0" smtClean="0">
                          <a:solidFill>
                            <a:srgbClr val="000000"/>
                          </a:solidFill>
                          <a:latin typeface="Times New Roman"/>
                        </a:rPr>
                        <a:t>36</a:t>
                      </a:r>
                      <a:endParaRPr lang="tr-TR" sz="1200" b="0" i="0" u="none" strike="noStrike" dirty="0">
                        <a:solidFill>
                          <a:srgbClr val="000000"/>
                        </a:solidFill>
                        <a:latin typeface="Times New Roman"/>
                      </a:endParaRPr>
                    </a:p>
                  </a:txBody>
                  <a:tcPr marL="5947" marR="71368" marT="5947" marB="0"/>
                </a:tc>
              </a:tr>
              <a:tr h="275613">
                <a:tc vMerge="1">
                  <a:txBody>
                    <a:bodyPr/>
                    <a:lstStyle/>
                    <a:p>
                      <a:endParaRPr lang="tr-TR"/>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200" u="none" strike="noStrike" dirty="0" smtClean="0"/>
                        <a:t>(GZFT) ANALİZİ </a:t>
                      </a:r>
                      <a:endParaRPr lang="tr-TR" sz="1200" b="0" i="0" u="none" strike="noStrike" dirty="0" smtClean="0">
                        <a:solidFill>
                          <a:srgbClr val="000000"/>
                        </a:solidFill>
                        <a:latin typeface="Times New Roman" pitchFamily="18" charset="0"/>
                        <a:cs typeface="Times New Roman" pitchFamily="18" charset="0"/>
                      </a:endParaRPr>
                    </a:p>
                    <a:p>
                      <a:pPr algn="l" rtl="0" fontAlgn="t"/>
                      <a:endParaRPr lang="tr-TR" sz="1200" b="0" i="0" u="none" strike="noStrike" dirty="0">
                        <a:solidFill>
                          <a:srgbClr val="000000"/>
                        </a:solidFill>
                        <a:latin typeface="Times New Roman"/>
                      </a:endParaRPr>
                    </a:p>
                  </a:txBody>
                  <a:tcPr marL="5947" marR="5947" marT="5947" marB="0"/>
                </a:tc>
                <a:tc>
                  <a:txBody>
                    <a:bodyPr/>
                    <a:lstStyle/>
                    <a:p>
                      <a:pPr algn="r" rtl="0" fontAlgn="t"/>
                      <a:r>
                        <a:rPr lang="tr-TR" sz="1200" u="none" strike="noStrike" dirty="0" smtClean="0"/>
                        <a:t>38</a:t>
                      </a:r>
                      <a:endParaRPr lang="tr-TR" sz="1200" b="0" i="0" u="none" strike="noStrike" dirty="0">
                        <a:solidFill>
                          <a:srgbClr val="000000"/>
                        </a:solidFill>
                        <a:latin typeface="Times New Roman"/>
                      </a:endParaRPr>
                    </a:p>
                  </a:txBody>
                  <a:tcPr marL="5947" marR="71368" marT="5947" marB="0"/>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60</a:t>
            </a:fld>
            <a:endParaRPr lang="tr-TR"/>
          </a:p>
        </p:txBody>
      </p:sp>
      <p:sp>
        <p:nvSpPr>
          <p:cNvPr id="3" name="2 Dikdörtgen"/>
          <p:cNvSpPr/>
          <p:nvPr/>
        </p:nvSpPr>
        <p:spPr>
          <a:xfrm>
            <a:off x="142844" y="1000108"/>
            <a:ext cx="8715436" cy="5262979"/>
          </a:xfrm>
          <a:prstGeom prst="rect">
            <a:avLst/>
          </a:prstGeom>
        </p:spPr>
        <p:txBody>
          <a:bodyPr wrap="square">
            <a:spAutoFit/>
          </a:bodyPr>
          <a:lstStyle/>
          <a:p>
            <a:pPr algn="just"/>
            <a:r>
              <a:rPr lang="tr-TR" sz="1200" dirty="0" smtClean="0">
                <a:latin typeface="Times New Roman" pitchFamily="18" charset="0"/>
                <a:cs typeface="Times New Roman" pitchFamily="18" charset="0"/>
              </a:rPr>
              <a:t>MADDE 86- </a:t>
            </a:r>
          </a:p>
          <a:p>
            <a:pPr algn="just"/>
            <a:r>
              <a:rPr lang="tr-TR" sz="1200" dirty="0" smtClean="0">
                <a:latin typeface="Times New Roman" pitchFamily="18" charset="0"/>
                <a:cs typeface="Times New Roman" pitchFamily="18" charset="0"/>
              </a:rPr>
              <a:t>(1) Öğretmenler görevlerini Türk millî eğitiminin genel amaçlarına ve temel ilkelerine uygun olarak ilgili mevzuat hükümleri doğrultusunda yapmakla yükümlüdür.</a:t>
            </a:r>
          </a:p>
          <a:p>
            <a:pPr algn="just"/>
            <a:r>
              <a:rPr lang="tr-TR" sz="1200" dirty="0" smtClean="0">
                <a:latin typeface="Times New Roman" pitchFamily="18" charset="0"/>
                <a:cs typeface="Times New Roman" pitchFamily="18" charset="0"/>
              </a:rPr>
              <a:t> (2) Öğretmen çağın bilgi ve teknolojik gelişmelerine bağlı olarak, toplumun ihtiyaçları doğrultusunda bireyin yetiştirilmesi, geliştirilmesi, değerlerine bağlı nitelikli bir insan olarak topluma kazandırılmasına yönelik çalışmalar yaparak toplumsal kalkınmada belirleyici ve öncü bir rol üstlenir. (3) Sınıf düzeninden ve yönetiminden sorumlu olan öğretmen, eğitim ve öğretimin gerektirdiği fiziksel ve psikolojik ortamı hazırlar. İzleyeceği programı, yöntem ve teknikleri öğrenciye açıklar. Öğrencilerin araştırarak, yaparak ve yaşayarak öğrenmelerini sağlayacak eğitim ve öğretim teknikleri ile teknolojik kaynakları kullanır.</a:t>
            </a:r>
          </a:p>
          <a:p>
            <a:pPr algn="just"/>
            <a:r>
              <a:rPr lang="tr-TR" sz="1200" dirty="0" smtClean="0">
                <a:latin typeface="Times New Roman" pitchFamily="18" charset="0"/>
                <a:cs typeface="Times New Roman" pitchFamily="18" charset="0"/>
              </a:rPr>
              <a:t> (4) Okulun her türlü eğitim ve öğretim çalışmalarında görev alan öğretmenlerin görev ve sorumlulukları şunlardır: </a:t>
            </a:r>
          </a:p>
          <a:p>
            <a:pPr algn="just"/>
            <a:r>
              <a:rPr lang="tr-TR" sz="1200" dirty="0" smtClean="0">
                <a:latin typeface="Times New Roman" pitchFamily="18" charset="0"/>
                <a:cs typeface="Times New Roman" pitchFamily="18" charset="0"/>
              </a:rPr>
              <a:t>a) Eğitim ve öğretim standartlarının geliştirilmesi, okul ve çevre ilişkisinin kurulması ve gelişmesine katkı sağlar, işleyişte yönetime yardımcı olur. Tutum ve davranışlarıyla öğrencilere örnek olur. </a:t>
            </a:r>
          </a:p>
          <a:p>
            <a:pPr algn="just"/>
            <a:r>
              <a:rPr lang="tr-TR" sz="1200" dirty="0" smtClean="0">
                <a:latin typeface="Times New Roman" pitchFamily="18" charset="0"/>
                <a:cs typeface="Times New Roman" pitchFamily="18" charset="0"/>
              </a:rPr>
              <a:t>b ) Öğrencilerin; öğretim programları doğrultusunda kazanım ve becerilerini hedefleyen, inceleyerek, araştırarak, yaparak ve yaşayarak öğrenmelerini amaçlayan etkinlikleri planlar ve uygular. Öğrencilerin; bağımsız ve yaratıcı düşünmelerine, edinilen bilgilerden sonuçlar çıkarmalarına, tartışmalarda görüşlerini özgürce belirtmelerine ve hoşgörülü olmalarına yönelik gerekli ortamı hazırlar. Öğrencilerin, eğitim ve öğretim çalışmalarında her türlü imkândan yararlanmasını sağlar. </a:t>
            </a:r>
          </a:p>
          <a:p>
            <a:pPr algn="just"/>
            <a:r>
              <a:rPr lang="tr-TR" sz="1200" dirty="0" smtClean="0">
                <a:latin typeface="Times New Roman" pitchFamily="18" charset="0"/>
                <a:cs typeface="Times New Roman" pitchFamily="18" charset="0"/>
              </a:rPr>
              <a:t>c) Özel eğitim ihtiyacı olan öğrencilerin eğitim ve öğretim süreçlerine ilişkin eğitim faaliyetlerini yürütür. </a:t>
            </a:r>
          </a:p>
          <a:p>
            <a:pPr algn="just"/>
            <a:r>
              <a:rPr lang="tr-TR" sz="1200" dirty="0" smtClean="0">
                <a:latin typeface="Times New Roman" pitchFamily="18" charset="0"/>
                <a:cs typeface="Times New Roman" pitchFamily="18" charset="0"/>
              </a:rPr>
              <a:t>ç) Öğrencilerin kişisel ve grupla çalışma alışkanlığı kazanmalarına önem verir.</a:t>
            </a:r>
          </a:p>
          <a:p>
            <a:pPr algn="just"/>
            <a:r>
              <a:rPr lang="tr-TR" sz="1200" dirty="0" smtClean="0">
                <a:latin typeface="Times New Roman" pitchFamily="18" charset="0"/>
                <a:cs typeface="Times New Roman" pitchFamily="18" charset="0"/>
              </a:rPr>
              <a:t> d) Sorumluluğuna verilen öğrenci kulüpleri ve sosyal sorumluluk programı çalışmalarıyla ilgili görevleri yapar.</a:t>
            </a:r>
          </a:p>
          <a:p>
            <a:pPr algn="just"/>
            <a:r>
              <a:rPr lang="tr-TR" sz="1200" dirty="0" smtClean="0">
                <a:latin typeface="Times New Roman" pitchFamily="18" charset="0"/>
                <a:cs typeface="Times New Roman" pitchFamily="18" charset="0"/>
              </a:rPr>
              <a:t> e) Sorumluluğuna verilen sınıf rehber öğretmenliği görevini yürütür.</a:t>
            </a:r>
          </a:p>
          <a:p>
            <a:pPr algn="just"/>
            <a:r>
              <a:rPr lang="tr-TR" sz="1200" dirty="0" smtClean="0">
                <a:latin typeface="Times New Roman" pitchFamily="18" charset="0"/>
                <a:cs typeface="Times New Roman" pitchFamily="18" charset="0"/>
              </a:rPr>
              <a:t> f) Sınav, proje ve performans çalışması ve bu kapsamdaki diğer iş ve işlemleri yürütür.</a:t>
            </a:r>
          </a:p>
          <a:p>
            <a:pPr algn="just"/>
            <a:r>
              <a:rPr lang="tr-TR" sz="1200" dirty="0" smtClean="0">
                <a:latin typeface="Times New Roman" pitchFamily="18" charset="0"/>
                <a:cs typeface="Times New Roman" pitchFamily="18" charset="0"/>
              </a:rPr>
              <a:t> g) </a:t>
            </a:r>
            <a:r>
              <a:rPr lang="tr-TR" sz="1200" dirty="0" err="1" smtClean="0">
                <a:latin typeface="Times New Roman" pitchFamily="18" charset="0"/>
                <a:cs typeface="Times New Roman" pitchFamily="18" charset="0"/>
              </a:rPr>
              <a:t>Ünitelendirilmiş</a:t>
            </a:r>
            <a:r>
              <a:rPr lang="tr-TR" sz="1200" dirty="0" smtClean="0">
                <a:latin typeface="Times New Roman" pitchFamily="18" charset="0"/>
                <a:cs typeface="Times New Roman" pitchFamily="18" charset="0"/>
              </a:rPr>
              <a:t> yıllık plan ve ders planlarını yapar, kendilerine verilen dersleri okuturlar. Derslerle ilgili öğrencilerin de aktif olarak yer aldığı araştırma, uygulama ve deneylerin yapılmasını sağlar. </a:t>
            </a:r>
          </a:p>
          <a:p>
            <a:pPr algn="just"/>
            <a:r>
              <a:rPr lang="tr-TR" sz="1200" dirty="0" smtClean="0"/>
              <a:t>ğ) Rehberlik ve sorumluluğu kendisine verilen aday öğretmenlerin yetiştirilmesine yardımcı olmaya yönelik iş ve işlemleri yürütür. </a:t>
            </a:r>
          </a:p>
          <a:p>
            <a:pPr algn="just"/>
            <a:r>
              <a:rPr lang="tr-TR" sz="1200" dirty="0" smtClean="0"/>
              <a:t>h) Ders başlangıcında öğrenci yoklamasını yapar; konu, etkinlik, deney, performans çalışması, uygulama, yazılı yoklama ile diğer çalışmaları ders defterine yazarak ilgili yerleri imzalar. </a:t>
            </a:r>
          </a:p>
          <a:p>
            <a:pPr algn="just"/>
            <a:r>
              <a:rPr lang="tr-TR" sz="1200" dirty="0" smtClean="0"/>
              <a:t>ı) İnceleme ve araştırma gezileri için gezi planı hazırlar. Öğrencilerin geziyle ilgili görüş ve izlenimlerini tartışıp değerlendirmelerini sağlayarak sonucu bir raporla okul müdürüne sunar. </a:t>
            </a:r>
          </a:p>
          <a:p>
            <a:endParaRPr lang="tr-TR" sz="1200" dirty="0">
              <a:latin typeface="Times New Roman" pitchFamily="18" charset="0"/>
              <a:cs typeface="Times New Roman" pitchFamily="18" charset="0"/>
            </a:endParaRPr>
          </a:p>
        </p:txBody>
      </p:sp>
      <p:sp>
        <p:nvSpPr>
          <p:cNvPr id="4" name="3 Dikdörtgen"/>
          <p:cNvSpPr/>
          <p:nvPr/>
        </p:nvSpPr>
        <p:spPr>
          <a:xfrm>
            <a:off x="214282" y="500042"/>
            <a:ext cx="8286808"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G-ÖĞRETMENLERİN GÖREV VE SORUMLULUKLARI</a:t>
            </a:r>
            <a:endParaRPr lang="tr-TR" sz="1600"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61</a:t>
            </a:fld>
            <a:endParaRPr lang="tr-TR"/>
          </a:p>
        </p:txBody>
      </p:sp>
      <p:sp>
        <p:nvSpPr>
          <p:cNvPr id="3" name="2 Dikdörtgen"/>
          <p:cNvSpPr/>
          <p:nvPr/>
        </p:nvSpPr>
        <p:spPr>
          <a:xfrm>
            <a:off x="214282" y="357166"/>
            <a:ext cx="8429684"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G-ÖĞRETMENLERİN GÖREV VE SORUMLULUKLARI</a:t>
            </a:r>
            <a:endParaRPr lang="tr-TR" sz="1600" dirty="0">
              <a:latin typeface="Times New Roman" pitchFamily="18" charset="0"/>
              <a:cs typeface="Times New Roman" pitchFamily="18" charset="0"/>
            </a:endParaRPr>
          </a:p>
        </p:txBody>
      </p:sp>
      <p:sp>
        <p:nvSpPr>
          <p:cNvPr id="4" name="3 Dikdörtgen"/>
          <p:cNvSpPr/>
          <p:nvPr/>
        </p:nvSpPr>
        <p:spPr>
          <a:xfrm>
            <a:off x="142844" y="857232"/>
            <a:ext cx="8429684" cy="5447645"/>
          </a:xfrm>
          <a:prstGeom prst="rect">
            <a:avLst/>
          </a:prstGeom>
        </p:spPr>
        <p:txBody>
          <a:bodyPr wrap="square">
            <a:spAutoFit/>
          </a:bodyPr>
          <a:lstStyle/>
          <a:p>
            <a:pPr algn="just"/>
            <a:r>
              <a:rPr lang="tr-TR" sz="1200" dirty="0" smtClean="0">
                <a:latin typeface="Times New Roman" pitchFamily="18" charset="0"/>
                <a:cs typeface="Times New Roman" pitchFamily="18" charset="0"/>
              </a:rPr>
              <a:t>i ) Görevlendirildikleri kurul, komisyon, ekip, öğrenci kulübü, sınıf rehberlik, sosyal sorumluluk programı çalışmalarına, millî bayram ve mahallî günlere, tören ve toplantılara, kurs ve seminerlere katılır. Çalışma takviminde belirtilen tarihlerde okulda hazır bulunur ve verilen görevleri yapar.</a:t>
            </a:r>
          </a:p>
          <a:p>
            <a:pPr algn="just"/>
            <a:r>
              <a:rPr lang="tr-TR" sz="1200" dirty="0" smtClean="0">
                <a:latin typeface="Times New Roman" pitchFamily="18" charset="0"/>
                <a:cs typeface="Times New Roman" pitchFamily="18" charset="0"/>
              </a:rPr>
              <a:t> j) Öğretmenler Kurulu, zümre öğretmenler kurulu ve diğer kurul toplantılarına katılır ve kendilerine verilen görevleri yerine getirir.</a:t>
            </a:r>
          </a:p>
          <a:p>
            <a:pPr algn="just"/>
            <a:r>
              <a:rPr lang="tr-TR" sz="1200" dirty="0" smtClean="0">
                <a:latin typeface="Times New Roman" pitchFamily="18" charset="0"/>
                <a:cs typeface="Times New Roman" pitchFamily="18" charset="0"/>
              </a:rPr>
              <a:t> k) Alanıyla ilgili bilimsel ve teknolojik yenilikleri izleyerek bunları eğitim ve öğretime yansıtır. Öğrencilerin ortaöğretim süresince sosyal sorumluluk programı kapsamındaki çalışmalara, hayat boyu öğrenme kapsamında oluşturulan uzaktan ya da yüz yüze eğitim modüllerine ve ulusal veya uluslar arası en az bir proje çalışmasına katılmalarını teşvik eder.</a:t>
            </a:r>
          </a:p>
          <a:p>
            <a:pPr algn="just"/>
            <a:r>
              <a:rPr lang="tr-TR" sz="1200" dirty="0" smtClean="0">
                <a:latin typeface="Times New Roman" pitchFamily="18" charset="0"/>
                <a:cs typeface="Times New Roman" pitchFamily="18" charset="0"/>
              </a:rPr>
              <a:t> l) İhtiyaç duyulan ders araç, gereç ve materyallerinin temini için okul yönetimiyle işbirliği yapar. Sorumluluğuna verilen ders araç, gereç ve materyallerinin amacı doğrultusunda güvenli bir şekilde kullanılmasını ve korunmasını sağlar. </a:t>
            </a:r>
          </a:p>
          <a:p>
            <a:pPr algn="just"/>
            <a:r>
              <a:rPr lang="tr-TR" sz="1200" dirty="0" smtClean="0">
                <a:latin typeface="Times New Roman" pitchFamily="18" charset="0"/>
                <a:cs typeface="Times New Roman" pitchFamily="18" charset="0"/>
              </a:rPr>
              <a:t>m) Elektronik ortamda yürütülen işlemlerden kendisi ve görev alanıyla ilgili kayıtları takip eder, yeni bilgi girişi ve güncelleme işlemlerini yapar. Onay gerektiren belgeleri müdüre sunar. </a:t>
            </a:r>
          </a:p>
          <a:p>
            <a:pPr algn="just"/>
            <a:r>
              <a:rPr lang="tr-TR" sz="1200" dirty="0" smtClean="0">
                <a:latin typeface="Times New Roman" pitchFamily="18" charset="0"/>
                <a:cs typeface="Times New Roman" pitchFamily="18" charset="0"/>
              </a:rPr>
              <a:t>n) Öğrencinin davranış ve başarı durumları konusunda velilerle işbirliği yapar. </a:t>
            </a:r>
          </a:p>
          <a:p>
            <a:pPr algn="just"/>
            <a:r>
              <a:rPr lang="tr-TR" sz="1200" dirty="0" smtClean="0">
                <a:latin typeface="Times New Roman" pitchFamily="18" charset="0"/>
                <a:cs typeface="Times New Roman" pitchFamily="18" charset="0"/>
              </a:rPr>
              <a:t>o) İzinli sayıldıkları sürede bulunacakları adres ve iletişim bilgilerini okul yönetimine bildirirler. </a:t>
            </a:r>
          </a:p>
          <a:p>
            <a:pPr algn="just"/>
            <a:r>
              <a:rPr lang="tr-TR" sz="1200" dirty="0" smtClean="0">
                <a:latin typeface="Times New Roman" pitchFamily="18" charset="0"/>
                <a:cs typeface="Times New Roman" pitchFamily="18" charset="0"/>
              </a:rPr>
              <a:t>ö) Okul yönetimince belirlenip kendisine verilen nöbet görevini yerine getirir. </a:t>
            </a:r>
          </a:p>
          <a:p>
            <a:pPr algn="just"/>
            <a:r>
              <a:rPr lang="tr-TR" sz="1200" dirty="0" smtClean="0">
                <a:latin typeface="Times New Roman" pitchFamily="18" charset="0"/>
                <a:cs typeface="Times New Roman" pitchFamily="18" charset="0"/>
              </a:rPr>
              <a:t>p) Müdür tarafından verilen görevin gerektirdiği diğer görev ve sorumlulukları yerine getirir.</a:t>
            </a:r>
          </a:p>
          <a:p>
            <a:pPr algn="just"/>
            <a:r>
              <a:rPr lang="tr-TR" sz="1200" dirty="0" smtClean="0">
                <a:latin typeface="Times New Roman" pitchFamily="18" charset="0"/>
                <a:cs typeface="Times New Roman" pitchFamily="18" charset="0"/>
              </a:rPr>
              <a:t> (5) Mesleki ve teknik eğitim alan öğretmenleri ayrıca, </a:t>
            </a:r>
          </a:p>
          <a:p>
            <a:pPr algn="just"/>
            <a:r>
              <a:rPr lang="tr-TR" sz="1200" dirty="0" smtClean="0">
                <a:latin typeface="Times New Roman" pitchFamily="18" charset="0"/>
                <a:cs typeface="Times New Roman" pitchFamily="18" charset="0"/>
              </a:rPr>
              <a:t>a) Öğretim programlarına uygun olarak döner sermayeyle ilgili işleri planlar ve yaptırır.</a:t>
            </a:r>
          </a:p>
          <a:p>
            <a:pPr algn="just"/>
            <a:r>
              <a:rPr lang="tr-TR" sz="1200" dirty="0" smtClean="0">
                <a:latin typeface="Times New Roman" pitchFamily="18" charset="0"/>
                <a:cs typeface="Times New Roman" pitchFamily="18" charset="0"/>
              </a:rPr>
              <a:t> b) Öğrencilerin eğitim ve öğretim, üretim etkinliklerini izler, mesleki konularda çevreyle ilişki kurmalarına rehberlik eder. </a:t>
            </a:r>
          </a:p>
          <a:p>
            <a:pPr algn="just"/>
            <a:r>
              <a:rPr lang="tr-TR" sz="1200" dirty="0" smtClean="0">
                <a:latin typeface="Times New Roman" pitchFamily="18" charset="0"/>
                <a:cs typeface="Times New Roman" pitchFamily="18" charset="0"/>
              </a:rPr>
              <a:t>c) Uygulamalı eğitim için gerekli görülen araç-gerecin zamanında sağlanması için ilgililerle işbirliği yapar, araç-gereci kontrol eder ve teslim alır. Kendilerine verilen araç-gereç ve makinelerin korunmasını, bakım ve onarımını, kılavuzuna uygun ve güvenli bir şekilde kullanılmasını, her zaman hazır durumda bulundurulmasını sağlar, öğrencilere rehberlik yapar. </a:t>
            </a:r>
          </a:p>
          <a:p>
            <a:pPr algn="just"/>
            <a:r>
              <a:rPr lang="tr-TR" sz="1200" dirty="0" smtClean="0">
                <a:latin typeface="Times New Roman" pitchFamily="18" charset="0"/>
                <a:cs typeface="Times New Roman" pitchFamily="18" charset="0"/>
              </a:rPr>
              <a:t>ç) Öğrencilerce yapılan deney, temrin, döner sermayeden yapılan iş ve uygulamalarda kullanılan araç-gerecin bir listesini ilgililere verir. </a:t>
            </a:r>
          </a:p>
          <a:p>
            <a:pPr algn="just"/>
            <a:r>
              <a:rPr lang="tr-TR" sz="1200" dirty="0" smtClean="0">
                <a:latin typeface="Times New Roman" pitchFamily="18" charset="0"/>
                <a:cs typeface="Times New Roman" pitchFamily="18" charset="0"/>
              </a:rPr>
              <a:t>d) Uygulamalı öğretimde temrin, üretim ve hizmetlerin düzenli olarak sürdürülebilmesi için alan/bölüm/atölye/</a:t>
            </a:r>
            <a:r>
              <a:rPr lang="tr-TR" sz="1200" dirty="0" err="1" smtClean="0">
                <a:latin typeface="Times New Roman" pitchFamily="18" charset="0"/>
                <a:cs typeface="Times New Roman" pitchFamily="18" charset="0"/>
              </a:rPr>
              <a:t>laboratuvar</a:t>
            </a:r>
            <a:r>
              <a:rPr lang="tr-TR" sz="1200" dirty="0" smtClean="0">
                <a:latin typeface="Times New Roman" pitchFamily="18" charset="0"/>
                <a:cs typeface="Times New Roman" pitchFamily="18" charset="0"/>
              </a:rPr>
              <a:t> şefleriyle birlikte plan hazırlar. Öğrencilere alanıyla ilgili konularda proje danışmanlığı ve rehberlik yapar.</a:t>
            </a:r>
          </a:p>
          <a:p>
            <a:pPr algn="just"/>
            <a:r>
              <a:rPr lang="tr-TR" sz="1200" dirty="0" smtClean="0">
                <a:latin typeface="Times New Roman" pitchFamily="18" charset="0"/>
                <a:cs typeface="Times New Roman" pitchFamily="18" charset="0"/>
              </a:rPr>
              <a:t> e) Döner sermayeden yapılan üretim çalışmalarına katılır. Yapılan iş ve hizmetlerin istenen nitelikte ve sürede sonuçlandırılmasını sağlar. </a:t>
            </a:r>
          </a:p>
          <a:p>
            <a:pPr algn="just"/>
            <a:r>
              <a:rPr lang="tr-TR" sz="1200" dirty="0" smtClean="0">
                <a:latin typeface="Times New Roman" pitchFamily="18" charset="0"/>
                <a:cs typeface="Times New Roman" pitchFamily="18" charset="0"/>
              </a:rPr>
              <a:t>f) Koordinatör olarak görevlendirilenler, öğrencilerin işletmedeki eğitim ve öğretim, başarı, devamsızlık, disiplin ve benzeri durumlarını titizlikle takip eder, program doğrultusunda haftalık/aylık düzenlenecek formları/raporları okul yönetimine teslim eder.</a:t>
            </a:r>
            <a:endParaRPr lang="tr-TR" sz="1200"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62</a:t>
            </a:fld>
            <a:endParaRPr lang="tr-TR"/>
          </a:p>
        </p:txBody>
      </p:sp>
      <p:sp>
        <p:nvSpPr>
          <p:cNvPr id="3" name="2 Dikdörtgen"/>
          <p:cNvSpPr/>
          <p:nvPr/>
        </p:nvSpPr>
        <p:spPr>
          <a:xfrm>
            <a:off x="428596" y="1000108"/>
            <a:ext cx="8286808" cy="3046988"/>
          </a:xfrm>
          <a:prstGeom prst="rect">
            <a:avLst/>
          </a:prstGeom>
        </p:spPr>
        <p:txBody>
          <a:bodyPr wrap="square">
            <a:spAutoFit/>
          </a:bodyPr>
          <a:lstStyle/>
          <a:p>
            <a:pPr algn="just"/>
            <a:r>
              <a:rPr lang="tr-TR" sz="1200" dirty="0" smtClean="0">
                <a:latin typeface="Times New Roman" pitchFamily="18" charset="0"/>
                <a:cs typeface="Times New Roman" pitchFamily="18" charset="0"/>
              </a:rPr>
              <a:t> g) Okul öncesi eğitimi öğretmenleri, uygulama sınıflarında tam gün eğitim yapar. Çocuk gelişimi ve eğitimi alanı öğretmenleri ve şefleriyle koordineli çalışır.</a:t>
            </a:r>
          </a:p>
          <a:p>
            <a:pPr algn="just"/>
            <a:r>
              <a:rPr lang="tr-TR" sz="1200" dirty="0" smtClean="0">
                <a:latin typeface="Times New Roman" pitchFamily="18" charset="0"/>
                <a:cs typeface="Times New Roman" pitchFamily="18" charset="0"/>
              </a:rPr>
              <a:t> ğ) Mezunların izlenmesi ve işe yerleştirme çalışmalarında alan/bölüm,atölye ve </a:t>
            </a:r>
            <a:r>
              <a:rPr lang="tr-TR" sz="1200" dirty="0" err="1" smtClean="0">
                <a:latin typeface="Times New Roman" pitchFamily="18" charset="0"/>
                <a:cs typeface="Times New Roman" pitchFamily="18" charset="0"/>
              </a:rPr>
              <a:t>laboratuvar</a:t>
            </a:r>
            <a:r>
              <a:rPr lang="tr-TR" sz="1200" dirty="0" smtClean="0">
                <a:latin typeface="Times New Roman" pitchFamily="18" charset="0"/>
                <a:cs typeface="Times New Roman" pitchFamily="18" charset="0"/>
              </a:rPr>
              <a:t> şefleriyle işbirliği yapar. </a:t>
            </a:r>
          </a:p>
          <a:p>
            <a:pPr algn="just"/>
            <a:r>
              <a:rPr lang="tr-TR" sz="1200" dirty="0" smtClean="0">
                <a:latin typeface="Times New Roman" pitchFamily="18" charset="0"/>
                <a:cs typeface="Times New Roman" pitchFamily="18" charset="0"/>
              </a:rPr>
              <a:t>h) Mesleki ve teknik eğitim fuarına hazırlık çalışmalarına katılır ve çalışmaları yürütür.</a:t>
            </a:r>
          </a:p>
          <a:p>
            <a:pPr algn="just"/>
            <a:r>
              <a:rPr lang="tr-TR" sz="1200" dirty="0" smtClean="0">
                <a:latin typeface="Times New Roman" pitchFamily="18" charset="0"/>
                <a:cs typeface="Times New Roman" pitchFamily="18" charset="0"/>
              </a:rPr>
              <a:t> ı) Tam gün tam yıl eğitim kapsamındaki okullarda çalışma saatleri dışında, hafta sonu tatili, ara tatil , yarıyıl ve yaz tatillerinde verilen görevleri de yaparlar.</a:t>
            </a:r>
          </a:p>
          <a:p>
            <a:pPr algn="just"/>
            <a:r>
              <a:rPr lang="tr-TR" sz="1200" dirty="0" smtClean="0">
                <a:latin typeface="Times New Roman" pitchFamily="18" charset="0"/>
                <a:cs typeface="Times New Roman" pitchFamily="18" charset="0"/>
              </a:rPr>
              <a:t> i) Mesleki eğitim için işletmeye gönderilecek öğrencilere, işletmenin şartları, çalışma koşulları ve işletmede iletişim kurulacak yetkililerle ilgili konularda rehberlik yapar. </a:t>
            </a:r>
          </a:p>
          <a:p>
            <a:pPr algn="just"/>
            <a:r>
              <a:rPr lang="tr-TR" sz="1200" dirty="0" smtClean="0">
                <a:latin typeface="Times New Roman" pitchFamily="18" charset="0"/>
                <a:cs typeface="Times New Roman" pitchFamily="18" charset="0"/>
              </a:rPr>
              <a:t> (6) Anadolu imam-hatip lisesi meslek dersleri öğretmenleri gerek ders saatleri içerisinde, gerekse ders saatleri dışında olmak üzere öğrencilerin mesleki becerilerinin geliştirilmesi için çevreyle ilişki kurmalarına rehberlik ederek mesleki uygulamalarının verimli olması yönünde çalışmalar yapar ve faaliyetlere katılır. Yapılan çalışma ve faaliyetlerin raporunu hazırlar. Hazırlanan raporlar il milli eğitim müdürlüğünce birleştirilerek ders yılı sonunda ilgili Genel Müdürlüğe gönderilir.</a:t>
            </a:r>
          </a:p>
          <a:p>
            <a:pPr algn="just"/>
            <a:r>
              <a:rPr lang="tr-TR" sz="1200" dirty="0" smtClean="0">
                <a:latin typeface="Times New Roman" pitchFamily="18" charset="0"/>
                <a:cs typeface="Times New Roman" pitchFamily="18" charset="0"/>
              </a:rPr>
              <a:t> (7) Mesleki ve teknik ortaöğretim kurumları ile imam-hatip liselerinde, okulların özelliğine bağlı olarak okul müdürünce verilen diğer görev ve sorumlulukları da yerine getirirler. </a:t>
            </a:r>
          </a:p>
          <a:p>
            <a:pPr algn="just"/>
            <a:r>
              <a:rPr lang="tr-TR" sz="1200" dirty="0" smtClean="0">
                <a:latin typeface="Times New Roman" pitchFamily="18" charset="0"/>
                <a:cs typeface="Times New Roman" pitchFamily="18" charset="0"/>
              </a:rPr>
              <a:t>(8) Öğrencilerde çevre bilinci, yaşam becerileri ve sorumluluklarını geliştirmek amacıyla eğitim ortamlarının temiz ve düzenli tutulması alışkanlığını kazandırmak için gerekli tedbirleri alır.</a:t>
            </a:r>
            <a:endParaRPr lang="tr-TR" sz="1200" dirty="0">
              <a:latin typeface="Times New Roman" pitchFamily="18" charset="0"/>
              <a:cs typeface="Times New Roman" pitchFamily="18" charset="0"/>
            </a:endParaRPr>
          </a:p>
        </p:txBody>
      </p:sp>
      <p:sp>
        <p:nvSpPr>
          <p:cNvPr id="4" name="3 Dikdörtgen"/>
          <p:cNvSpPr/>
          <p:nvPr/>
        </p:nvSpPr>
        <p:spPr>
          <a:xfrm>
            <a:off x="428596" y="500042"/>
            <a:ext cx="8072494" cy="369332"/>
          </a:xfrm>
          <a:prstGeom prst="rect">
            <a:avLst/>
          </a:prstGeom>
        </p:spPr>
        <p:txBody>
          <a:bodyPr wrap="square">
            <a:spAutoFit/>
          </a:bodyPr>
          <a:lstStyle/>
          <a:p>
            <a:pPr algn="ctr"/>
            <a:r>
              <a:rPr lang="tr-TR" dirty="0" smtClean="0"/>
              <a:t>G-ÖĞRETMENLERİN GÖREV VE SORUMLULUKLARI</a:t>
            </a:r>
            <a:endParaRPr lang="tr-TR" dirty="0"/>
          </a:p>
        </p:txBody>
      </p:sp>
      <p:sp>
        <p:nvSpPr>
          <p:cNvPr id="6" name="5 Dikdörtgen"/>
          <p:cNvSpPr/>
          <p:nvPr/>
        </p:nvSpPr>
        <p:spPr>
          <a:xfrm>
            <a:off x="428596" y="4857760"/>
            <a:ext cx="8286808" cy="1569660"/>
          </a:xfrm>
          <a:prstGeom prst="rect">
            <a:avLst/>
          </a:prstGeom>
        </p:spPr>
        <p:txBody>
          <a:bodyPr wrap="square">
            <a:spAutoFit/>
          </a:bodyPr>
          <a:lstStyle/>
          <a:p>
            <a:pPr algn="just"/>
            <a:r>
              <a:rPr lang="tr-TR" sz="1200" dirty="0" smtClean="0">
                <a:latin typeface="Times New Roman" pitchFamily="18" charset="0"/>
                <a:cs typeface="Times New Roman" pitchFamily="18" charset="0"/>
              </a:rPr>
              <a:t>MADDE 90 – </a:t>
            </a:r>
          </a:p>
          <a:p>
            <a:pPr algn="just"/>
            <a:r>
              <a:rPr lang="tr-TR" sz="1200" dirty="0" smtClean="0">
                <a:latin typeface="Times New Roman" pitchFamily="18" charset="0"/>
                <a:cs typeface="Times New Roman" pitchFamily="18" charset="0"/>
              </a:rPr>
              <a:t> (1) Okul rehberlik hizmetlerini yürütmek üzere Millî Eğitim Bakanlığı Rehberlik (Ek ibare:RG-8/9/2023-32303) ve Psikolojik Danışma Hizmetleri Yönetmeliğine göre rehber öğretmen/psikolojik danışman görevlendirilir.</a:t>
            </a:r>
          </a:p>
          <a:p>
            <a:pPr algn="just"/>
            <a:r>
              <a:rPr lang="tr-TR" sz="1200" dirty="0" smtClean="0">
                <a:latin typeface="Times New Roman" pitchFamily="18" charset="0"/>
                <a:cs typeface="Times New Roman" pitchFamily="18" charset="0"/>
              </a:rPr>
              <a:t> (2) (Değişik:RG-8/9/2023-32303) Rehber öğretmenler, diğer öğretmenlerle birlikte ders kesimi tarihinden temmuz ayının ilk iş gününe, eylül ayının ilk iş gününden ders yılının başlama tarihine kadar geçen sürelerde de mesleki çalışmalarını sürdürürler. Ancak yükseköğretime yönlendirme ve tercihle ilgili iş ve işlemler için ihtiyaç duyulması halinde tatil dönemlerinde de görevlendirilebilir.</a:t>
            </a:r>
          </a:p>
          <a:p>
            <a:pPr algn="just"/>
            <a:r>
              <a:rPr lang="tr-TR" sz="1200" dirty="0" smtClean="0">
                <a:latin typeface="Times New Roman" pitchFamily="18" charset="0"/>
                <a:cs typeface="Times New Roman" pitchFamily="18" charset="0"/>
              </a:rPr>
              <a:t> ( 3) Rehber öğretmenler, öğrencilerle birlikte yapacakları grup çalışmalarını herhangi bir nedenle ders öğretmenlerinin bulunmadığı ders saatlerini de değerlendirerek yaparlar.</a:t>
            </a:r>
            <a:endParaRPr lang="tr-TR" sz="1200" dirty="0">
              <a:latin typeface="Times New Roman" pitchFamily="18" charset="0"/>
              <a:cs typeface="Times New Roman" pitchFamily="18" charset="0"/>
            </a:endParaRPr>
          </a:p>
        </p:txBody>
      </p:sp>
      <p:sp>
        <p:nvSpPr>
          <p:cNvPr id="7" name="6 Dikdörtgen"/>
          <p:cNvSpPr/>
          <p:nvPr/>
        </p:nvSpPr>
        <p:spPr>
          <a:xfrm>
            <a:off x="428596" y="4214818"/>
            <a:ext cx="8215370"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H-REHBER ÖĞRETMENLERİN GÖREV VE SORUMLULUKLARI</a:t>
            </a:r>
            <a:endParaRPr lang="tr-TR" sz="1600"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63</a:t>
            </a:fld>
            <a:endParaRPr lang="tr-TR"/>
          </a:p>
        </p:txBody>
      </p:sp>
      <p:sp>
        <p:nvSpPr>
          <p:cNvPr id="3" name="2 Dikdörtgen"/>
          <p:cNvSpPr/>
          <p:nvPr/>
        </p:nvSpPr>
        <p:spPr>
          <a:xfrm>
            <a:off x="285720" y="1000108"/>
            <a:ext cx="8429684" cy="3600986"/>
          </a:xfrm>
          <a:prstGeom prst="rect">
            <a:avLst/>
          </a:prstGeom>
        </p:spPr>
        <p:txBody>
          <a:bodyPr wrap="square">
            <a:spAutoFit/>
          </a:bodyPr>
          <a:lstStyle/>
          <a:p>
            <a:pPr algn="just"/>
            <a:r>
              <a:rPr lang="tr-TR" sz="1200" dirty="0" smtClean="0">
                <a:latin typeface="Times New Roman" pitchFamily="18" charset="0"/>
                <a:cs typeface="Times New Roman" pitchFamily="18" charset="0"/>
              </a:rPr>
              <a:t>MADDE 94-</a:t>
            </a:r>
          </a:p>
          <a:p>
            <a:pPr algn="just"/>
            <a:r>
              <a:rPr lang="tr-TR" sz="1200" dirty="0" smtClean="0">
                <a:latin typeface="Times New Roman" pitchFamily="18" charset="0"/>
                <a:cs typeface="Times New Roman" pitchFamily="18" charset="0"/>
              </a:rPr>
              <a:t> (1) Okullarda; </a:t>
            </a:r>
          </a:p>
          <a:p>
            <a:pPr algn="just"/>
            <a:r>
              <a:rPr lang="tr-TR" sz="1200" dirty="0" smtClean="0">
                <a:latin typeface="Times New Roman" pitchFamily="18" charset="0"/>
                <a:cs typeface="Times New Roman" pitchFamily="18" charset="0"/>
              </a:rPr>
              <a:t>a) Bakım, onarım ve uygulama sınıfları dâhil alanlarıyla ilgili hizmetleri yürütmek, eğitim ve öğretim etkinliklerinde öğretmenlere yardımcı olmak üzere teknisyen,</a:t>
            </a:r>
          </a:p>
          <a:p>
            <a:pPr algn="just"/>
            <a:r>
              <a:rPr lang="tr-TR" sz="1200" dirty="0" smtClean="0">
                <a:latin typeface="Times New Roman" pitchFamily="18" charset="0"/>
                <a:cs typeface="Times New Roman" pitchFamily="18" charset="0"/>
              </a:rPr>
              <a:t> b) Kütüphaneyle ilgili işleri yürütmek üzere kütüphane memuru, </a:t>
            </a:r>
          </a:p>
          <a:p>
            <a:pPr algn="just"/>
            <a:r>
              <a:rPr lang="tr-TR" sz="1200" dirty="0" smtClean="0">
                <a:latin typeface="Times New Roman" pitchFamily="18" charset="0"/>
                <a:cs typeface="Times New Roman" pitchFamily="18" charset="0"/>
              </a:rPr>
              <a:t>c) Aracı bulunan okullarda şoför, ç) Temizlik hizmetlerini yürütmek üzere hizmetli, </a:t>
            </a:r>
          </a:p>
          <a:p>
            <a:pPr algn="just"/>
            <a:r>
              <a:rPr lang="tr-TR" sz="1200" dirty="0" smtClean="0">
                <a:latin typeface="Times New Roman" pitchFamily="18" charset="0"/>
                <a:cs typeface="Times New Roman" pitchFamily="18" charset="0"/>
              </a:rPr>
              <a:t>d) Bahçeyle ilgili görevleri yürütmek üzere bahçıvan, </a:t>
            </a:r>
          </a:p>
          <a:p>
            <a:pPr algn="just"/>
            <a:r>
              <a:rPr lang="tr-TR" sz="1200" dirty="0" smtClean="0">
                <a:latin typeface="Times New Roman" pitchFamily="18" charset="0"/>
                <a:cs typeface="Times New Roman" pitchFamily="18" charset="0"/>
              </a:rPr>
              <a:t>e) Okulun ısınma işlerini yürütmek üzere kaloriferci,</a:t>
            </a:r>
          </a:p>
          <a:p>
            <a:pPr algn="just"/>
            <a:r>
              <a:rPr lang="tr-TR" sz="1200" dirty="0" smtClean="0">
                <a:latin typeface="Times New Roman" pitchFamily="18" charset="0"/>
                <a:cs typeface="Times New Roman" pitchFamily="18" charset="0"/>
              </a:rPr>
              <a:t> f) Bina ve tesisler ile araç ve gerecin güvenliğini sağlamak üzere gece bekçisi, koruma memuru veya güvenlik görevlisi, </a:t>
            </a:r>
          </a:p>
          <a:p>
            <a:pPr algn="just"/>
            <a:r>
              <a:rPr lang="tr-TR" sz="1200" dirty="0" smtClean="0">
                <a:latin typeface="Times New Roman" pitchFamily="18" charset="0"/>
                <a:cs typeface="Times New Roman" pitchFamily="18" charset="0"/>
              </a:rPr>
              <a:t>g) Ambar ve depoyla ilgili görevleri yürütmek üzere ambar memuru,</a:t>
            </a:r>
          </a:p>
          <a:p>
            <a:pPr algn="just"/>
            <a:r>
              <a:rPr lang="tr-TR" sz="1200" dirty="0" smtClean="0">
                <a:latin typeface="Times New Roman" pitchFamily="18" charset="0"/>
                <a:cs typeface="Times New Roman" pitchFamily="18" charset="0"/>
              </a:rPr>
              <a:t> ğ) Okul sağlığı hizmetleri ve okul revirinin iş ve işlemlerini yürütmek üzere okul sağlığı hemşiresi, </a:t>
            </a:r>
          </a:p>
          <a:p>
            <a:pPr algn="just"/>
            <a:r>
              <a:rPr lang="tr-TR" sz="1200" dirty="0" smtClean="0">
                <a:latin typeface="Times New Roman" pitchFamily="18" charset="0"/>
                <a:cs typeface="Times New Roman" pitchFamily="18" charset="0"/>
              </a:rPr>
              <a:t>h) Yemekhanesi bulunan okullarda yemek çıkarılmasına yönelik iş ve işlemleri yürütmek üzere aşçı, </a:t>
            </a:r>
          </a:p>
          <a:p>
            <a:pPr algn="just"/>
            <a:r>
              <a:rPr lang="tr-TR" sz="1200" dirty="0" smtClean="0">
                <a:latin typeface="Times New Roman" pitchFamily="18" charset="0"/>
                <a:cs typeface="Times New Roman" pitchFamily="18" charset="0"/>
              </a:rPr>
              <a:t>ı) İhtiyaç duyulan diğer alanlarda personel çalıştırılabilir.</a:t>
            </a:r>
          </a:p>
          <a:p>
            <a:pPr algn="just"/>
            <a:r>
              <a:rPr lang="tr-TR" sz="1200" dirty="0" smtClean="0">
                <a:latin typeface="Times New Roman" pitchFamily="18" charset="0"/>
                <a:cs typeface="Times New Roman" pitchFamily="18" charset="0"/>
              </a:rPr>
              <a:t> (2) Personelin görevleri, ilgili mevzuatı çerçevesinde okul müdürünce belirlenerek ilgililere yazılı olarak tebliğ edilir. </a:t>
            </a:r>
          </a:p>
          <a:p>
            <a:pPr algn="just"/>
            <a:r>
              <a:rPr lang="tr-TR" sz="1200" dirty="0" smtClean="0">
                <a:latin typeface="Times New Roman" pitchFamily="18" charset="0"/>
                <a:cs typeface="Times New Roman" pitchFamily="18" charset="0"/>
              </a:rPr>
              <a:t>(3) Hizmet satın alma yoluyla çalıştırılacak personelin görevlerine ilişkin esas ve usuller sözleşmeyle belirlenir. </a:t>
            </a:r>
          </a:p>
          <a:p>
            <a:pPr algn="just"/>
            <a:r>
              <a:rPr lang="tr-TR" sz="1200" dirty="0" smtClean="0">
                <a:latin typeface="Times New Roman" pitchFamily="18" charset="0"/>
                <a:cs typeface="Times New Roman" pitchFamily="18" charset="0"/>
              </a:rPr>
              <a:t>(4) (Ek:RG-1/9/2018-30522) Diğer personelden yürüttükleri görevden dolayı fazla mesai yapmak durumunda kalanlara, okul müdürlüğünce ilgili mevzuatı çerçevesinde personelin istediği ve uygun bir zaman diliminde izin kullandırılır. (</a:t>
            </a:r>
          </a:p>
          <a:p>
            <a:pPr algn="just"/>
            <a:r>
              <a:rPr lang="tr-TR" sz="1200" dirty="0" smtClean="0">
                <a:latin typeface="Times New Roman" pitchFamily="18" charset="0"/>
                <a:cs typeface="Times New Roman" pitchFamily="18" charset="0"/>
              </a:rPr>
              <a:t>5) (Ek:RG-5/9/2019-30879) Okul sağlığı hemşiresi, okuldaki görevini bu Yönetmelik ile 8/3/2010 tarihli ve 27515 sayılı Resmî Gazete’de yayımlanan Hemşirelik Yönetmeliği hükümlerine göre yürütür. </a:t>
            </a:r>
            <a:endParaRPr lang="tr-TR" sz="1200" dirty="0">
              <a:latin typeface="Times New Roman" pitchFamily="18" charset="0"/>
              <a:cs typeface="Times New Roman" pitchFamily="18" charset="0"/>
            </a:endParaRPr>
          </a:p>
        </p:txBody>
      </p:sp>
      <p:sp>
        <p:nvSpPr>
          <p:cNvPr id="4" name="3 Dikdörtgen"/>
          <p:cNvSpPr/>
          <p:nvPr/>
        </p:nvSpPr>
        <p:spPr>
          <a:xfrm>
            <a:off x="214282" y="500042"/>
            <a:ext cx="8572560" cy="338554"/>
          </a:xfrm>
          <a:prstGeom prst="rect">
            <a:avLst/>
          </a:prstGeom>
        </p:spPr>
        <p:txBody>
          <a:bodyPr wrap="square">
            <a:spAutoFit/>
          </a:bodyPr>
          <a:lstStyle/>
          <a:p>
            <a:pPr algn="ctr"/>
            <a:r>
              <a:rPr lang="tr-TR" sz="1600" dirty="0" smtClean="0">
                <a:latin typeface="Times New Roman" pitchFamily="18" charset="0"/>
                <a:cs typeface="Times New Roman" pitchFamily="18" charset="0"/>
              </a:rPr>
              <a:t>I- DİĞER PERSONELLERİN GÖREV VE SORUMLULUKLARI</a:t>
            </a:r>
            <a:endParaRPr lang="tr-TR" sz="16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64</a:t>
            </a:fld>
            <a:endParaRPr lang="tr-TR"/>
          </a:p>
        </p:txBody>
      </p:sp>
      <p:graphicFrame>
        <p:nvGraphicFramePr>
          <p:cNvPr id="8" name="7 Tablo"/>
          <p:cNvGraphicFramePr>
            <a:graphicFrameLocks noGrp="1"/>
          </p:cNvGraphicFramePr>
          <p:nvPr>
            <p:extLst>
              <p:ext uri="{D42A27DB-BD31-4B8C-83A1-F6EECF244321}">
                <p14:modId xmlns:p14="http://schemas.microsoft.com/office/powerpoint/2010/main" xmlns="" val="1843452852"/>
              </p:ext>
            </p:extLst>
          </p:nvPr>
        </p:nvGraphicFramePr>
        <p:xfrm>
          <a:off x="357158" y="714356"/>
          <a:ext cx="7786741" cy="1062998"/>
        </p:xfrm>
        <a:graphic>
          <a:graphicData uri="http://schemas.openxmlformats.org/drawingml/2006/table">
            <a:tbl>
              <a:tblPr/>
              <a:tblGrid>
                <a:gridCol w="2596153"/>
                <a:gridCol w="2596153"/>
                <a:gridCol w="2594435"/>
              </a:tblGrid>
              <a:tr h="148590">
                <a:tc rowSpan="2">
                  <a:txBody>
                    <a:bodyPr/>
                    <a:lstStyle/>
                    <a:p>
                      <a:pPr marL="67945">
                        <a:lnSpc>
                          <a:spcPts val="1170"/>
                        </a:lnSpc>
                        <a:spcAft>
                          <a:spcPts val="0"/>
                        </a:spcAft>
                      </a:pPr>
                      <a:r>
                        <a:rPr lang="tr-TR" sz="1000" b="1" dirty="0">
                          <a:latin typeface="Cambria"/>
                          <a:ea typeface="Cambria"/>
                          <a:cs typeface="Cambria"/>
                        </a:rPr>
                        <a:t>Hizmet</a:t>
                      </a:r>
                      <a:r>
                        <a:rPr lang="tr-TR" sz="1000" b="1" spc="-25" dirty="0">
                          <a:latin typeface="Cambria"/>
                          <a:ea typeface="Cambria"/>
                          <a:cs typeface="Cambria"/>
                        </a:rPr>
                        <a:t> </a:t>
                      </a:r>
                      <a:r>
                        <a:rPr lang="tr-TR" sz="1000" b="1" dirty="0">
                          <a:latin typeface="Cambria"/>
                          <a:ea typeface="Cambria"/>
                          <a:cs typeface="Cambria"/>
                        </a:rPr>
                        <a:t>Süreleri</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2">
                  <a:txBody>
                    <a:bodyPr/>
                    <a:lstStyle/>
                    <a:p>
                      <a:pPr marL="68580">
                        <a:lnSpc>
                          <a:spcPts val="1075"/>
                        </a:lnSpc>
                        <a:spcAft>
                          <a:spcPts val="0"/>
                        </a:spcAft>
                      </a:pPr>
                      <a:r>
                        <a:rPr lang="tr-TR" sz="1000" b="1" dirty="0" smtClean="0">
                          <a:latin typeface="Cambria"/>
                          <a:ea typeface="Cambria"/>
                          <a:cs typeface="Cambria"/>
                        </a:rPr>
                        <a:t>2024 Yılı</a:t>
                      </a:r>
                      <a:r>
                        <a:rPr lang="tr-TR" sz="1000" b="1" spc="-20" dirty="0" smtClean="0">
                          <a:latin typeface="Cambria"/>
                          <a:ea typeface="Cambria"/>
                          <a:cs typeface="Cambria"/>
                        </a:rPr>
                        <a:t> </a:t>
                      </a:r>
                      <a:r>
                        <a:rPr lang="tr-TR" sz="1000" b="1" dirty="0">
                          <a:latin typeface="Cambria"/>
                          <a:ea typeface="Cambria"/>
                          <a:cs typeface="Cambria"/>
                        </a:rPr>
                        <a:t>İtibarıyla</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tr-TR"/>
                    </a:p>
                  </a:txBody>
                  <a:tcPr/>
                </a:tc>
              </a:tr>
              <a:tr h="148590">
                <a:tc vMerge="1">
                  <a:txBody>
                    <a:bodyPr/>
                    <a:lstStyle/>
                    <a:p>
                      <a:endParaRPr lang="tr-TR"/>
                    </a:p>
                  </a:txBody>
                  <a:tcPr/>
                </a:tc>
                <a:tc>
                  <a:txBody>
                    <a:bodyPr/>
                    <a:lstStyle/>
                    <a:p>
                      <a:pPr marL="68580" algn="ctr">
                        <a:lnSpc>
                          <a:spcPts val="1075"/>
                        </a:lnSpc>
                        <a:spcAft>
                          <a:spcPts val="0"/>
                        </a:spcAft>
                      </a:pPr>
                      <a:r>
                        <a:rPr lang="tr-TR" sz="1000" b="1" dirty="0">
                          <a:latin typeface="Cambria"/>
                          <a:ea typeface="Cambria"/>
                          <a:cs typeface="Cambria"/>
                        </a:rPr>
                        <a:t>Kişi</a:t>
                      </a:r>
                      <a:r>
                        <a:rPr lang="tr-TR" sz="1000" b="1" spc="-25" dirty="0">
                          <a:latin typeface="Cambria"/>
                          <a:ea typeface="Cambria"/>
                          <a:cs typeface="Cambria"/>
                        </a:rPr>
                        <a:t> </a:t>
                      </a:r>
                      <a:r>
                        <a:rPr lang="tr-TR" sz="1000" b="1" dirty="0">
                          <a:latin typeface="Cambria"/>
                          <a:ea typeface="Cambria"/>
                          <a:cs typeface="Cambria"/>
                        </a:rPr>
                        <a:t>Sayısı</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lnSpc>
                          <a:spcPts val="1075"/>
                        </a:lnSpc>
                        <a:spcAft>
                          <a:spcPts val="0"/>
                        </a:spcAft>
                      </a:pPr>
                      <a:r>
                        <a:rPr lang="tr-TR" sz="1000">
                          <a:latin typeface="Cambria"/>
                          <a:ea typeface="Cambria"/>
                          <a:cs typeface="Cambria"/>
                        </a:rPr>
                        <a:t>%</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86">
                <a:tc>
                  <a:txBody>
                    <a:bodyPr/>
                    <a:lstStyle/>
                    <a:p>
                      <a:pPr marL="67945">
                        <a:lnSpc>
                          <a:spcPts val="1075"/>
                        </a:lnSpc>
                        <a:spcAft>
                          <a:spcPts val="0"/>
                        </a:spcAft>
                      </a:pPr>
                      <a:r>
                        <a:rPr lang="tr-TR" sz="1000" dirty="0">
                          <a:latin typeface="Cambria"/>
                          <a:ea typeface="Cambria"/>
                          <a:cs typeface="Cambria"/>
                        </a:rPr>
                        <a:t>1-4</a:t>
                      </a:r>
                      <a:r>
                        <a:rPr lang="tr-TR" sz="1000" spc="-15" dirty="0">
                          <a:latin typeface="Cambria"/>
                          <a:ea typeface="Cambria"/>
                          <a:cs typeface="Cambria"/>
                        </a:rPr>
                        <a:t> </a:t>
                      </a:r>
                      <a:r>
                        <a:rPr lang="tr-TR" sz="1000" dirty="0">
                          <a:latin typeface="Cambria"/>
                          <a:ea typeface="Cambria"/>
                          <a:cs typeface="Cambria"/>
                        </a:rPr>
                        <a:t>Yıl</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200" dirty="0" smtClean="0">
                          <a:latin typeface="Times New Roman"/>
                          <a:ea typeface="Cambria"/>
                          <a:cs typeface="Cambria"/>
                        </a:rPr>
                        <a:t>4</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%50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72">
                <a:tc>
                  <a:txBody>
                    <a:bodyPr/>
                    <a:lstStyle/>
                    <a:p>
                      <a:pPr marL="67945">
                        <a:lnSpc>
                          <a:spcPts val="1060"/>
                        </a:lnSpc>
                        <a:spcAft>
                          <a:spcPts val="0"/>
                        </a:spcAft>
                      </a:pPr>
                      <a:r>
                        <a:rPr lang="tr-TR" sz="1000">
                          <a:latin typeface="Cambria"/>
                          <a:ea typeface="Cambria"/>
                          <a:cs typeface="Cambria"/>
                        </a:rPr>
                        <a:t>5-6</a:t>
                      </a:r>
                      <a:r>
                        <a:rPr lang="tr-TR" sz="1000" spc="-15">
                          <a:latin typeface="Cambria"/>
                          <a:ea typeface="Cambria"/>
                          <a:cs typeface="Cambria"/>
                        </a:rPr>
                        <a:t> </a:t>
                      </a:r>
                      <a:r>
                        <a:rPr lang="tr-TR" sz="1000">
                          <a:latin typeface="Cambria"/>
                          <a:ea typeface="Cambria"/>
                          <a:cs typeface="Cambria"/>
                        </a:rPr>
                        <a:t>Yıl</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200" dirty="0" smtClean="0">
                          <a:latin typeface="Times New Roman"/>
                          <a:ea typeface="Cambria"/>
                          <a:cs typeface="Cambria"/>
                        </a:rPr>
                        <a:t>2</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%25</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90">
                <a:tc>
                  <a:txBody>
                    <a:bodyPr/>
                    <a:lstStyle/>
                    <a:p>
                      <a:pPr marL="67945">
                        <a:lnSpc>
                          <a:spcPts val="1065"/>
                        </a:lnSpc>
                        <a:spcBef>
                          <a:spcPts val="5"/>
                        </a:spcBef>
                        <a:spcAft>
                          <a:spcPts val="0"/>
                        </a:spcAft>
                      </a:pPr>
                      <a:r>
                        <a:rPr lang="tr-TR" sz="1000">
                          <a:latin typeface="Cambria"/>
                          <a:ea typeface="Cambria"/>
                          <a:cs typeface="Cambria"/>
                        </a:rPr>
                        <a:t>7-10</a:t>
                      </a:r>
                      <a:r>
                        <a:rPr lang="tr-TR" sz="1000" spc="-15">
                          <a:latin typeface="Cambria"/>
                          <a:ea typeface="Cambria"/>
                          <a:cs typeface="Cambria"/>
                        </a:rPr>
                        <a:t> </a:t>
                      </a:r>
                      <a:r>
                        <a:rPr lang="tr-TR" sz="1000">
                          <a:latin typeface="Cambria"/>
                          <a:ea typeface="Cambria"/>
                          <a:cs typeface="Cambria"/>
                        </a:rPr>
                        <a:t>Yıl</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90">
                <a:tc>
                  <a:txBody>
                    <a:bodyPr/>
                    <a:lstStyle/>
                    <a:p>
                      <a:pPr marL="67945">
                        <a:lnSpc>
                          <a:spcPts val="1075"/>
                        </a:lnSpc>
                        <a:spcAft>
                          <a:spcPts val="0"/>
                        </a:spcAft>
                      </a:pPr>
                      <a:r>
                        <a:rPr lang="tr-TR" sz="1000">
                          <a:latin typeface="Cambria"/>
                          <a:ea typeface="Cambria"/>
                          <a:cs typeface="Cambria"/>
                        </a:rPr>
                        <a:t>10…..Üzeri</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%12,5</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3970" name="Rectangle 2"/>
          <p:cNvSpPr>
            <a:spLocks noChangeArrowheads="1"/>
          </p:cNvSpPr>
          <p:nvPr/>
        </p:nvSpPr>
        <p:spPr bwMode="auto">
          <a:xfrm>
            <a:off x="357158" y="1928802"/>
            <a:ext cx="771530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Cambria" pitchFamily="18" charset="0"/>
                <a:cs typeface="Cambria" pitchFamily="18" charset="0"/>
              </a:rPr>
              <a:t>Tablo 21: İdari Personelin Hizmet Süresine İlişkin Bilgiler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Tablo"/>
          <p:cNvGraphicFramePr>
            <a:graphicFrameLocks noGrp="1"/>
          </p:cNvGraphicFramePr>
          <p:nvPr>
            <p:extLst>
              <p:ext uri="{D42A27DB-BD31-4B8C-83A1-F6EECF244321}">
                <p14:modId xmlns:p14="http://schemas.microsoft.com/office/powerpoint/2010/main" xmlns="" val="1372883949"/>
              </p:ext>
            </p:extLst>
          </p:nvPr>
        </p:nvGraphicFramePr>
        <p:xfrm>
          <a:off x="285720" y="2928934"/>
          <a:ext cx="7786743" cy="1920875"/>
        </p:xfrm>
        <a:graphic>
          <a:graphicData uri="http://schemas.openxmlformats.org/drawingml/2006/table">
            <a:tbl>
              <a:tblPr/>
              <a:tblGrid>
                <a:gridCol w="1204437"/>
                <a:gridCol w="1097051"/>
                <a:gridCol w="1097051"/>
                <a:gridCol w="1097051"/>
                <a:gridCol w="1097051"/>
                <a:gridCol w="1097051"/>
                <a:gridCol w="1097051"/>
              </a:tblGrid>
              <a:tr h="448945">
                <a:tc rowSpan="2">
                  <a:txBody>
                    <a:bodyPr/>
                    <a:lstStyle/>
                    <a:p>
                      <a:pPr>
                        <a:spcAft>
                          <a:spcPts val="0"/>
                        </a:spcAft>
                      </a:pP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marL="67945">
                        <a:lnSpc>
                          <a:spcPct val="125000"/>
                        </a:lnSpc>
                        <a:spcBef>
                          <a:spcPts val="5"/>
                        </a:spcBef>
                        <a:spcAft>
                          <a:spcPts val="0"/>
                        </a:spcAft>
                      </a:pPr>
                      <a:r>
                        <a:rPr lang="tr-TR" sz="1000" b="1" dirty="0">
                          <a:latin typeface="Cambria"/>
                          <a:ea typeface="Cambria"/>
                          <a:cs typeface="Cambria"/>
                        </a:rPr>
                        <a:t>Yıl İçerisinde</a:t>
                      </a:r>
                      <a:r>
                        <a:rPr lang="tr-TR" sz="1000" b="1" spc="5" dirty="0">
                          <a:latin typeface="Cambria"/>
                          <a:ea typeface="Cambria"/>
                          <a:cs typeface="Cambria"/>
                        </a:rPr>
                        <a:t> </a:t>
                      </a:r>
                      <a:r>
                        <a:rPr lang="tr-TR" sz="1000" b="1" dirty="0">
                          <a:latin typeface="Cambria"/>
                          <a:ea typeface="Cambria"/>
                          <a:cs typeface="Cambria"/>
                        </a:rPr>
                        <a:t>Okul/Kurumdan</a:t>
                      </a:r>
                      <a:r>
                        <a:rPr lang="tr-TR" sz="1000" b="1" spc="5" dirty="0">
                          <a:latin typeface="Cambria"/>
                          <a:ea typeface="Cambria"/>
                          <a:cs typeface="Cambria"/>
                        </a:rPr>
                        <a:t> </a:t>
                      </a:r>
                      <a:r>
                        <a:rPr lang="tr-TR" sz="1000" b="1" dirty="0">
                          <a:latin typeface="Cambria"/>
                          <a:ea typeface="Cambria"/>
                          <a:cs typeface="Cambria"/>
                        </a:rPr>
                        <a:t>Ayrılan</a:t>
                      </a:r>
                      <a:r>
                        <a:rPr lang="tr-TR" sz="1000" b="1" spc="-210" dirty="0">
                          <a:latin typeface="Cambria"/>
                          <a:ea typeface="Cambria"/>
                          <a:cs typeface="Cambria"/>
                        </a:rPr>
                        <a:t> </a:t>
                      </a:r>
                      <a:r>
                        <a:rPr lang="tr-TR" sz="1000" b="1" dirty="0">
                          <a:latin typeface="Cambria"/>
                          <a:ea typeface="Cambria"/>
                          <a:cs typeface="Cambria"/>
                        </a:rPr>
                        <a:t>Yönetici Sayısı</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tr-TR"/>
                    </a:p>
                  </a:txBody>
                  <a:tcPr/>
                </a:tc>
                <a:tc hMerge="1">
                  <a:txBody>
                    <a:bodyPr/>
                    <a:lstStyle/>
                    <a:p>
                      <a:endParaRPr lang="tr-TR"/>
                    </a:p>
                  </a:txBody>
                  <a:tcPr/>
                </a:tc>
                <a:tc gridSpan="3">
                  <a:txBody>
                    <a:bodyPr/>
                    <a:lstStyle/>
                    <a:p>
                      <a:pPr marL="66040">
                        <a:lnSpc>
                          <a:spcPct val="125000"/>
                        </a:lnSpc>
                        <a:spcBef>
                          <a:spcPts val="5"/>
                        </a:spcBef>
                        <a:spcAft>
                          <a:spcPts val="0"/>
                        </a:spcAft>
                      </a:pPr>
                      <a:r>
                        <a:rPr lang="tr-TR" sz="1000" b="1" dirty="0">
                          <a:latin typeface="Cambria"/>
                          <a:ea typeface="Cambria"/>
                          <a:cs typeface="Cambria"/>
                        </a:rPr>
                        <a:t>Yıl</a:t>
                      </a:r>
                      <a:r>
                        <a:rPr lang="tr-TR" sz="1000" b="1" spc="155" dirty="0">
                          <a:latin typeface="Cambria"/>
                          <a:ea typeface="Cambria"/>
                          <a:cs typeface="Cambria"/>
                        </a:rPr>
                        <a:t> </a:t>
                      </a:r>
                      <a:r>
                        <a:rPr lang="tr-TR" sz="1000" b="1" dirty="0">
                          <a:latin typeface="Cambria"/>
                          <a:ea typeface="Cambria"/>
                          <a:cs typeface="Cambria"/>
                        </a:rPr>
                        <a:t>İçerisinde</a:t>
                      </a:r>
                      <a:r>
                        <a:rPr lang="tr-TR" sz="1000" b="1" spc="165" dirty="0">
                          <a:latin typeface="Cambria"/>
                          <a:ea typeface="Cambria"/>
                          <a:cs typeface="Cambria"/>
                        </a:rPr>
                        <a:t> </a:t>
                      </a:r>
                      <a:r>
                        <a:rPr lang="tr-TR" sz="1000" b="1" dirty="0">
                          <a:latin typeface="Cambria"/>
                          <a:ea typeface="Cambria"/>
                          <a:cs typeface="Cambria"/>
                        </a:rPr>
                        <a:t>Okul/Kurumda</a:t>
                      </a:r>
                      <a:r>
                        <a:rPr lang="tr-TR" sz="1000" b="1" spc="145" dirty="0">
                          <a:latin typeface="Cambria"/>
                          <a:ea typeface="Cambria"/>
                          <a:cs typeface="Cambria"/>
                        </a:rPr>
                        <a:t> </a:t>
                      </a:r>
                      <a:r>
                        <a:rPr lang="tr-TR" sz="1000" b="1" dirty="0">
                          <a:latin typeface="Cambria"/>
                          <a:ea typeface="Cambria"/>
                          <a:cs typeface="Cambria"/>
                        </a:rPr>
                        <a:t>Göreve</a:t>
                      </a:r>
                      <a:r>
                        <a:rPr lang="tr-TR" sz="1000" b="1" spc="-210" dirty="0">
                          <a:latin typeface="Cambria"/>
                          <a:ea typeface="Cambria"/>
                          <a:cs typeface="Cambria"/>
                        </a:rPr>
                        <a:t> </a:t>
                      </a:r>
                      <a:r>
                        <a:rPr lang="tr-TR" sz="1000" b="1" dirty="0">
                          <a:latin typeface="Cambria"/>
                          <a:ea typeface="Cambria"/>
                          <a:cs typeface="Cambria"/>
                        </a:rPr>
                        <a:t>Başlayan</a:t>
                      </a:r>
                      <a:r>
                        <a:rPr lang="tr-TR" sz="1000" b="1" spc="-15" dirty="0">
                          <a:latin typeface="Cambria"/>
                          <a:ea typeface="Cambria"/>
                          <a:cs typeface="Cambria"/>
                        </a:rPr>
                        <a:t> </a:t>
                      </a:r>
                      <a:r>
                        <a:rPr lang="tr-TR" sz="1000" b="1" dirty="0">
                          <a:latin typeface="Cambria"/>
                          <a:ea typeface="Cambria"/>
                          <a:cs typeface="Cambria"/>
                        </a:rPr>
                        <a:t>Yönetici</a:t>
                      </a:r>
                      <a:r>
                        <a:rPr lang="tr-TR" sz="1000" b="1" spc="5" dirty="0">
                          <a:latin typeface="Cambria"/>
                          <a:ea typeface="Cambria"/>
                          <a:cs typeface="Cambria"/>
                        </a:rPr>
                        <a:t> </a:t>
                      </a:r>
                      <a:r>
                        <a:rPr lang="tr-TR" sz="1000" b="1" dirty="0">
                          <a:latin typeface="Cambria"/>
                          <a:ea typeface="Cambria"/>
                          <a:cs typeface="Cambria"/>
                        </a:rPr>
                        <a:t>Sayısı</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tr-TR"/>
                    </a:p>
                  </a:txBody>
                  <a:tcPr/>
                </a:tc>
                <a:tc hMerge="1">
                  <a:txBody>
                    <a:bodyPr/>
                    <a:lstStyle/>
                    <a:p>
                      <a:endParaRPr lang="tr-TR"/>
                    </a:p>
                  </a:txBody>
                  <a:tcPr/>
                </a:tc>
              </a:tr>
              <a:tr h="412750">
                <a:tc vMerge="1">
                  <a:txBody>
                    <a:bodyPr/>
                    <a:lstStyle/>
                    <a:p>
                      <a:endParaRPr lang="tr-TR"/>
                    </a:p>
                  </a:txBody>
                  <a:tcPr/>
                </a:tc>
                <a:tc>
                  <a:txBody>
                    <a:bodyPr/>
                    <a:lstStyle/>
                    <a:p>
                      <a:pPr marL="254000">
                        <a:spcBef>
                          <a:spcPts val="595"/>
                        </a:spcBef>
                        <a:spcAft>
                          <a:spcPts val="0"/>
                        </a:spcAft>
                      </a:pPr>
                      <a:r>
                        <a:rPr lang="tr-TR" sz="1000" b="1" dirty="0">
                          <a:latin typeface="Cambria"/>
                          <a:ea typeface="Cambria"/>
                          <a:cs typeface="Cambria"/>
                        </a:rPr>
                        <a:t>2021</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3365">
                        <a:spcBef>
                          <a:spcPts val="595"/>
                        </a:spcBef>
                        <a:spcAft>
                          <a:spcPts val="0"/>
                        </a:spcAft>
                      </a:pPr>
                      <a:r>
                        <a:rPr lang="tr-TR" sz="1000" b="1" dirty="0">
                          <a:latin typeface="Cambria"/>
                          <a:ea typeface="Cambria"/>
                          <a:cs typeface="Cambria"/>
                        </a:rPr>
                        <a:t>2022</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spcBef>
                          <a:spcPts val="595"/>
                        </a:spcBef>
                        <a:spcAft>
                          <a:spcPts val="0"/>
                        </a:spcAft>
                      </a:pPr>
                      <a:r>
                        <a:rPr lang="tr-TR" sz="1000" b="1" dirty="0">
                          <a:latin typeface="Cambria"/>
                          <a:ea typeface="Cambria"/>
                          <a:cs typeface="Cambria"/>
                        </a:rPr>
                        <a:t>2023</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1460">
                        <a:spcBef>
                          <a:spcPts val="595"/>
                        </a:spcBef>
                        <a:spcAft>
                          <a:spcPts val="0"/>
                        </a:spcAft>
                      </a:pPr>
                      <a:r>
                        <a:rPr lang="tr-TR" sz="1000" b="1">
                          <a:latin typeface="Cambria"/>
                          <a:ea typeface="Cambria"/>
                          <a:cs typeface="Cambria"/>
                        </a:rPr>
                        <a:t>2021</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730">
                        <a:spcBef>
                          <a:spcPts val="595"/>
                        </a:spcBef>
                        <a:spcAft>
                          <a:spcPts val="0"/>
                        </a:spcAft>
                      </a:pPr>
                      <a:r>
                        <a:rPr lang="tr-TR" sz="1000" b="1">
                          <a:latin typeface="Cambria"/>
                          <a:ea typeface="Cambria"/>
                          <a:cs typeface="Cambria"/>
                        </a:rPr>
                        <a:t>2022</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730">
                        <a:spcBef>
                          <a:spcPts val="595"/>
                        </a:spcBef>
                        <a:spcAft>
                          <a:spcPts val="0"/>
                        </a:spcAft>
                      </a:pPr>
                      <a:r>
                        <a:rPr lang="tr-TR" sz="1000" b="1">
                          <a:latin typeface="Cambria"/>
                          <a:ea typeface="Cambria"/>
                          <a:cs typeface="Cambria"/>
                        </a:rPr>
                        <a:t>2023</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20">
                <a:tc>
                  <a:txBody>
                    <a:bodyPr/>
                    <a:lstStyle/>
                    <a:p>
                      <a:pPr marL="67945">
                        <a:spcBef>
                          <a:spcPts val="5"/>
                        </a:spcBef>
                        <a:spcAft>
                          <a:spcPts val="0"/>
                        </a:spcAft>
                      </a:pPr>
                      <a:r>
                        <a:rPr lang="tr-TR" sz="1000" b="1">
                          <a:latin typeface="Cambria"/>
                          <a:ea typeface="Cambria"/>
                          <a:cs typeface="Cambria"/>
                        </a:rPr>
                        <a:t>TOPLAM</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5</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6</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9</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20">
                <a:tc>
                  <a:txBody>
                    <a:bodyPr/>
                    <a:lstStyle/>
                    <a:p>
                      <a:pPr>
                        <a:spcAft>
                          <a:spcPts val="0"/>
                        </a:spcAft>
                      </a:pPr>
                      <a:r>
                        <a:rPr lang="tr-TR" sz="900" dirty="0" smtClean="0">
                          <a:latin typeface="Times New Roman"/>
                          <a:ea typeface="Cambria"/>
                          <a:cs typeface="Cambria"/>
                        </a:rPr>
                        <a:t>MÜDÜR</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20">
                <a:tc>
                  <a:txBody>
                    <a:bodyPr/>
                    <a:lstStyle/>
                    <a:p>
                      <a:pPr>
                        <a:spcAft>
                          <a:spcPts val="0"/>
                        </a:spcAft>
                      </a:pPr>
                      <a:r>
                        <a:rPr lang="tr-TR" sz="900" dirty="0" smtClean="0">
                          <a:latin typeface="Times New Roman"/>
                          <a:ea typeface="Cambria"/>
                          <a:cs typeface="Cambria"/>
                        </a:rPr>
                        <a:t>MÜDÜR BAŞYARDIMCISI</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20">
                <a:tc>
                  <a:txBody>
                    <a:bodyPr/>
                    <a:lstStyle/>
                    <a:p>
                      <a:pPr>
                        <a:spcAft>
                          <a:spcPts val="0"/>
                        </a:spcAft>
                      </a:pPr>
                      <a:r>
                        <a:rPr lang="tr-TR" sz="900" dirty="0" smtClean="0">
                          <a:latin typeface="Times New Roman"/>
                          <a:ea typeface="Cambria"/>
                          <a:cs typeface="Cambria"/>
                        </a:rPr>
                        <a:t>MÜDÜR YARDIMCISI</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3</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4</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6</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3971" name="Rectangle 3"/>
          <p:cNvSpPr>
            <a:spLocks noChangeArrowheads="1"/>
          </p:cNvSpPr>
          <p:nvPr/>
        </p:nvSpPr>
        <p:spPr bwMode="auto">
          <a:xfrm>
            <a:off x="500034" y="5072074"/>
            <a:ext cx="800105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Cambria" pitchFamily="18" charset="0"/>
                <a:cs typeface="Cambria" pitchFamily="18" charset="0"/>
              </a:rPr>
              <a:t>Tablo 22: Okul/Kurumda Oluşan Yönetici Sirkülasyonu Oranı</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357158" y="142852"/>
            <a:ext cx="7858180" cy="338554"/>
          </a:xfrm>
          <a:prstGeom prst="rect">
            <a:avLst/>
          </a:prstGeom>
        </p:spPr>
        <p:txBody>
          <a:bodyPr wrap="square">
            <a:spAutoFit/>
          </a:bodyPr>
          <a:lstStyle/>
          <a:p>
            <a:r>
              <a:rPr lang="tr-TR" sz="1600" dirty="0" smtClean="0">
                <a:latin typeface="Times New Roman" pitchFamily="18" charset="0"/>
                <a:cs typeface="Times New Roman" pitchFamily="18" charset="0"/>
              </a:rPr>
              <a:t>İDARİ PERSONELİN HİZMET SÜRELERİ</a:t>
            </a:r>
            <a:endParaRPr lang="tr-TR" sz="1600" dirty="0">
              <a:latin typeface="Times New Roman" pitchFamily="18" charset="0"/>
              <a:cs typeface="Times New Roman" pitchFamily="18" charset="0"/>
            </a:endParaRPr>
          </a:p>
        </p:txBody>
      </p:sp>
      <p:sp>
        <p:nvSpPr>
          <p:cNvPr id="9" name="8 Dikdörtgen"/>
          <p:cNvSpPr/>
          <p:nvPr/>
        </p:nvSpPr>
        <p:spPr>
          <a:xfrm>
            <a:off x="357158" y="2428868"/>
            <a:ext cx="7643866" cy="338554"/>
          </a:xfrm>
          <a:prstGeom prst="rect">
            <a:avLst/>
          </a:prstGeom>
        </p:spPr>
        <p:txBody>
          <a:bodyPr wrap="square">
            <a:spAutoFit/>
          </a:bodyPr>
          <a:lstStyle/>
          <a:p>
            <a:r>
              <a:rPr lang="tr-TR" sz="1600" dirty="0" smtClean="0">
                <a:latin typeface="Times New Roman" pitchFamily="18" charset="0"/>
                <a:cs typeface="Times New Roman" pitchFamily="18" charset="0"/>
              </a:rPr>
              <a:t>OKULDA OLUŞAN YÖNETİCİ SİRKÜLASYONU</a:t>
            </a:r>
            <a:endParaRPr lang="tr-TR" sz="16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65</a:t>
            </a:fld>
            <a:endParaRPr lang="tr-TR"/>
          </a:p>
        </p:txBody>
      </p:sp>
      <p:graphicFrame>
        <p:nvGraphicFramePr>
          <p:cNvPr id="3" name="2 Tablo"/>
          <p:cNvGraphicFramePr>
            <a:graphicFrameLocks noGrp="1"/>
          </p:cNvGraphicFramePr>
          <p:nvPr>
            <p:extLst>
              <p:ext uri="{D42A27DB-BD31-4B8C-83A1-F6EECF244321}">
                <p14:modId xmlns:p14="http://schemas.microsoft.com/office/powerpoint/2010/main" xmlns="" val="3446279256"/>
              </p:ext>
            </p:extLst>
          </p:nvPr>
        </p:nvGraphicFramePr>
        <p:xfrm>
          <a:off x="467544" y="548680"/>
          <a:ext cx="8568953" cy="6258146"/>
        </p:xfrm>
        <a:graphic>
          <a:graphicData uri="http://schemas.openxmlformats.org/drawingml/2006/table">
            <a:tbl>
              <a:tblPr/>
              <a:tblGrid>
                <a:gridCol w="847158"/>
                <a:gridCol w="699951"/>
                <a:gridCol w="529444"/>
                <a:gridCol w="4449847"/>
                <a:gridCol w="493726"/>
                <a:gridCol w="975463"/>
                <a:gridCol w="573364"/>
              </a:tblGrid>
              <a:tr h="38847">
                <a:tc>
                  <a:txBody>
                    <a:bodyPr/>
                    <a:lstStyle/>
                    <a:p>
                      <a:pPr algn="l" rtl="0" fontAlgn="t"/>
                      <a:r>
                        <a:rPr lang="tr-TR" sz="700" b="1" i="0" u="none" strike="noStrike" dirty="0">
                          <a:solidFill>
                            <a:srgbClr val="000000"/>
                          </a:solidFill>
                          <a:latin typeface="Times New Roman" pitchFamily="18" charset="0"/>
                          <a:cs typeface="Times New Roman" pitchFamily="18" charset="0"/>
                        </a:rPr>
                        <a:t>Adı ve Soyadı</a:t>
                      </a:r>
                      <a:r>
                        <a:rPr lang="tr-TR" sz="700" b="0" i="0" u="none" strike="noStrike" dirty="0">
                          <a:solidFill>
                            <a:srgbClr val="000000"/>
                          </a:solidFill>
                          <a:latin typeface="Times New Roman" pitchFamily="18" charset="0"/>
                          <a:cs typeface="Times New Roman" pitchFamily="18" charset="0"/>
                        </a:rPr>
                        <a:t> </a:t>
                      </a:r>
                      <a:endParaRPr lang="tr-TR" sz="700" b="1"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700" b="1" i="0" u="none" strike="noStrike">
                          <a:solidFill>
                            <a:srgbClr val="000000"/>
                          </a:solidFill>
                          <a:latin typeface="Times New Roman" pitchFamily="18" charset="0"/>
                          <a:cs typeface="Times New Roman" pitchFamily="18" charset="0"/>
                        </a:rPr>
                        <a:t>Görevi</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700" b="1" i="0" u="none" strike="noStrike">
                          <a:solidFill>
                            <a:srgbClr val="000000"/>
                          </a:solidFill>
                          <a:latin typeface="Times New Roman" pitchFamily="18" charset="0"/>
                          <a:cs typeface="Times New Roman" pitchFamily="18" charset="0"/>
                        </a:rPr>
                        <a:t>Sıra</a:t>
                      </a:r>
                    </a:p>
                  </a:txBody>
                  <a:tcPr marL="50104"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700" b="1" i="0" u="none" strike="noStrike" dirty="0">
                          <a:solidFill>
                            <a:srgbClr val="000000"/>
                          </a:solidFill>
                          <a:latin typeface="Times New Roman" pitchFamily="18" charset="0"/>
                          <a:cs typeface="Times New Roman" pitchFamily="18" charset="0"/>
                        </a:rPr>
                        <a:t>Katıldığı Çalışmanın Adı</a:t>
                      </a:r>
                      <a:r>
                        <a:rPr lang="tr-TR" sz="700" b="0" i="0" u="none" strike="noStrike" dirty="0">
                          <a:solidFill>
                            <a:srgbClr val="000000"/>
                          </a:solidFill>
                          <a:latin typeface="Times New Roman" pitchFamily="18" charset="0"/>
                          <a:cs typeface="Times New Roman" pitchFamily="18" charset="0"/>
                        </a:rPr>
                        <a:t> </a:t>
                      </a:r>
                      <a:endParaRPr lang="tr-TR" sz="700" b="1"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700" b="1" i="0" u="none" strike="noStrike">
                          <a:solidFill>
                            <a:srgbClr val="000000"/>
                          </a:solidFill>
                          <a:latin typeface="Times New Roman" pitchFamily="18" charset="0"/>
                          <a:cs typeface="Times New Roman" pitchFamily="18" charset="0"/>
                        </a:rPr>
                        <a:t>Katıldığı Yıl</a:t>
                      </a:r>
                      <a:r>
                        <a:rPr lang="tr-TR" sz="700" b="0" i="0" u="none" strike="noStrike">
                          <a:solidFill>
                            <a:srgbClr val="000000"/>
                          </a:solidFill>
                          <a:latin typeface="Times New Roman" pitchFamily="18" charset="0"/>
                          <a:cs typeface="Times New Roman" pitchFamily="18" charset="0"/>
                        </a:rPr>
                        <a:t> </a:t>
                      </a:r>
                      <a:endParaRPr lang="tr-TR" sz="700" b="1" i="0" u="none" strike="noStrike">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700" b="1" i="0" u="none" strike="noStrike" dirty="0">
                          <a:solidFill>
                            <a:srgbClr val="000000"/>
                          </a:solidFill>
                          <a:latin typeface="Times New Roman" pitchFamily="18" charset="0"/>
                          <a:cs typeface="Times New Roman" pitchFamily="18" charset="0"/>
                        </a:rPr>
                        <a:t>Katılım </a:t>
                      </a:r>
                      <a:r>
                        <a:rPr lang="tr-TR" sz="700" b="1" i="0" u="none" strike="noStrike" dirty="0" smtClean="0">
                          <a:solidFill>
                            <a:srgbClr val="000000"/>
                          </a:solidFill>
                          <a:latin typeface="Times New Roman" pitchFamily="18" charset="0"/>
                          <a:cs typeface="Times New Roman" pitchFamily="18" charset="0"/>
                        </a:rPr>
                        <a:t>Türü</a:t>
                      </a:r>
                      <a:r>
                        <a:rPr lang="tr-TR" sz="700" b="1" i="0" u="none" strike="noStrike" baseline="0" dirty="0" smtClean="0">
                          <a:solidFill>
                            <a:srgbClr val="000000"/>
                          </a:solidFill>
                          <a:latin typeface="Times New Roman" pitchFamily="18" charset="0"/>
                          <a:cs typeface="Times New Roman" pitchFamily="18" charset="0"/>
                        </a:rPr>
                        <a:t> </a:t>
                      </a:r>
                      <a:endParaRPr lang="tr-TR" sz="700" b="1"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700" b="1" i="0" u="none" strike="noStrike" dirty="0">
                          <a:solidFill>
                            <a:srgbClr val="000000"/>
                          </a:solidFill>
                          <a:latin typeface="Times New Roman" pitchFamily="18" charset="0"/>
                          <a:cs typeface="Times New Roman" pitchFamily="18" charset="0"/>
                        </a:rPr>
                        <a:t>Belge Tipi</a:t>
                      </a:r>
                      <a:r>
                        <a:rPr lang="tr-TR" sz="700" b="0" i="0" u="none" strike="noStrike" dirty="0">
                          <a:solidFill>
                            <a:srgbClr val="000000"/>
                          </a:solidFill>
                          <a:latin typeface="Times New Roman" pitchFamily="18" charset="0"/>
                          <a:cs typeface="Times New Roman" pitchFamily="18" charset="0"/>
                        </a:rPr>
                        <a:t> </a:t>
                      </a:r>
                      <a:endParaRPr lang="tr-TR" sz="700" b="1"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206551">
                <a:tc rowSpan="17">
                  <a:txBody>
                    <a:bodyPr/>
                    <a:lstStyle/>
                    <a:p>
                      <a:pPr algn="l" fontAlgn="ctr"/>
                      <a:r>
                        <a:rPr lang="tr-TR" sz="1000" b="0" i="0" u="none" strike="noStrike" dirty="0" err="1" smtClean="0">
                          <a:solidFill>
                            <a:srgbClr val="000000"/>
                          </a:solidFill>
                          <a:latin typeface="Times New Roman" pitchFamily="18" charset="0"/>
                          <a:cs typeface="Times New Roman" pitchFamily="18" charset="0"/>
                        </a:rPr>
                        <a:t>M.Sani</a:t>
                      </a:r>
                      <a:r>
                        <a:rPr lang="tr-TR" sz="1000" b="0" i="0" u="none" strike="noStrike" baseline="0" dirty="0" smtClean="0">
                          <a:solidFill>
                            <a:srgbClr val="000000"/>
                          </a:solidFill>
                          <a:latin typeface="Times New Roman" pitchFamily="18" charset="0"/>
                          <a:cs typeface="Times New Roman" pitchFamily="18" charset="0"/>
                        </a:rPr>
                        <a:t> DURMAZ</a:t>
                      </a:r>
                      <a:endParaRPr lang="tr-TR" sz="1000" b="0" i="0" u="none" strike="noStrike" dirty="0">
                        <a:solidFill>
                          <a:srgbClr val="000000"/>
                        </a:solidFill>
                        <a:latin typeface="Times New Roman" pitchFamily="18" charset="0"/>
                        <a:cs typeface="Times New Roman" pitchFamily="18" charset="0"/>
                      </a:endParaRPr>
                    </a:p>
                  </a:txBody>
                  <a:tcPr marL="4175" marR="4175" marT="4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rowSpan="17">
                  <a:txBody>
                    <a:bodyPr/>
                    <a:lstStyle/>
                    <a:p>
                      <a:pPr algn="l" fontAlgn="ctr"/>
                      <a:r>
                        <a:rPr lang="tr-TR" sz="1000" b="0" i="0" u="none" strike="noStrike" dirty="0" smtClean="0">
                          <a:solidFill>
                            <a:srgbClr val="000000"/>
                          </a:solidFill>
                          <a:latin typeface="Times New Roman" pitchFamily="18" charset="0"/>
                          <a:cs typeface="Times New Roman" pitchFamily="18" charset="0"/>
                        </a:rPr>
                        <a:t>Müdür (Beden</a:t>
                      </a:r>
                      <a:r>
                        <a:rPr lang="tr-TR" sz="1000" b="0" i="0" u="none" strike="noStrike" baseline="0" dirty="0" smtClean="0">
                          <a:solidFill>
                            <a:srgbClr val="000000"/>
                          </a:solidFill>
                          <a:latin typeface="Times New Roman" pitchFamily="18" charset="0"/>
                          <a:cs typeface="Times New Roman" pitchFamily="18" charset="0"/>
                        </a:rPr>
                        <a:t> Eğitimi</a:t>
                      </a:r>
                      <a:r>
                        <a:rPr lang="tr-TR" sz="1000" b="0" i="0" u="none" strike="noStrike" dirty="0" smtClean="0">
                          <a:solidFill>
                            <a:srgbClr val="000000"/>
                          </a:solidFill>
                          <a:latin typeface="Times New Roman" pitchFamily="18" charset="0"/>
                          <a:cs typeface="Times New Roman" pitchFamily="18" charset="0"/>
                        </a:rPr>
                        <a:t> Öğretmeni)</a:t>
                      </a:r>
                      <a:endParaRPr lang="tr-TR" sz="1000" b="0" i="0" u="none" strike="noStrike" dirty="0">
                        <a:solidFill>
                          <a:srgbClr val="000000"/>
                        </a:solidFill>
                        <a:latin typeface="Times New Roman" pitchFamily="18" charset="0"/>
                        <a:cs typeface="Times New Roman" pitchFamily="18" charset="0"/>
                      </a:endParaRPr>
                    </a:p>
                  </a:txBody>
                  <a:tcPr marL="4175" marR="4175" marT="4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100" b="0" i="0" u="none" strike="noStrike" dirty="0" smtClean="0">
                          <a:solidFill>
                            <a:srgbClr val="000000"/>
                          </a:solidFill>
                          <a:latin typeface="Times New Roman" pitchFamily="18" charset="0"/>
                          <a:cs typeface="Times New Roman" pitchFamily="18" charset="0"/>
                        </a:rPr>
                        <a:t>1</a:t>
                      </a:r>
                      <a:endParaRPr lang="tr-TR" sz="1100" b="0"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1200" b="0" i="0" kern="1200" dirty="0" smtClean="0">
                          <a:solidFill>
                            <a:schemeClr val="tx1"/>
                          </a:solidFill>
                          <a:effectLst/>
                          <a:latin typeface="+mn-lt"/>
                          <a:ea typeface="+mn-ea"/>
                          <a:cs typeface="+mn-cs"/>
                        </a:rPr>
                        <a:t> Uzman Öğretmenlik Eğitim Programı Semineri</a:t>
                      </a:r>
                      <a:endParaRPr lang="tr-TR" sz="1200" b="0" i="0" u="none" strike="noStrike" dirty="0">
                        <a:solidFill>
                          <a:srgbClr val="000000"/>
                        </a:solidFill>
                        <a:latin typeface="Times New Roman" pitchFamily="18" charset="0"/>
                        <a:cs typeface="Times New Roman" pitchFamily="18" charset="0"/>
                      </a:endParaRP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2022</a:t>
                      </a:r>
                      <a:endParaRPr lang="tr-TR" sz="1200" b="0" i="0" u="none" strike="noStrike" dirty="0">
                        <a:solidFill>
                          <a:srgbClr val="000000"/>
                        </a:solidFill>
                        <a:latin typeface="Times New Roman" pitchFamily="18" charset="0"/>
                        <a:cs typeface="Times New Roman" pitchFamily="18" charset="0"/>
                      </a:endParaRP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kursiyer</a:t>
                      </a:r>
                      <a:endParaRPr lang="tr-TR" sz="1200" b="0" i="0" u="none" strike="noStrike" dirty="0">
                        <a:solidFill>
                          <a:srgbClr val="000000"/>
                        </a:solidFill>
                        <a:latin typeface="Times New Roman" pitchFamily="18" charset="0"/>
                        <a:cs typeface="Times New Roman" pitchFamily="18" charset="0"/>
                      </a:endParaRP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200" b="0" i="0" kern="1200" dirty="0" smtClean="0">
                          <a:solidFill>
                            <a:schemeClr val="tx1"/>
                          </a:solidFill>
                          <a:effectLst/>
                          <a:latin typeface="+mn-lt"/>
                          <a:ea typeface="+mn-ea"/>
                          <a:cs typeface="+mn-cs"/>
                        </a:rPr>
                        <a:t>Diğer</a:t>
                      </a:r>
                      <a:endParaRPr lang="tr-TR" sz="1200" b="0" i="0" u="none" strike="noStrike" dirty="0">
                        <a:solidFill>
                          <a:srgbClr val="000000"/>
                        </a:solidFill>
                        <a:latin typeface="Times New Roman" pitchFamily="18" charset="0"/>
                        <a:cs typeface="Times New Roman" pitchFamily="18" charset="0"/>
                      </a:endParaRP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393075">
                <a:tc vMerge="1">
                  <a:txBody>
                    <a:bodyPr/>
                    <a:lstStyle/>
                    <a:p>
                      <a:endParaRPr lang="tr-TR"/>
                    </a:p>
                  </a:txBody>
                  <a:tcPr/>
                </a:tc>
                <a:tc vMerge="1">
                  <a:txBody>
                    <a:bodyPr/>
                    <a:lstStyle/>
                    <a:p>
                      <a:endParaRPr lang="tr-TR"/>
                    </a:p>
                  </a:txBody>
                  <a:tcPr/>
                </a:tc>
                <a:tc>
                  <a:txBody>
                    <a:bodyPr/>
                    <a:lstStyle/>
                    <a:p>
                      <a:pPr algn="ctr" rtl="0" fontAlgn="t"/>
                      <a:r>
                        <a:rPr lang="tr-TR" sz="1100" b="0" i="0" u="none" strike="noStrike" dirty="0" smtClean="0">
                          <a:solidFill>
                            <a:srgbClr val="000000"/>
                          </a:solidFill>
                          <a:latin typeface="Times New Roman" pitchFamily="18" charset="0"/>
                          <a:cs typeface="Times New Roman" pitchFamily="18" charset="0"/>
                        </a:rPr>
                        <a:t>2</a:t>
                      </a:r>
                      <a:endParaRPr lang="tr-TR" sz="1100" b="0"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1200" b="0" i="0" kern="1200" dirty="0" smtClean="0">
                          <a:solidFill>
                            <a:schemeClr val="tx1"/>
                          </a:solidFill>
                          <a:effectLst/>
                          <a:latin typeface="+mn-lt"/>
                          <a:ea typeface="+mn-ea"/>
                          <a:cs typeface="+mn-cs"/>
                        </a:rPr>
                        <a:t>Sınai Mülkiyet Farkındalık Semineri</a:t>
                      </a:r>
                      <a:endParaRPr lang="tr-TR" sz="1200" b="0" i="0" u="none" strike="noStrike" dirty="0">
                        <a:solidFill>
                          <a:srgbClr val="000000"/>
                        </a:solidFill>
                        <a:latin typeface="Times New Roman" pitchFamily="18" charset="0"/>
                        <a:cs typeface="Times New Roman" pitchFamily="18" charset="0"/>
                      </a:endParaRP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200" dirty="0" smtClean="0"/>
                        <a:t>2019</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latin typeface="Times New Roman" pitchFamily="18" charset="0"/>
                          <a:cs typeface="Times New Roman" pitchFamily="18" charset="0"/>
                        </a:rPr>
                        <a:t>kursiyer</a:t>
                      </a:r>
                    </a:p>
                    <a:p>
                      <a:pPr algn="ct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200" b="0" i="0" kern="1200" dirty="0" smtClean="0">
                          <a:solidFill>
                            <a:schemeClr val="tx1"/>
                          </a:solidFill>
                          <a:effectLst/>
                          <a:latin typeface="+mn-lt"/>
                          <a:ea typeface="+mn-ea"/>
                          <a:cs typeface="+mn-cs"/>
                        </a:rPr>
                        <a:t>Seminer</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3075">
                <a:tc vMerge="1">
                  <a:txBody>
                    <a:bodyPr/>
                    <a:lstStyle/>
                    <a:p>
                      <a:endParaRPr lang="tr-TR"/>
                    </a:p>
                  </a:txBody>
                  <a:tcPr/>
                </a:tc>
                <a:tc vMerge="1">
                  <a:txBody>
                    <a:bodyPr/>
                    <a:lstStyle/>
                    <a:p>
                      <a:endParaRPr lang="tr-TR"/>
                    </a:p>
                  </a:txBody>
                  <a:tcPr/>
                </a:tc>
                <a:tc>
                  <a:txBody>
                    <a:bodyPr/>
                    <a:lstStyle/>
                    <a:p>
                      <a:pPr algn="ctr" rtl="0" fontAlgn="t"/>
                      <a:r>
                        <a:rPr lang="tr-TR" sz="1100" b="0" i="0" u="none" strike="noStrike" dirty="0" smtClean="0">
                          <a:solidFill>
                            <a:srgbClr val="000000"/>
                          </a:solidFill>
                          <a:latin typeface="Times New Roman" pitchFamily="18" charset="0"/>
                          <a:cs typeface="Times New Roman" pitchFamily="18" charset="0"/>
                        </a:rPr>
                        <a:t>3</a:t>
                      </a:r>
                      <a:endParaRPr lang="tr-TR" sz="1100" b="0"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1200" b="0" i="0" kern="1200" dirty="0" smtClean="0">
                          <a:solidFill>
                            <a:schemeClr val="tx1"/>
                          </a:solidFill>
                          <a:effectLst/>
                          <a:latin typeface="+mn-lt"/>
                          <a:ea typeface="+mn-ea"/>
                          <a:cs typeface="+mn-cs"/>
                        </a:rPr>
                        <a:t>Okul Tabanlı Afet Eğitimi</a:t>
                      </a:r>
                      <a:endParaRPr lang="tr-TR" sz="1200" b="0" i="0" u="none" strike="noStrike" dirty="0">
                        <a:solidFill>
                          <a:srgbClr val="000000"/>
                        </a:solidFill>
                        <a:latin typeface="Times New Roman" pitchFamily="18" charset="0"/>
                        <a:cs typeface="Times New Roman" pitchFamily="18" charset="0"/>
                      </a:endParaRP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a:r>
                        <a:rPr lang="tr-TR" sz="1200" dirty="0" smtClean="0"/>
                        <a:t>2019</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latin typeface="Times New Roman" pitchFamily="18" charset="0"/>
                          <a:cs typeface="Times New Roman" pitchFamily="18" charset="0"/>
                        </a:rPr>
                        <a:t>kursiyer</a:t>
                      </a:r>
                    </a:p>
                    <a:p>
                      <a:pPr algn="ct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tr-TR" sz="1200" b="0" i="0" kern="1200" dirty="0" smtClean="0">
                          <a:solidFill>
                            <a:schemeClr val="tx1"/>
                          </a:solidFill>
                          <a:effectLst/>
                          <a:latin typeface="+mn-lt"/>
                          <a:ea typeface="+mn-ea"/>
                          <a:cs typeface="+mn-cs"/>
                        </a:rPr>
                        <a:t>Seminer</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393075">
                <a:tc vMerge="1">
                  <a:txBody>
                    <a:bodyPr/>
                    <a:lstStyle/>
                    <a:p>
                      <a:endParaRPr lang="tr-TR"/>
                    </a:p>
                  </a:txBody>
                  <a:tcPr/>
                </a:tc>
                <a:tc vMerge="1">
                  <a:txBody>
                    <a:bodyPr/>
                    <a:lstStyle/>
                    <a:p>
                      <a:endParaRPr lang="tr-TR"/>
                    </a:p>
                  </a:txBody>
                  <a:tcPr/>
                </a:tc>
                <a:tc>
                  <a:txBody>
                    <a:bodyPr/>
                    <a:lstStyle/>
                    <a:p>
                      <a:pPr algn="ctr" rtl="0" fontAlgn="t"/>
                      <a:r>
                        <a:rPr lang="tr-TR" sz="1100" b="0" i="0" u="none" strike="noStrike" dirty="0" smtClean="0">
                          <a:solidFill>
                            <a:srgbClr val="000000"/>
                          </a:solidFill>
                          <a:latin typeface="Times New Roman" pitchFamily="18" charset="0"/>
                          <a:cs typeface="Times New Roman" pitchFamily="18" charset="0"/>
                        </a:rPr>
                        <a:t>4</a:t>
                      </a:r>
                      <a:endParaRPr lang="tr-TR" sz="1100" b="0"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200" b="0" i="0" kern="1200" dirty="0" smtClean="0">
                          <a:solidFill>
                            <a:schemeClr val="tx1"/>
                          </a:solidFill>
                          <a:effectLst/>
                          <a:latin typeface="+mn-lt"/>
                          <a:ea typeface="+mn-ea"/>
                          <a:cs typeface="+mn-cs"/>
                        </a:rPr>
                        <a:t>Mesleki ve Teknik Eğitimde Kalite İzleme ve Değerlendirme Semineri</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200" dirty="0" smtClean="0"/>
                        <a:t>2019</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latin typeface="Times New Roman" pitchFamily="18" charset="0"/>
                          <a:cs typeface="Times New Roman" pitchFamily="18" charset="0"/>
                        </a:rPr>
                        <a:t>kursiyer</a:t>
                      </a:r>
                    </a:p>
                    <a:p>
                      <a:pPr algn="ct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200" b="0" i="0" kern="1200" dirty="0" smtClean="0">
                          <a:solidFill>
                            <a:schemeClr val="tx1"/>
                          </a:solidFill>
                          <a:effectLst/>
                          <a:latin typeface="+mn-lt"/>
                          <a:ea typeface="+mn-ea"/>
                          <a:cs typeface="+mn-cs"/>
                        </a:rPr>
                        <a:t>Seminer</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3075">
                <a:tc vMerge="1">
                  <a:txBody>
                    <a:bodyPr/>
                    <a:lstStyle/>
                    <a:p>
                      <a:endParaRPr lang="tr-TR"/>
                    </a:p>
                  </a:txBody>
                  <a:tcPr/>
                </a:tc>
                <a:tc vMerge="1">
                  <a:txBody>
                    <a:bodyPr/>
                    <a:lstStyle/>
                    <a:p>
                      <a:endParaRPr lang="tr-TR"/>
                    </a:p>
                  </a:txBody>
                  <a:tcPr/>
                </a:tc>
                <a:tc>
                  <a:txBody>
                    <a:bodyPr/>
                    <a:lstStyle/>
                    <a:p>
                      <a:pPr algn="ctr" rtl="0" fontAlgn="t"/>
                      <a:r>
                        <a:rPr lang="tr-TR" sz="1100" b="0" i="0" u="none" strike="noStrike" dirty="0" smtClean="0">
                          <a:solidFill>
                            <a:srgbClr val="000000"/>
                          </a:solidFill>
                          <a:latin typeface="Times New Roman" pitchFamily="18" charset="0"/>
                          <a:cs typeface="Times New Roman" pitchFamily="18" charset="0"/>
                        </a:rPr>
                        <a:t>5</a:t>
                      </a:r>
                      <a:endParaRPr lang="tr-TR" sz="1100" b="0"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200" b="0" i="0" kern="1200" dirty="0" smtClean="0">
                          <a:solidFill>
                            <a:schemeClr val="tx1"/>
                          </a:solidFill>
                          <a:effectLst/>
                          <a:latin typeface="+mn-lt"/>
                          <a:ea typeface="+mn-ea"/>
                          <a:cs typeface="+mn-cs"/>
                        </a:rPr>
                        <a:t>Kapsayıcı Eğitim Yöneticilerin Eğitimi Kursu</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a:r>
                        <a:rPr lang="tr-TR" sz="1200" dirty="0" smtClean="0"/>
                        <a:t>2018</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latin typeface="Times New Roman" pitchFamily="18" charset="0"/>
                          <a:cs typeface="Times New Roman" pitchFamily="18" charset="0"/>
                        </a:rPr>
                        <a:t>kursiyer</a:t>
                      </a:r>
                    </a:p>
                    <a:p>
                      <a:pPr algn="ct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tr-TR" sz="1200" b="0" i="0" kern="1200" dirty="0" smtClean="0">
                          <a:solidFill>
                            <a:schemeClr val="tx1"/>
                          </a:solidFill>
                          <a:effectLst/>
                          <a:latin typeface="+mn-lt"/>
                          <a:ea typeface="+mn-ea"/>
                          <a:cs typeface="+mn-cs"/>
                        </a:rPr>
                        <a:t>Kurs</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393075">
                <a:tc vMerge="1">
                  <a:txBody>
                    <a:bodyPr/>
                    <a:lstStyle/>
                    <a:p>
                      <a:endParaRPr lang="tr-TR"/>
                    </a:p>
                  </a:txBody>
                  <a:tcPr/>
                </a:tc>
                <a:tc vMerge="1">
                  <a:txBody>
                    <a:bodyPr/>
                    <a:lstStyle/>
                    <a:p>
                      <a:endParaRPr lang="tr-TR"/>
                    </a:p>
                  </a:txBody>
                  <a:tcPr/>
                </a:tc>
                <a:tc>
                  <a:txBody>
                    <a:bodyPr/>
                    <a:lstStyle/>
                    <a:p>
                      <a:pPr algn="ctr" rtl="0" fontAlgn="t"/>
                      <a:r>
                        <a:rPr lang="tr-TR" sz="1100" b="0" i="0" u="none" strike="noStrike" dirty="0" smtClean="0">
                          <a:solidFill>
                            <a:srgbClr val="000000"/>
                          </a:solidFill>
                          <a:latin typeface="Times New Roman" pitchFamily="18" charset="0"/>
                          <a:cs typeface="Times New Roman" pitchFamily="18" charset="0"/>
                        </a:rPr>
                        <a:t>6</a:t>
                      </a:r>
                      <a:endParaRPr lang="tr-TR" sz="1100" b="0"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200" b="0" i="0" kern="1200" dirty="0" err="1" smtClean="0">
                          <a:solidFill>
                            <a:schemeClr val="tx1"/>
                          </a:solidFill>
                          <a:effectLst/>
                          <a:latin typeface="+mn-lt"/>
                          <a:ea typeface="+mn-ea"/>
                          <a:cs typeface="+mn-cs"/>
                        </a:rPr>
                        <a:t>Muhakkiklik</a:t>
                      </a:r>
                      <a:r>
                        <a:rPr lang="tr-TR" sz="1200" b="0" i="0" kern="1200" dirty="0" smtClean="0">
                          <a:solidFill>
                            <a:schemeClr val="tx1"/>
                          </a:solidFill>
                          <a:effectLst/>
                          <a:latin typeface="+mn-lt"/>
                          <a:ea typeface="+mn-ea"/>
                          <a:cs typeface="+mn-cs"/>
                        </a:rPr>
                        <a:t> Semineri (2. Grup)</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200" dirty="0" smtClean="0"/>
                        <a:t>2018</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latin typeface="Times New Roman" pitchFamily="18" charset="0"/>
                          <a:cs typeface="Times New Roman" pitchFamily="18" charset="0"/>
                        </a:rPr>
                        <a:t>kursiyer</a:t>
                      </a:r>
                    </a:p>
                    <a:p>
                      <a:pPr algn="ct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200" b="0" i="0" kern="1200" dirty="0" smtClean="0">
                          <a:solidFill>
                            <a:schemeClr val="tx1"/>
                          </a:solidFill>
                          <a:effectLst/>
                          <a:latin typeface="+mn-lt"/>
                          <a:ea typeface="+mn-ea"/>
                          <a:cs typeface="+mn-cs"/>
                        </a:rPr>
                        <a:t>Seminer</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81714">
                <a:tc vMerge="1">
                  <a:txBody>
                    <a:bodyPr/>
                    <a:lstStyle/>
                    <a:p>
                      <a:endParaRPr lang="tr-TR"/>
                    </a:p>
                  </a:txBody>
                  <a:tcPr/>
                </a:tc>
                <a:tc vMerge="1">
                  <a:txBody>
                    <a:bodyPr/>
                    <a:lstStyle/>
                    <a:p>
                      <a:endParaRPr lang="tr-TR"/>
                    </a:p>
                  </a:txBody>
                  <a:tcPr/>
                </a:tc>
                <a:tc>
                  <a:txBody>
                    <a:bodyPr/>
                    <a:lstStyle/>
                    <a:p>
                      <a:pPr algn="ctr" rtl="0" fontAlgn="t"/>
                      <a:r>
                        <a:rPr lang="tr-TR" sz="1100" b="0" i="0" u="none" strike="noStrike" dirty="0" smtClean="0">
                          <a:solidFill>
                            <a:srgbClr val="000000"/>
                          </a:solidFill>
                          <a:latin typeface="Times New Roman" pitchFamily="18" charset="0"/>
                          <a:cs typeface="Times New Roman" pitchFamily="18" charset="0"/>
                        </a:rPr>
                        <a:t>7</a:t>
                      </a:r>
                      <a:endParaRPr lang="tr-TR" sz="1100" b="0"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200" b="0" i="0" kern="1200" dirty="0" smtClean="0">
                          <a:solidFill>
                            <a:schemeClr val="tx1"/>
                          </a:solidFill>
                          <a:effectLst/>
                          <a:latin typeface="+mn-lt"/>
                          <a:ea typeface="+mn-ea"/>
                          <a:cs typeface="+mn-cs"/>
                        </a:rPr>
                        <a:t>Güncel Sorunlar Çözüm Önerileri, Kamu İhale Mevzuatı Ve 4734-4735 Sayılı Kanun Uygulaması, E-Pansiyon Modülü, Pansiyon Yönetimi ve Pansiyon Bütçesinin Hazırlanması ve Uygulaması, Kurum Standartları ve Kurum Kültürü, Hijyen Eğitimi Semineri</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a:r>
                        <a:rPr lang="tr-TR" sz="1200" dirty="0" smtClean="0"/>
                        <a:t>2017</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latin typeface="Times New Roman" pitchFamily="18" charset="0"/>
                          <a:cs typeface="Times New Roman" pitchFamily="18" charset="0"/>
                        </a:rPr>
                        <a:t>kursiyer</a:t>
                      </a:r>
                    </a:p>
                    <a:p>
                      <a:pPr algn="ct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tr-TR" sz="1200" b="0" i="0" kern="1200" dirty="0" smtClean="0">
                          <a:solidFill>
                            <a:schemeClr val="tx1"/>
                          </a:solidFill>
                          <a:effectLst/>
                          <a:latin typeface="+mn-lt"/>
                          <a:ea typeface="+mn-ea"/>
                          <a:cs typeface="+mn-cs"/>
                        </a:rPr>
                        <a:t>Seminer</a:t>
                      </a:r>
                      <a:endParaRPr lang="tr-TR" sz="12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06551">
                <a:tc vMerge="1">
                  <a:txBody>
                    <a:bodyPr/>
                    <a:lstStyle/>
                    <a:p>
                      <a:endParaRPr lang="tr-TR"/>
                    </a:p>
                  </a:txBody>
                  <a:tcPr/>
                </a:tc>
                <a:tc vMerge="1">
                  <a:txBody>
                    <a:bodyPr/>
                    <a:lstStyle/>
                    <a:p>
                      <a:endParaRPr lang="tr-TR"/>
                    </a:p>
                  </a:txBody>
                  <a:tcPr/>
                </a:tc>
                <a:tc>
                  <a:txBody>
                    <a:bodyPr/>
                    <a:lstStyle/>
                    <a:p>
                      <a:pPr algn="ctr"/>
                      <a:r>
                        <a:rPr lang="tr-TR" sz="1100" dirty="0" smtClean="0"/>
                        <a:t>8</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HEM Öğretmen, Usta Öğretici Oryantasyon Kursu</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dirty="0" smtClean="0"/>
                        <a:t>2017</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100" b="0" i="0" kern="1200" dirty="0" smtClean="0">
                          <a:solidFill>
                            <a:schemeClr val="tx1"/>
                          </a:solidFill>
                          <a:effectLst/>
                          <a:latin typeface="+mn-lt"/>
                          <a:ea typeface="+mn-ea"/>
                          <a:cs typeface="+mn-cs"/>
                        </a:rPr>
                        <a:t>Kurs</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0688">
                <a:tc vMerge="1">
                  <a:txBody>
                    <a:bodyPr/>
                    <a:lstStyle/>
                    <a:p>
                      <a:endParaRPr lang="tr-TR"/>
                    </a:p>
                  </a:txBody>
                  <a:tcPr/>
                </a:tc>
                <a:tc vMerge="1">
                  <a:txBody>
                    <a:bodyPr/>
                    <a:lstStyle/>
                    <a:p>
                      <a:endParaRPr lang="tr-TR"/>
                    </a:p>
                  </a:txBody>
                  <a:tcPr/>
                </a:tc>
                <a:tc>
                  <a:txBody>
                    <a:bodyPr/>
                    <a:lstStyle/>
                    <a:p>
                      <a:pPr algn="ctr"/>
                      <a:r>
                        <a:rPr lang="tr-TR" sz="1100" dirty="0" smtClean="0"/>
                        <a:t>9</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n-NO" sz="1100" b="0" i="0" kern="1200" dirty="0" smtClean="0">
                          <a:solidFill>
                            <a:schemeClr val="tx1"/>
                          </a:solidFill>
                          <a:effectLst/>
                          <a:latin typeface="+mn-lt"/>
                          <a:ea typeface="+mn-ea"/>
                          <a:cs typeface="+mn-cs"/>
                        </a:rPr>
                        <a:t>Doküman Yönetim Sistemi Kullanıcı Eğitim Semineri</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a:r>
                        <a:rPr lang="tr-TR" sz="1100" dirty="0" smtClean="0"/>
                        <a:t>2017</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kursiyer</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tr-TR" sz="1100" b="0" i="0" kern="1200" dirty="0" smtClean="0">
                          <a:solidFill>
                            <a:schemeClr val="tx1"/>
                          </a:solidFill>
                          <a:effectLst/>
                          <a:latin typeface="+mn-lt"/>
                          <a:ea typeface="+mn-ea"/>
                          <a:cs typeface="+mn-cs"/>
                        </a:rPr>
                        <a:t>Seminer</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360688">
                <a:tc vMerge="1">
                  <a:txBody>
                    <a:bodyPr/>
                    <a:lstStyle/>
                    <a:p>
                      <a:endParaRPr lang="tr-TR"/>
                    </a:p>
                  </a:txBody>
                  <a:tcPr/>
                </a:tc>
                <a:tc vMerge="1">
                  <a:txBody>
                    <a:bodyPr/>
                    <a:lstStyle/>
                    <a:p>
                      <a:endParaRPr lang="tr-TR"/>
                    </a:p>
                  </a:txBody>
                  <a:tcPr/>
                </a:tc>
                <a:tc>
                  <a:txBody>
                    <a:bodyPr/>
                    <a:lstStyle/>
                    <a:p>
                      <a:pPr algn="ctr"/>
                      <a:r>
                        <a:rPr lang="tr-TR" sz="1100" dirty="0" smtClean="0"/>
                        <a:t>10</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Özel Yetenekliler Destek Eğitim Odası Farkındalık Semineri</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dirty="0" smtClean="0"/>
                        <a:t>2016</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kursiyer</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100" b="0" i="0" kern="1200" dirty="0" smtClean="0">
                          <a:solidFill>
                            <a:schemeClr val="tx1"/>
                          </a:solidFill>
                          <a:effectLst/>
                          <a:latin typeface="+mn-lt"/>
                          <a:ea typeface="+mn-ea"/>
                          <a:cs typeface="+mn-cs"/>
                        </a:rPr>
                        <a:t>Seminer</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0688">
                <a:tc vMerge="1">
                  <a:txBody>
                    <a:bodyPr/>
                    <a:lstStyle/>
                    <a:p>
                      <a:endParaRPr lang="tr-TR"/>
                    </a:p>
                  </a:txBody>
                  <a:tcPr/>
                </a:tc>
                <a:tc vMerge="1">
                  <a:txBody>
                    <a:bodyPr/>
                    <a:lstStyle/>
                    <a:p>
                      <a:endParaRPr lang="tr-TR"/>
                    </a:p>
                  </a:txBody>
                  <a:tcPr/>
                </a:tc>
                <a:tc>
                  <a:txBody>
                    <a:bodyPr/>
                    <a:lstStyle/>
                    <a:p>
                      <a:pPr algn="ctr"/>
                      <a:r>
                        <a:rPr lang="tr-TR" sz="1100" dirty="0" smtClean="0"/>
                        <a:t>11</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Çalışanların Temel İş Sağlığı ve Güvenliği Eğitimi Kursu</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a:r>
                        <a:rPr lang="tr-TR" sz="1100" dirty="0" smtClean="0"/>
                        <a:t>2016</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kursiyer</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tr-TR" sz="1100" b="0" i="0" kern="1200" dirty="0" smtClean="0">
                          <a:solidFill>
                            <a:schemeClr val="tx1"/>
                          </a:solidFill>
                          <a:effectLst/>
                          <a:latin typeface="+mn-lt"/>
                          <a:ea typeface="+mn-ea"/>
                          <a:cs typeface="+mn-cs"/>
                        </a:rPr>
                        <a:t>Kurs</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360688">
                <a:tc vMerge="1">
                  <a:txBody>
                    <a:bodyPr/>
                    <a:lstStyle/>
                    <a:p>
                      <a:endParaRPr lang="tr-TR"/>
                    </a:p>
                  </a:txBody>
                  <a:tcPr/>
                </a:tc>
                <a:tc vMerge="1">
                  <a:txBody>
                    <a:bodyPr/>
                    <a:lstStyle/>
                    <a:p>
                      <a:endParaRPr lang="tr-TR"/>
                    </a:p>
                  </a:txBody>
                  <a:tcPr/>
                </a:tc>
                <a:tc>
                  <a:txBody>
                    <a:bodyPr/>
                    <a:lstStyle/>
                    <a:p>
                      <a:pPr algn="ctr"/>
                      <a:r>
                        <a:rPr lang="tr-TR" sz="1100" dirty="0" smtClean="0"/>
                        <a:t>12</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Performans Değerlendirme Semineri</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dirty="0" smtClean="0"/>
                        <a:t>2016</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kursiyer</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100" b="0" i="0" kern="1200" dirty="0" smtClean="0">
                          <a:solidFill>
                            <a:schemeClr val="tx1"/>
                          </a:solidFill>
                          <a:effectLst/>
                          <a:latin typeface="+mn-lt"/>
                          <a:ea typeface="+mn-ea"/>
                          <a:cs typeface="+mn-cs"/>
                        </a:rPr>
                        <a:t>Seminer</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0688">
                <a:tc vMerge="1">
                  <a:txBody>
                    <a:bodyPr/>
                    <a:lstStyle/>
                    <a:p>
                      <a:endParaRPr lang="tr-TR"/>
                    </a:p>
                  </a:txBody>
                  <a:tcPr/>
                </a:tc>
                <a:tc vMerge="1">
                  <a:txBody>
                    <a:bodyPr/>
                    <a:lstStyle/>
                    <a:p>
                      <a:endParaRPr lang="tr-TR"/>
                    </a:p>
                  </a:txBody>
                  <a:tcPr/>
                </a:tc>
                <a:tc>
                  <a:txBody>
                    <a:bodyPr/>
                    <a:lstStyle/>
                    <a:p>
                      <a:pPr algn="ctr"/>
                      <a:r>
                        <a:rPr lang="tr-TR" sz="1100" dirty="0" smtClean="0"/>
                        <a:t>13</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Fatih Projesi - Eğitimde Teknoloji Kullanımı Kursu</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a:r>
                        <a:rPr lang="tr-TR" sz="1100" dirty="0" smtClean="0"/>
                        <a:t>2016</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kursiyer</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tr-TR" sz="1100" b="0" i="0" kern="1200" dirty="0" smtClean="0">
                          <a:solidFill>
                            <a:schemeClr val="tx1"/>
                          </a:solidFill>
                          <a:effectLst/>
                          <a:latin typeface="+mn-lt"/>
                          <a:ea typeface="+mn-ea"/>
                          <a:cs typeface="+mn-cs"/>
                        </a:rPr>
                        <a:t>Kurs</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95915">
                <a:tc vMerge="1">
                  <a:txBody>
                    <a:bodyPr/>
                    <a:lstStyle/>
                    <a:p>
                      <a:endParaRPr lang="tr-TR"/>
                    </a:p>
                  </a:txBody>
                  <a:tcPr/>
                </a:tc>
                <a:tc vMerge="1">
                  <a:txBody>
                    <a:bodyPr/>
                    <a:lstStyle/>
                    <a:p>
                      <a:endParaRPr lang="tr-TR"/>
                    </a:p>
                  </a:txBody>
                  <a:tcPr/>
                </a:tc>
                <a:tc>
                  <a:txBody>
                    <a:bodyPr/>
                    <a:lstStyle/>
                    <a:p>
                      <a:endParaRPr lang="tr-T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915">
                <a:tc vMerge="1">
                  <a:txBody>
                    <a:bodyPr/>
                    <a:lstStyle/>
                    <a:p>
                      <a:endParaRPr lang="tr-TR"/>
                    </a:p>
                  </a:txBody>
                  <a:tcPr/>
                </a:tc>
                <a:tc vMerge="1">
                  <a:txBody>
                    <a:bodyPr/>
                    <a:lstStyle/>
                    <a:p>
                      <a:endParaRPr lang="tr-TR"/>
                    </a:p>
                  </a:txBody>
                  <a:tcPr/>
                </a:tc>
                <a:tc>
                  <a:txBody>
                    <a:bodyPr/>
                    <a:lstStyle/>
                    <a:p>
                      <a:endParaRPr lang="tr-T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endParaRPr lang="tr-T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endParaRPr lang="tr-TR"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95915">
                <a:tc vMerge="1">
                  <a:txBody>
                    <a:bodyPr/>
                    <a:lstStyle/>
                    <a:p>
                      <a:endParaRPr lang="tr-TR"/>
                    </a:p>
                  </a:txBody>
                  <a:tcPr/>
                </a:tc>
                <a:tc vMerge="1">
                  <a:txBody>
                    <a:bodyPr/>
                    <a:lstStyle/>
                    <a:p>
                      <a:endParaRPr lang="tr-TR"/>
                    </a:p>
                  </a:txBody>
                  <a:tcPr/>
                </a:tc>
                <a:tc>
                  <a:txBody>
                    <a:bodyPr/>
                    <a:lstStyle/>
                    <a:p>
                      <a:endParaRPr lang="tr-T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915">
                <a:tc vMerge="1">
                  <a:txBody>
                    <a:bodyPr/>
                    <a:lstStyle/>
                    <a:p>
                      <a:endParaRPr lang="tr-TR"/>
                    </a:p>
                  </a:txBody>
                  <a:tcPr/>
                </a:tc>
                <a:tc vMerge="1">
                  <a:txBody>
                    <a:bodyPr/>
                    <a:lstStyle/>
                    <a:p>
                      <a:endParaRPr lang="tr-TR"/>
                    </a:p>
                  </a:txBody>
                  <a:tcPr/>
                </a:tc>
                <a:tc>
                  <a:txBody>
                    <a:bodyPr/>
                    <a:lstStyle/>
                    <a:p>
                      <a:endParaRPr lang="tr-T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3 Dikdörtgen"/>
          <p:cNvSpPr/>
          <p:nvPr/>
        </p:nvSpPr>
        <p:spPr>
          <a:xfrm>
            <a:off x="429809" y="-24056"/>
            <a:ext cx="8429684" cy="369332"/>
          </a:xfrm>
          <a:prstGeom prst="rect">
            <a:avLst/>
          </a:prstGeom>
        </p:spPr>
        <p:txBody>
          <a:bodyPr wrap="square">
            <a:spAutoFit/>
          </a:bodyPr>
          <a:lstStyle/>
          <a:p>
            <a:pPr algn="ctr"/>
            <a:r>
              <a:rPr lang="tr-TR" dirty="0" smtClean="0"/>
              <a:t>OKUL YÖNETİCİLERİNİN KATILDIĞI HİZMET İÇİ EĞİTİM FAALİYETLERİ</a:t>
            </a:r>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66</a:t>
            </a:fld>
            <a:endParaRPr lang="tr-TR"/>
          </a:p>
        </p:txBody>
      </p:sp>
      <p:graphicFrame>
        <p:nvGraphicFramePr>
          <p:cNvPr id="3" name="2 Tablo"/>
          <p:cNvGraphicFramePr>
            <a:graphicFrameLocks noGrp="1"/>
          </p:cNvGraphicFramePr>
          <p:nvPr>
            <p:extLst>
              <p:ext uri="{D42A27DB-BD31-4B8C-83A1-F6EECF244321}">
                <p14:modId xmlns:p14="http://schemas.microsoft.com/office/powerpoint/2010/main" xmlns="" val="474299507"/>
              </p:ext>
            </p:extLst>
          </p:nvPr>
        </p:nvGraphicFramePr>
        <p:xfrm>
          <a:off x="214283" y="214290"/>
          <a:ext cx="8643996" cy="7414990"/>
        </p:xfrm>
        <a:graphic>
          <a:graphicData uri="http://schemas.openxmlformats.org/drawingml/2006/table">
            <a:tbl>
              <a:tblPr/>
              <a:tblGrid>
                <a:gridCol w="829325"/>
                <a:gridCol w="763384"/>
                <a:gridCol w="361587"/>
                <a:gridCol w="4563661"/>
                <a:gridCol w="570719"/>
                <a:gridCol w="979553"/>
                <a:gridCol w="575767"/>
              </a:tblGrid>
              <a:tr h="161366">
                <a:tc>
                  <a:txBody>
                    <a:bodyPr/>
                    <a:lstStyle/>
                    <a:p>
                      <a:pPr algn="l" rtl="0" fontAlgn="t"/>
                      <a:r>
                        <a:rPr lang="tr-TR" sz="700" b="1" i="0" u="none" strike="noStrike" dirty="0">
                          <a:solidFill>
                            <a:srgbClr val="000000"/>
                          </a:solidFill>
                          <a:latin typeface="Times New Roman" pitchFamily="18" charset="0"/>
                          <a:cs typeface="Times New Roman" pitchFamily="18" charset="0"/>
                        </a:rPr>
                        <a:t>Adı ve Soyadı</a:t>
                      </a:r>
                      <a:r>
                        <a:rPr lang="tr-TR" sz="700" b="0" i="0" u="none" strike="noStrike" dirty="0">
                          <a:solidFill>
                            <a:srgbClr val="000000"/>
                          </a:solidFill>
                          <a:latin typeface="Times New Roman" pitchFamily="18" charset="0"/>
                          <a:cs typeface="Times New Roman" pitchFamily="18" charset="0"/>
                        </a:rPr>
                        <a:t> </a:t>
                      </a:r>
                      <a:endParaRPr lang="tr-TR" sz="700" b="1"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700" b="1" i="0" u="none" strike="noStrike">
                          <a:solidFill>
                            <a:srgbClr val="000000"/>
                          </a:solidFill>
                          <a:latin typeface="Times New Roman" pitchFamily="18" charset="0"/>
                          <a:cs typeface="Times New Roman" pitchFamily="18" charset="0"/>
                        </a:rPr>
                        <a:t>Görevi</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100" b="1" i="0" u="none" strike="noStrike">
                          <a:solidFill>
                            <a:srgbClr val="000000"/>
                          </a:solidFill>
                          <a:latin typeface="Times New Roman" pitchFamily="18" charset="0"/>
                          <a:cs typeface="Times New Roman" pitchFamily="18" charset="0"/>
                        </a:rPr>
                        <a:t>Sıra</a:t>
                      </a:r>
                    </a:p>
                  </a:txBody>
                  <a:tcPr marL="50104"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700" b="1" i="0" u="none" strike="noStrike">
                          <a:solidFill>
                            <a:srgbClr val="000000"/>
                          </a:solidFill>
                          <a:latin typeface="Times New Roman" pitchFamily="18" charset="0"/>
                          <a:cs typeface="Times New Roman" pitchFamily="18" charset="0"/>
                        </a:rPr>
                        <a:t>Katıldığı Çalışmanın Adı</a:t>
                      </a:r>
                      <a:r>
                        <a:rPr lang="tr-TR" sz="700" b="0" i="0" u="none" strike="noStrike">
                          <a:solidFill>
                            <a:srgbClr val="000000"/>
                          </a:solidFill>
                          <a:latin typeface="Times New Roman" pitchFamily="18" charset="0"/>
                          <a:cs typeface="Times New Roman" pitchFamily="18" charset="0"/>
                        </a:rPr>
                        <a:t> </a:t>
                      </a:r>
                      <a:endParaRPr lang="tr-TR" sz="700" b="1" i="0" u="none" strike="noStrike">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100" b="1" i="0" u="none" strike="noStrike">
                          <a:solidFill>
                            <a:srgbClr val="000000"/>
                          </a:solidFill>
                          <a:latin typeface="Times New Roman" pitchFamily="18" charset="0"/>
                          <a:cs typeface="Times New Roman" pitchFamily="18" charset="0"/>
                        </a:rPr>
                        <a:t>Katıldığı Yıl</a:t>
                      </a:r>
                      <a:r>
                        <a:rPr lang="tr-TR" sz="1100" b="0" i="0" u="none" strike="noStrike">
                          <a:solidFill>
                            <a:srgbClr val="000000"/>
                          </a:solidFill>
                          <a:latin typeface="Times New Roman" pitchFamily="18" charset="0"/>
                          <a:cs typeface="Times New Roman" pitchFamily="18" charset="0"/>
                        </a:rPr>
                        <a:t> </a:t>
                      </a:r>
                      <a:endParaRPr lang="tr-TR" sz="1100" b="1" i="0" u="none" strike="noStrike">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dirty="0" smtClean="0">
                          <a:solidFill>
                            <a:srgbClr val="000000"/>
                          </a:solidFill>
                          <a:latin typeface="Times New Roman" pitchFamily="18" charset="0"/>
                          <a:cs typeface="Times New Roman" pitchFamily="18" charset="0"/>
                        </a:rPr>
                        <a:t>Katılım Türü</a:t>
                      </a:r>
                      <a:r>
                        <a:rPr lang="tr-TR" sz="1100" b="1" i="0" u="none" strike="noStrike" baseline="0" dirty="0" smtClean="0">
                          <a:solidFill>
                            <a:srgbClr val="000000"/>
                          </a:solidFill>
                          <a:latin typeface="Times New Roman" pitchFamily="18" charset="0"/>
                          <a:cs typeface="Times New Roman" pitchFamily="18" charset="0"/>
                        </a:rPr>
                        <a:t> </a:t>
                      </a:r>
                      <a:endParaRPr lang="tr-TR" sz="1100" b="1"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100" b="1" i="0" u="none" strike="noStrike" dirty="0">
                          <a:solidFill>
                            <a:srgbClr val="000000"/>
                          </a:solidFill>
                          <a:latin typeface="Times New Roman" pitchFamily="18" charset="0"/>
                          <a:cs typeface="Times New Roman" pitchFamily="18" charset="0"/>
                        </a:rPr>
                        <a:t>Belge Tipi</a:t>
                      </a:r>
                      <a:r>
                        <a:rPr lang="tr-TR" sz="1100" b="0" i="0" u="none" strike="noStrike" dirty="0">
                          <a:solidFill>
                            <a:srgbClr val="000000"/>
                          </a:solidFill>
                          <a:latin typeface="Times New Roman" pitchFamily="18" charset="0"/>
                          <a:cs typeface="Times New Roman" pitchFamily="18" charset="0"/>
                        </a:rPr>
                        <a:t> </a:t>
                      </a:r>
                      <a:endParaRPr lang="tr-TR" sz="1100" b="1"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232537">
                <a:tc rowSpan="20">
                  <a:txBody>
                    <a:bodyPr/>
                    <a:lstStyle/>
                    <a:p>
                      <a:pPr algn="ctr" fontAlgn="ctr"/>
                      <a:r>
                        <a:rPr lang="tr-TR" sz="1000" b="0" i="0" u="none" strike="noStrike" dirty="0" smtClean="0">
                          <a:solidFill>
                            <a:srgbClr val="000000"/>
                          </a:solidFill>
                          <a:latin typeface="Times New Roman" pitchFamily="18" charset="0"/>
                          <a:cs typeface="Times New Roman" pitchFamily="18" charset="0"/>
                        </a:rPr>
                        <a:t>Hasan</a:t>
                      </a:r>
                      <a:r>
                        <a:rPr lang="tr-TR" sz="1000" b="0" i="0" u="none" strike="noStrike" baseline="0" dirty="0" smtClean="0">
                          <a:solidFill>
                            <a:srgbClr val="000000"/>
                          </a:solidFill>
                          <a:latin typeface="Times New Roman" pitchFamily="18" charset="0"/>
                          <a:cs typeface="Times New Roman" pitchFamily="18" charset="0"/>
                        </a:rPr>
                        <a:t> DEMİR</a:t>
                      </a:r>
                      <a:endParaRPr lang="tr-TR" sz="1000" b="0" i="0" u="none" strike="noStrike" dirty="0">
                        <a:solidFill>
                          <a:srgbClr val="000000"/>
                        </a:solidFill>
                        <a:latin typeface="Times New Roman" pitchFamily="18" charset="0"/>
                        <a:cs typeface="Times New Roman" pitchFamily="18" charset="0"/>
                      </a:endParaRPr>
                    </a:p>
                  </a:txBody>
                  <a:tcPr marL="4175" marR="4175" marT="4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rowSpan="20">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b="0" i="0" u="none" strike="noStrike" dirty="0" smtClean="0">
                          <a:solidFill>
                            <a:srgbClr val="000000"/>
                          </a:solidFill>
                          <a:latin typeface="Times New Roman" pitchFamily="18" charset="0"/>
                          <a:cs typeface="Times New Roman" pitchFamily="18" charset="0"/>
                        </a:rPr>
                        <a:t>Müdür Başyardımcısı(Felsefe Öğretmeni)</a:t>
                      </a:r>
                    </a:p>
                    <a:p>
                      <a:pPr algn="ctr" fontAlgn="ctr"/>
                      <a:endParaRPr lang="tr-TR" sz="1000" b="0" i="0" u="none" strike="noStrike" dirty="0">
                        <a:solidFill>
                          <a:srgbClr val="000000"/>
                        </a:solidFill>
                        <a:latin typeface="Times New Roman" pitchFamily="18" charset="0"/>
                        <a:cs typeface="Times New Roman" pitchFamily="18" charset="0"/>
                      </a:endParaRPr>
                    </a:p>
                  </a:txBody>
                  <a:tcPr marL="4175" marR="4175" marT="4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100" b="0" i="0" u="none" strike="noStrike" dirty="0" smtClean="0">
                          <a:solidFill>
                            <a:srgbClr val="000000"/>
                          </a:solidFill>
                          <a:latin typeface="Times New Roman" pitchFamily="18" charset="0"/>
                          <a:cs typeface="Times New Roman" pitchFamily="18" charset="0"/>
                        </a:rPr>
                        <a:t>1</a:t>
                      </a:r>
                      <a:endParaRPr lang="tr-TR" sz="1100" b="0"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n-NO" sz="1100" b="0" i="0" kern="1200" dirty="0" smtClean="0">
                          <a:solidFill>
                            <a:schemeClr val="tx1"/>
                          </a:solidFill>
                          <a:effectLst/>
                          <a:latin typeface="+mn-lt"/>
                          <a:ea typeface="+mn-ea"/>
                          <a:cs typeface="+mn-cs"/>
                        </a:rPr>
                        <a:t>Doküman Yönetim Sistemi Kullanıcı Eğitim Semineri</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dirty="0" smtClean="0"/>
                        <a:t>2022</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dirty="0" smtClean="0"/>
                        <a:t>kursiyer</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b="0" i="0" kern="1200" dirty="0" smtClean="0">
                          <a:solidFill>
                            <a:schemeClr val="tx1"/>
                          </a:solidFill>
                          <a:effectLst/>
                          <a:latin typeface="+mn-lt"/>
                          <a:ea typeface="+mn-ea"/>
                          <a:cs typeface="+mn-cs"/>
                        </a:rPr>
                        <a:t>Seminer</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2537">
                <a:tc vMerge="1">
                  <a:txBody>
                    <a:bodyPr/>
                    <a:lstStyle/>
                    <a:p>
                      <a:endParaRPr lang="tr-TR"/>
                    </a:p>
                  </a:txBody>
                  <a:tcPr/>
                </a:tc>
                <a:tc vMerge="1">
                  <a:txBody>
                    <a:bodyPr/>
                    <a:lstStyle/>
                    <a:p>
                      <a:endParaRPr lang="tr-TR"/>
                    </a:p>
                  </a:txBody>
                  <a:tcPr/>
                </a:tc>
                <a:tc>
                  <a:txBody>
                    <a:bodyPr/>
                    <a:lstStyle/>
                    <a:p>
                      <a:pPr algn="ctr" rtl="0" fontAlgn="t"/>
                      <a:r>
                        <a:rPr lang="tr-TR" sz="1100" b="0" i="0" u="none" strike="noStrike" dirty="0" smtClean="0">
                          <a:solidFill>
                            <a:srgbClr val="000000"/>
                          </a:solidFill>
                          <a:latin typeface="Times New Roman" pitchFamily="18" charset="0"/>
                          <a:cs typeface="Times New Roman" pitchFamily="18" charset="0"/>
                        </a:rPr>
                        <a:t>2</a:t>
                      </a:r>
                      <a:endParaRPr lang="tr-TR" sz="1100" b="0"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Fikri ve Sınai Mülkiyet Hakları Semineri</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dirty="0" smtClean="0"/>
                        <a:t>2022</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b="0" i="0" kern="1200" dirty="0" smtClean="0">
                          <a:solidFill>
                            <a:schemeClr val="tx1"/>
                          </a:solidFill>
                          <a:effectLst/>
                          <a:latin typeface="+mn-lt"/>
                          <a:ea typeface="+mn-ea"/>
                          <a:cs typeface="+mn-cs"/>
                        </a:rPr>
                        <a:t>Seminer</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676">
                <a:tc vMerge="1">
                  <a:txBody>
                    <a:bodyPr/>
                    <a:lstStyle/>
                    <a:p>
                      <a:endParaRPr lang="tr-TR"/>
                    </a:p>
                  </a:txBody>
                  <a:tcPr/>
                </a:tc>
                <a:tc vMerge="1">
                  <a:txBody>
                    <a:bodyPr/>
                    <a:lstStyle/>
                    <a:p>
                      <a:endParaRPr lang="tr-TR"/>
                    </a:p>
                  </a:txBody>
                  <a:tcPr/>
                </a:tc>
                <a:tc>
                  <a:txBody>
                    <a:bodyPr/>
                    <a:lstStyle/>
                    <a:p>
                      <a:pPr algn="ctr" rtl="0" fontAlgn="t"/>
                      <a:r>
                        <a:rPr lang="tr-TR" sz="1100" b="0" i="0" u="none" strike="noStrike" dirty="0" smtClean="0">
                          <a:solidFill>
                            <a:srgbClr val="000000"/>
                          </a:solidFill>
                          <a:latin typeface="Times New Roman" pitchFamily="18" charset="0"/>
                          <a:cs typeface="Times New Roman" pitchFamily="18" charset="0"/>
                        </a:rPr>
                        <a:t>3</a:t>
                      </a:r>
                      <a:endParaRPr lang="tr-TR" sz="1100" b="0" i="0" u="none" strike="noStrike" dirty="0">
                        <a:solidFill>
                          <a:srgbClr val="000000"/>
                        </a:solidFill>
                        <a:latin typeface="Times New Roman" pitchFamily="18" charset="0"/>
                        <a:cs typeface="Times New Roman" pitchFamily="18" charset="0"/>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4.02.02.01.020 - Motorlu Taşıt Sürücüleri Uygulama Sınavı Sorumlusu Kursu</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dirty="0" smtClean="0"/>
                        <a:t>2021</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b="0" i="0" kern="1200" dirty="0" smtClean="0">
                          <a:solidFill>
                            <a:schemeClr val="tx1"/>
                          </a:solidFill>
                          <a:effectLst/>
                          <a:latin typeface="+mn-lt"/>
                          <a:ea typeface="+mn-ea"/>
                          <a:cs typeface="+mn-cs"/>
                        </a:rPr>
                        <a:t>Kurs</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676">
                <a:tc vMerge="1">
                  <a:txBody>
                    <a:bodyPr/>
                    <a:lstStyle/>
                    <a:p>
                      <a:endParaRPr lang="tr-TR"/>
                    </a:p>
                  </a:txBody>
                  <a:tcPr/>
                </a:tc>
                <a:tc vMerge="1">
                  <a:txBody>
                    <a:bodyPr/>
                    <a:lstStyle/>
                    <a:p>
                      <a:endParaRPr lang="tr-TR"/>
                    </a:p>
                  </a:txBody>
                  <a:tcPr/>
                </a:tc>
                <a:tc>
                  <a:txBody>
                    <a:bodyPr/>
                    <a:lstStyle/>
                    <a:p>
                      <a:pPr algn="ctr"/>
                      <a:r>
                        <a:rPr lang="tr-TR" sz="1100" dirty="0" smtClean="0"/>
                        <a:t>4</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da-DK" sz="1100" dirty="0">
                          <a:effectLst/>
                          <a:latin typeface="Verdana"/>
                        </a:rPr>
                        <a:t/>
                      </a:r>
                      <a:br>
                        <a:rPr lang="da-DK" sz="1100" dirty="0">
                          <a:effectLst/>
                          <a:latin typeface="Verdana"/>
                        </a:rPr>
                      </a:br>
                      <a:r>
                        <a:rPr lang="da-DK" sz="1100" dirty="0">
                          <a:effectLst/>
                          <a:latin typeface="Verdana"/>
                        </a:rPr>
                        <a:t>2.02.03.02.007 - Okul Tabanlı Afet Eğitimi Kursu</a:t>
                      </a:r>
                    </a:p>
                  </a:txBody>
                  <a:tcPr marL="38100" marR="38100" marT="95250" marB="381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t>2021</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a:r>
                        <a:rPr lang="tr-TR" sz="1100" b="0" i="0" kern="1200" dirty="0" smtClean="0">
                          <a:solidFill>
                            <a:schemeClr val="tx1"/>
                          </a:solidFill>
                          <a:effectLst/>
                          <a:latin typeface="+mn-lt"/>
                          <a:ea typeface="+mn-ea"/>
                          <a:cs typeface="+mn-cs"/>
                        </a:rPr>
                        <a:t>Kurs</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169117">
                <a:tc vMerge="1">
                  <a:txBody>
                    <a:bodyPr/>
                    <a:lstStyle/>
                    <a:p>
                      <a:endParaRPr lang="tr-TR"/>
                    </a:p>
                  </a:txBody>
                  <a:tcPr/>
                </a:tc>
                <a:tc vMerge="1">
                  <a:txBody>
                    <a:bodyPr/>
                    <a:lstStyle/>
                    <a:p>
                      <a:endParaRPr lang="tr-TR"/>
                    </a:p>
                  </a:txBody>
                  <a:tcPr/>
                </a:tc>
                <a:tc>
                  <a:txBody>
                    <a:bodyPr/>
                    <a:lstStyle/>
                    <a:p>
                      <a:pPr algn="ctr"/>
                      <a:r>
                        <a:rPr lang="tr-TR" sz="1100" dirty="0" smtClean="0"/>
                        <a:t>5</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2.01.02.04.010 - Uzaktan Eğitim Sürecinde, Tasarım ve Yönetim Becerilerinin Geliştirilmesi Kursu</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t>2021</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a:r>
                        <a:rPr lang="tr-TR" sz="1100" b="0" i="0" kern="1200" dirty="0" smtClean="0">
                          <a:solidFill>
                            <a:schemeClr val="tx1"/>
                          </a:solidFill>
                          <a:effectLst/>
                          <a:latin typeface="+mn-lt"/>
                          <a:ea typeface="+mn-ea"/>
                          <a:cs typeface="+mn-cs"/>
                        </a:rPr>
                        <a:t>Kurs</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53676">
                <a:tc vMerge="1">
                  <a:txBody>
                    <a:bodyPr/>
                    <a:lstStyle/>
                    <a:p>
                      <a:endParaRPr lang="tr-TR"/>
                    </a:p>
                  </a:txBody>
                  <a:tcPr/>
                </a:tc>
                <a:tc vMerge="1">
                  <a:txBody>
                    <a:bodyPr/>
                    <a:lstStyle/>
                    <a:p>
                      <a:endParaRPr lang="tr-TR"/>
                    </a:p>
                  </a:txBody>
                  <a:tcPr/>
                </a:tc>
                <a:tc>
                  <a:txBody>
                    <a:bodyPr/>
                    <a:lstStyle/>
                    <a:p>
                      <a:pPr algn="ctr"/>
                      <a:r>
                        <a:rPr lang="tr-TR" sz="1100" dirty="0" smtClean="0"/>
                        <a:t>6</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tr-TR" sz="1100" dirty="0">
                          <a:effectLst/>
                          <a:latin typeface="Verdana"/>
                        </a:rPr>
                        <a:t/>
                      </a:r>
                      <a:br>
                        <a:rPr lang="tr-TR" sz="1100" dirty="0">
                          <a:effectLst/>
                          <a:latin typeface="Verdana"/>
                        </a:rPr>
                      </a:br>
                      <a:r>
                        <a:rPr lang="tr-TR" sz="1100" dirty="0">
                          <a:effectLst/>
                          <a:latin typeface="Verdana"/>
                        </a:rPr>
                        <a:t>Aday Öğretmen Yetiştirme Programı Uzaktan Eğitim Semineri</a:t>
                      </a:r>
                    </a:p>
                  </a:txBody>
                  <a:tcPr marL="38100" marR="38100" marT="95250" marB="381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t>2021</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b="0" i="0" kern="1200" dirty="0" smtClean="0">
                          <a:solidFill>
                            <a:schemeClr val="tx1"/>
                          </a:solidFill>
                          <a:effectLst/>
                          <a:latin typeface="+mn-lt"/>
                          <a:ea typeface="+mn-ea"/>
                          <a:cs typeface="+mn-cs"/>
                        </a:rPr>
                        <a:t>Seminer</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676">
                <a:tc vMerge="1">
                  <a:txBody>
                    <a:bodyPr/>
                    <a:lstStyle/>
                    <a:p>
                      <a:endParaRPr lang="tr-TR"/>
                    </a:p>
                  </a:txBody>
                  <a:tcPr/>
                </a:tc>
                <a:tc vMerge="1">
                  <a:txBody>
                    <a:bodyPr/>
                    <a:lstStyle/>
                    <a:p>
                      <a:endParaRPr lang="tr-TR"/>
                    </a:p>
                  </a:txBody>
                  <a:tcPr/>
                </a:tc>
                <a:tc>
                  <a:txBody>
                    <a:bodyPr/>
                    <a:lstStyle/>
                    <a:p>
                      <a:pPr algn="ctr"/>
                      <a:r>
                        <a:rPr lang="tr-TR" sz="1100" dirty="0" smtClean="0"/>
                        <a:t>7</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2.01.01.02.033 - Müze Eğitimi Kursu</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t>2021</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kern="1200" dirty="0" smtClean="0">
                          <a:solidFill>
                            <a:schemeClr val="tx1"/>
                          </a:solidFill>
                          <a:effectLst/>
                          <a:latin typeface="+mn-lt"/>
                          <a:ea typeface="+mn-ea"/>
                          <a:cs typeface="+mn-cs"/>
                        </a:rPr>
                        <a:t>Kurs</a:t>
                      </a:r>
                      <a:endParaRPr lang="tr-TR" sz="1100" dirty="0" smtClean="0"/>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169117">
                <a:tc vMerge="1">
                  <a:txBody>
                    <a:bodyPr/>
                    <a:lstStyle/>
                    <a:p>
                      <a:endParaRPr lang="tr-TR"/>
                    </a:p>
                  </a:txBody>
                  <a:tcPr/>
                </a:tc>
                <a:tc vMerge="1">
                  <a:txBody>
                    <a:bodyPr/>
                    <a:lstStyle/>
                    <a:p>
                      <a:endParaRPr lang="tr-TR"/>
                    </a:p>
                  </a:txBody>
                  <a:tcPr/>
                </a:tc>
                <a:tc>
                  <a:txBody>
                    <a:bodyPr/>
                    <a:lstStyle/>
                    <a:p>
                      <a:pPr algn="ctr"/>
                      <a:r>
                        <a:rPr lang="tr-TR" sz="1100" dirty="0" smtClean="0"/>
                        <a:t>8</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4.01.01.02.017 - FATİH Projesi - BT </a:t>
                      </a:r>
                      <a:r>
                        <a:rPr lang="tr-TR" sz="1100" b="0" i="0" kern="1200" dirty="0" err="1" smtClean="0">
                          <a:solidFill>
                            <a:schemeClr val="tx1"/>
                          </a:solidFill>
                          <a:effectLst/>
                          <a:latin typeface="+mn-lt"/>
                          <a:ea typeface="+mn-ea"/>
                          <a:cs typeface="+mn-cs"/>
                        </a:rPr>
                        <a:t>nin</a:t>
                      </a:r>
                      <a:r>
                        <a:rPr lang="tr-TR" sz="1100" b="0" i="0" kern="1200" dirty="0" smtClean="0">
                          <a:solidFill>
                            <a:schemeClr val="tx1"/>
                          </a:solidFill>
                          <a:effectLst/>
                          <a:latin typeface="+mn-lt"/>
                          <a:ea typeface="+mn-ea"/>
                          <a:cs typeface="+mn-cs"/>
                        </a:rPr>
                        <a:t> ve İnternetin Bilinçli ve Güvenli Kullanımı Kursu</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t>2021</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kern="1200" dirty="0" smtClean="0">
                          <a:solidFill>
                            <a:schemeClr val="tx1"/>
                          </a:solidFill>
                          <a:effectLst/>
                          <a:latin typeface="+mn-lt"/>
                          <a:ea typeface="+mn-ea"/>
                          <a:cs typeface="+mn-cs"/>
                        </a:rPr>
                        <a:t>Kurs</a:t>
                      </a:r>
                      <a:endParaRPr lang="tr-TR" sz="1100" dirty="0" smtClean="0"/>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9117">
                <a:tc vMerge="1">
                  <a:txBody>
                    <a:bodyPr/>
                    <a:lstStyle/>
                    <a:p>
                      <a:endParaRPr lang="tr-TR"/>
                    </a:p>
                  </a:txBody>
                  <a:tcPr/>
                </a:tc>
                <a:tc vMerge="1">
                  <a:txBody>
                    <a:bodyPr/>
                    <a:lstStyle/>
                    <a:p>
                      <a:endParaRPr lang="tr-TR"/>
                    </a:p>
                  </a:txBody>
                  <a:tcPr/>
                </a:tc>
                <a:tc>
                  <a:txBody>
                    <a:bodyPr/>
                    <a:lstStyle/>
                    <a:p>
                      <a:pPr algn="ctr"/>
                      <a:r>
                        <a:rPr lang="tr-TR" sz="1100" dirty="0" smtClean="0"/>
                        <a:t>9</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Aday Öğretmen Yetiştirme Programı Uzaktan Eğitim Semineri</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a:r>
                        <a:rPr lang="tr-TR" sz="1100" dirty="0" smtClean="0"/>
                        <a:t>2020</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kern="1200" dirty="0" smtClean="0">
                          <a:solidFill>
                            <a:schemeClr val="tx1"/>
                          </a:solidFill>
                          <a:effectLst/>
                          <a:latin typeface="+mn-lt"/>
                          <a:ea typeface="+mn-ea"/>
                          <a:cs typeface="+mn-cs"/>
                        </a:rPr>
                        <a:t>Seminer</a:t>
                      </a:r>
                      <a:endParaRPr lang="tr-TR" sz="1100" dirty="0" smtClean="0"/>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345283">
                <a:tc vMerge="1">
                  <a:txBody>
                    <a:bodyPr/>
                    <a:lstStyle/>
                    <a:p>
                      <a:endParaRPr lang="tr-TR"/>
                    </a:p>
                  </a:txBody>
                  <a:tcPr/>
                </a:tc>
                <a:tc vMerge="1">
                  <a:txBody>
                    <a:bodyPr/>
                    <a:lstStyle/>
                    <a:p>
                      <a:endParaRPr lang="tr-TR"/>
                    </a:p>
                  </a:txBody>
                  <a:tcPr/>
                </a:tc>
                <a:tc>
                  <a:txBody>
                    <a:bodyPr/>
                    <a:lstStyle/>
                    <a:p>
                      <a:pPr algn="ctr"/>
                      <a:r>
                        <a:rPr lang="tr-TR" sz="1100" dirty="0" smtClean="0"/>
                        <a:t>10</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Türk İşaret Dili Uzaktan Eğitim Semineri -2</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t>2020</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kern="1200" dirty="0" smtClean="0">
                          <a:solidFill>
                            <a:schemeClr val="tx1"/>
                          </a:solidFill>
                          <a:effectLst/>
                          <a:latin typeface="+mn-lt"/>
                          <a:ea typeface="+mn-ea"/>
                          <a:cs typeface="+mn-cs"/>
                        </a:rPr>
                        <a:t>Seminer</a:t>
                      </a:r>
                      <a:endParaRPr lang="tr-TR" sz="1100" dirty="0" smtClean="0"/>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9117">
                <a:tc vMerge="1">
                  <a:txBody>
                    <a:bodyPr/>
                    <a:lstStyle/>
                    <a:p>
                      <a:endParaRPr lang="tr-TR"/>
                    </a:p>
                  </a:txBody>
                  <a:tcPr/>
                </a:tc>
                <a:tc vMerge="1">
                  <a:txBody>
                    <a:bodyPr/>
                    <a:lstStyle/>
                    <a:p>
                      <a:endParaRPr lang="tr-TR"/>
                    </a:p>
                  </a:txBody>
                  <a:tcPr/>
                </a:tc>
                <a:tc>
                  <a:txBody>
                    <a:bodyPr/>
                    <a:lstStyle/>
                    <a:p>
                      <a:pPr algn="ctr"/>
                      <a:r>
                        <a:rPr lang="tr-TR" sz="1100" dirty="0" smtClean="0"/>
                        <a:t>11</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2.01.02.04.011 - Uzaktan Öğretimde Dijital Dönüşüm Eğitimi Kursu</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t>2020</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a:r>
                        <a:rPr lang="tr-TR" sz="1100" b="0" i="0" kern="1200" dirty="0" smtClean="0">
                          <a:solidFill>
                            <a:schemeClr val="tx1"/>
                          </a:solidFill>
                          <a:effectLst/>
                          <a:latin typeface="+mn-lt"/>
                          <a:ea typeface="+mn-ea"/>
                          <a:cs typeface="+mn-cs"/>
                        </a:rPr>
                        <a:t>Kurs</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169117">
                <a:tc vMerge="1">
                  <a:txBody>
                    <a:bodyPr/>
                    <a:lstStyle/>
                    <a:p>
                      <a:endParaRPr lang="tr-TR"/>
                    </a:p>
                  </a:txBody>
                  <a:tcPr/>
                </a:tc>
                <a:tc vMerge="1">
                  <a:txBody>
                    <a:bodyPr/>
                    <a:lstStyle/>
                    <a:p>
                      <a:endParaRPr lang="tr-TR"/>
                    </a:p>
                  </a:txBody>
                  <a:tcPr/>
                </a:tc>
                <a:tc>
                  <a:txBody>
                    <a:bodyPr/>
                    <a:lstStyle/>
                    <a:p>
                      <a:pPr algn="ctr"/>
                      <a:r>
                        <a:rPr lang="tr-TR" sz="1100" dirty="0" smtClean="0"/>
                        <a:t>12</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2.01.02.04.006 - Zihin Haritaları Kursu</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t>2020</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b="0" i="0" kern="1200" dirty="0" smtClean="0">
                          <a:solidFill>
                            <a:schemeClr val="tx1"/>
                          </a:solidFill>
                          <a:effectLst/>
                          <a:latin typeface="+mn-lt"/>
                          <a:ea typeface="+mn-ea"/>
                          <a:cs typeface="+mn-cs"/>
                        </a:rPr>
                        <a:t>Kurs</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9117">
                <a:tc vMerge="1">
                  <a:txBody>
                    <a:bodyPr/>
                    <a:lstStyle/>
                    <a:p>
                      <a:endParaRPr lang="tr-TR"/>
                    </a:p>
                  </a:txBody>
                  <a:tcPr/>
                </a:tc>
                <a:tc vMerge="1">
                  <a:txBody>
                    <a:bodyPr/>
                    <a:lstStyle/>
                    <a:p>
                      <a:endParaRPr lang="tr-TR"/>
                    </a:p>
                  </a:txBody>
                  <a:tcPr/>
                </a:tc>
                <a:tc>
                  <a:txBody>
                    <a:bodyPr/>
                    <a:lstStyle/>
                    <a:p>
                      <a:pPr algn="ctr"/>
                      <a:r>
                        <a:rPr lang="tr-TR" sz="1100" dirty="0" smtClean="0"/>
                        <a:t>13</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Çocuklar İçin Felsefe - P4C Farkındalık Eğitimi Semineri</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t>2020</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kern="1200" dirty="0" smtClean="0">
                          <a:solidFill>
                            <a:schemeClr val="tx1"/>
                          </a:solidFill>
                          <a:effectLst/>
                          <a:latin typeface="+mn-lt"/>
                          <a:ea typeface="+mn-ea"/>
                          <a:cs typeface="+mn-cs"/>
                        </a:rPr>
                        <a:t>Seminer</a:t>
                      </a:r>
                      <a:endParaRPr lang="tr-TR" sz="1100" dirty="0" smtClean="0"/>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169117">
                <a:tc vMerge="1">
                  <a:txBody>
                    <a:bodyPr/>
                    <a:lstStyle/>
                    <a:p>
                      <a:endParaRPr lang="tr-TR"/>
                    </a:p>
                  </a:txBody>
                  <a:tcPr/>
                </a:tc>
                <a:tc vMerge="1">
                  <a:txBody>
                    <a:bodyPr/>
                    <a:lstStyle/>
                    <a:p>
                      <a:endParaRPr lang="tr-TR"/>
                    </a:p>
                  </a:txBody>
                  <a:tcPr/>
                </a:tc>
                <a:tc>
                  <a:txBody>
                    <a:bodyPr/>
                    <a:lstStyle/>
                    <a:p>
                      <a:pPr algn="ctr"/>
                      <a:r>
                        <a:rPr lang="tr-TR" sz="1100" dirty="0" smtClean="0"/>
                        <a:t>14</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Proje Danışmanlığı Semineri</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t>2020</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kern="1200" dirty="0" smtClean="0">
                          <a:solidFill>
                            <a:schemeClr val="tx1"/>
                          </a:solidFill>
                          <a:effectLst/>
                          <a:latin typeface="+mn-lt"/>
                          <a:ea typeface="+mn-ea"/>
                          <a:cs typeface="+mn-cs"/>
                        </a:rPr>
                        <a:t>Seminer</a:t>
                      </a:r>
                      <a:endParaRPr lang="tr-TR" sz="1100" dirty="0" smtClean="0"/>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9117">
                <a:tc vMerge="1">
                  <a:txBody>
                    <a:bodyPr/>
                    <a:lstStyle/>
                    <a:p>
                      <a:endParaRPr lang="tr-TR"/>
                    </a:p>
                  </a:txBody>
                  <a:tcPr/>
                </a:tc>
                <a:tc vMerge="1">
                  <a:txBody>
                    <a:bodyPr/>
                    <a:lstStyle/>
                    <a:p>
                      <a:endParaRPr lang="tr-TR"/>
                    </a:p>
                  </a:txBody>
                  <a:tcPr/>
                </a:tc>
                <a:tc>
                  <a:txBody>
                    <a:bodyPr/>
                    <a:lstStyle/>
                    <a:p>
                      <a:pPr algn="ctr"/>
                      <a:r>
                        <a:rPr lang="tr-TR" sz="1100" dirty="0" smtClean="0"/>
                        <a:t>15</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tr-TR" sz="1100" dirty="0">
                          <a:effectLst/>
                          <a:latin typeface="Verdana"/>
                        </a:rPr>
                        <a:t/>
                      </a:r>
                      <a:br>
                        <a:rPr lang="tr-TR" sz="1100" dirty="0">
                          <a:effectLst/>
                          <a:latin typeface="Verdana"/>
                        </a:rPr>
                      </a:br>
                      <a:r>
                        <a:rPr lang="tr-TR" sz="1100" dirty="0">
                          <a:effectLst/>
                          <a:latin typeface="Verdana"/>
                        </a:rPr>
                        <a:t>2.01.01.02.041 - Masal Anlatıcılığı Uzaktan Eğitim Kursu</a:t>
                      </a:r>
                    </a:p>
                  </a:txBody>
                  <a:tcPr marL="38100" marR="38100" marT="95250" marB="381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t>2020</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b="0" i="0" kern="1200" dirty="0" smtClean="0">
                          <a:solidFill>
                            <a:schemeClr val="tx1"/>
                          </a:solidFill>
                          <a:effectLst/>
                          <a:latin typeface="+mn-lt"/>
                          <a:ea typeface="+mn-ea"/>
                          <a:cs typeface="+mn-cs"/>
                        </a:rPr>
                        <a:t>Kurs</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2537">
                <a:tc vMerge="1">
                  <a:txBody>
                    <a:bodyPr/>
                    <a:lstStyle/>
                    <a:p>
                      <a:endParaRPr lang="tr-TR"/>
                    </a:p>
                  </a:txBody>
                  <a:tcPr/>
                </a:tc>
                <a:tc vMerge="1">
                  <a:txBody>
                    <a:bodyPr/>
                    <a:lstStyle/>
                    <a:p>
                      <a:endParaRPr lang="tr-TR"/>
                    </a:p>
                  </a:txBody>
                  <a:tcPr/>
                </a:tc>
                <a:tc>
                  <a:txBody>
                    <a:bodyPr/>
                    <a:lstStyle/>
                    <a:p>
                      <a:pPr algn="ctr"/>
                      <a:r>
                        <a:rPr lang="tr-TR" sz="1100" dirty="0" smtClean="0"/>
                        <a:t>16</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Çocuklar İçin Felsefe - P4C Farkındalık Eğitimi Semineri</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t>2020</a:t>
                      </a:r>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kern="1200" dirty="0" smtClean="0">
                          <a:solidFill>
                            <a:schemeClr val="tx1"/>
                          </a:solidFill>
                          <a:effectLst/>
                          <a:latin typeface="+mn-lt"/>
                          <a:ea typeface="+mn-ea"/>
                          <a:cs typeface="+mn-cs"/>
                        </a:rPr>
                        <a:t>Seminer</a:t>
                      </a:r>
                      <a:endParaRPr lang="tr-TR" sz="1100" dirty="0" smtClean="0"/>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169117">
                <a:tc vMerge="1">
                  <a:txBody>
                    <a:bodyPr/>
                    <a:lstStyle/>
                    <a:p>
                      <a:endParaRPr lang="tr-TR"/>
                    </a:p>
                  </a:txBody>
                  <a:tcPr/>
                </a:tc>
                <a:tc vMerge="1">
                  <a:txBody>
                    <a:bodyPr/>
                    <a:lstStyle/>
                    <a:p>
                      <a:endParaRPr lang="tr-TR"/>
                    </a:p>
                  </a:txBody>
                  <a:tcPr/>
                </a:tc>
                <a:tc>
                  <a:txBody>
                    <a:bodyPr/>
                    <a:lstStyle/>
                    <a:p>
                      <a:pPr algn="ctr"/>
                      <a:r>
                        <a:rPr lang="tr-TR" sz="1100" dirty="0" smtClean="0"/>
                        <a:t>17</a:t>
                      </a:r>
                      <a:endParaRPr lang="tr-TR" sz="1100" dirty="0"/>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2.01.01.03.016 - Eleştirel Düşünme Becerileri Semineri 1</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dirty="0" smtClean="0"/>
                        <a:t>2023</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kern="1200" dirty="0" smtClean="0">
                          <a:solidFill>
                            <a:schemeClr val="tx1"/>
                          </a:solidFill>
                          <a:effectLst/>
                          <a:latin typeface="+mn-lt"/>
                          <a:ea typeface="+mn-ea"/>
                          <a:cs typeface="+mn-cs"/>
                        </a:rPr>
                        <a:t>Seminer</a:t>
                      </a:r>
                      <a:endParaRPr lang="tr-TR" sz="1100" dirty="0" smtClean="0"/>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9117">
                <a:tc vMerge="1">
                  <a:txBody>
                    <a:bodyPr/>
                    <a:lstStyle/>
                    <a:p>
                      <a:endParaRPr lang="tr-TR"/>
                    </a:p>
                  </a:txBody>
                  <a:tcPr/>
                </a:tc>
                <a:tc vMerge="1">
                  <a:txBody>
                    <a:bodyPr/>
                    <a:lstStyle/>
                    <a:p>
                      <a:endParaRPr lang="tr-TR"/>
                    </a:p>
                  </a:txBody>
                  <a:tcPr/>
                </a:tc>
                <a:tc>
                  <a:txBody>
                    <a:bodyPr/>
                    <a:lstStyle/>
                    <a:p>
                      <a:pPr algn="ctr"/>
                      <a:r>
                        <a:rPr lang="tr-TR" sz="1100" dirty="0" smtClean="0">
                          <a:solidFill>
                            <a:schemeClr val="bg1"/>
                          </a:solidFill>
                        </a:rPr>
                        <a:t>18</a:t>
                      </a:r>
                      <a:endParaRPr lang="tr-TR" sz="1100" dirty="0">
                        <a:solidFill>
                          <a:schemeClr val="bg1"/>
                        </a:solidFill>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4.02.02.01.025 - Özel Ulaştırma Hizmetleri Mesleki Eğitim ve Geliştirme (SRC) Teorik ve Uygulama Sınav Sorumlusu Semineri</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a:r>
                        <a:rPr lang="tr-TR" sz="1100" dirty="0" smtClean="0"/>
                        <a:t>2022</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kern="1200" dirty="0" smtClean="0">
                          <a:solidFill>
                            <a:schemeClr val="tx1"/>
                          </a:solidFill>
                          <a:effectLst/>
                          <a:latin typeface="+mn-lt"/>
                          <a:ea typeface="+mn-ea"/>
                          <a:cs typeface="+mn-cs"/>
                        </a:rPr>
                        <a:t>Seminer</a:t>
                      </a:r>
                      <a:endParaRPr lang="tr-TR" sz="1100" dirty="0" smtClean="0"/>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169117">
                <a:tc vMerge="1">
                  <a:txBody>
                    <a:bodyPr/>
                    <a:lstStyle/>
                    <a:p>
                      <a:endParaRPr lang="tr-TR"/>
                    </a:p>
                  </a:txBody>
                  <a:tcPr/>
                </a:tc>
                <a:tc vMerge="1">
                  <a:txBody>
                    <a:bodyPr/>
                    <a:lstStyle/>
                    <a:p>
                      <a:endParaRPr lang="tr-TR"/>
                    </a:p>
                  </a:txBody>
                  <a:tcPr/>
                </a:tc>
                <a:tc>
                  <a:txBody>
                    <a:bodyPr/>
                    <a:lstStyle/>
                    <a:p>
                      <a:pPr algn="ctr"/>
                      <a:r>
                        <a:rPr lang="tr-TR" sz="1100" dirty="0" smtClean="0">
                          <a:solidFill>
                            <a:schemeClr val="bg1"/>
                          </a:solidFill>
                        </a:rPr>
                        <a:t>19</a:t>
                      </a:r>
                      <a:endParaRPr lang="tr-TR" sz="1100" dirty="0">
                        <a:solidFill>
                          <a:schemeClr val="bg1"/>
                        </a:solidFill>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a-DK" sz="1100" b="0" i="0" kern="1200" dirty="0" smtClean="0">
                          <a:solidFill>
                            <a:schemeClr val="tx1"/>
                          </a:solidFill>
                          <a:effectLst/>
                          <a:latin typeface="+mn-lt"/>
                          <a:ea typeface="+mn-ea"/>
                          <a:cs typeface="+mn-cs"/>
                        </a:rPr>
                        <a:t>4.02.02.01.001 - İlk Yardım Eğitimi Kursu</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dirty="0" smtClean="0"/>
                        <a:t>2021</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kern="1200" dirty="0" smtClean="0">
                          <a:solidFill>
                            <a:schemeClr val="tx1"/>
                          </a:solidFill>
                          <a:effectLst/>
                          <a:latin typeface="+mn-lt"/>
                          <a:ea typeface="+mn-ea"/>
                          <a:cs typeface="+mn-cs"/>
                        </a:rPr>
                        <a:t>Seminer</a:t>
                      </a:r>
                      <a:endParaRPr lang="tr-TR" sz="1100" dirty="0" smtClean="0"/>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9117">
                <a:tc vMerge="1">
                  <a:txBody>
                    <a:bodyPr/>
                    <a:lstStyle/>
                    <a:p>
                      <a:endParaRPr lang="tr-TR"/>
                    </a:p>
                  </a:txBody>
                  <a:tcPr/>
                </a:tc>
                <a:tc vMerge="1">
                  <a:txBody>
                    <a:bodyPr/>
                    <a:lstStyle/>
                    <a:p>
                      <a:endParaRPr lang="tr-TR"/>
                    </a:p>
                  </a:txBody>
                  <a:tcPr/>
                </a:tc>
                <a:tc>
                  <a:txBody>
                    <a:bodyPr/>
                    <a:lstStyle/>
                    <a:p>
                      <a:pPr algn="ctr"/>
                      <a:r>
                        <a:rPr lang="tr-TR" sz="1100" dirty="0" smtClean="0">
                          <a:solidFill>
                            <a:schemeClr val="bg1"/>
                          </a:solidFill>
                        </a:rPr>
                        <a:t>20</a:t>
                      </a:r>
                      <a:endParaRPr lang="tr-TR" sz="1100" dirty="0">
                        <a:solidFill>
                          <a:schemeClr val="bg1"/>
                        </a:solidFill>
                      </a:endParaRP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1.01.01.08.014 - Uzaktan Eğitim Süreçlerinde Öğretim Becerilerinin Geliştirilmesi Semineri</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100" dirty="0" smtClean="0"/>
                        <a:t>2021</a:t>
                      </a: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kern="1200" dirty="0" smtClean="0">
                          <a:solidFill>
                            <a:schemeClr val="tx1"/>
                          </a:solidFill>
                          <a:effectLst/>
                          <a:latin typeface="+mn-lt"/>
                          <a:ea typeface="+mn-ea"/>
                          <a:cs typeface="+mn-cs"/>
                        </a:rPr>
                        <a:t>Seminer</a:t>
                      </a:r>
                      <a:endParaRPr lang="tr-TR" sz="1100" dirty="0" smtClean="0"/>
                    </a:p>
                    <a:p>
                      <a:pPr algn="ctr"/>
                      <a:endParaRPr lang="tr-TR" sz="1100" dirty="0"/>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67</a:t>
            </a:fld>
            <a:endParaRPr lang="tr-TR"/>
          </a:p>
        </p:txBody>
      </p:sp>
      <p:graphicFrame>
        <p:nvGraphicFramePr>
          <p:cNvPr id="7" name="6 Tablo"/>
          <p:cNvGraphicFramePr>
            <a:graphicFrameLocks noGrp="1"/>
          </p:cNvGraphicFramePr>
          <p:nvPr>
            <p:extLst>
              <p:ext uri="{D42A27DB-BD31-4B8C-83A1-F6EECF244321}">
                <p14:modId xmlns:p14="http://schemas.microsoft.com/office/powerpoint/2010/main" xmlns="" val="3664460683"/>
              </p:ext>
            </p:extLst>
          </p:nvPr>
        </p:nvGraphicFramePr>
        <p:xfrm>
          <a:off x="500034" y="714356"/>
          <a:ext cx="8286810" cy="5572163"/>
        </p:xfrm>
        <a:graphic>
          <a:graphicData uri="http://schemas.openxmlformats.org/drawingml/2006/table">
            <a:tbl>
              <a:tblPr/>
              <a:tblGrid>
                <a:gridCol w="784451"/>
                <a:gridCol w="1001499"/>
                <a:gridCol w="357190"/>
                <a:gridCol w="4466278"/>
                <a:gridCol w="492369"/>
                <a:gridCol w="542440"/>
                <a:gridCol w="642583"/>
              </a:tblGrid>
              <a:tr h="500215">
                <a:tc>
                  <a:txBody>
                    <a:bodyPr/>
                    <a:lstStyle/>
                    <a:p>
                      <a:pPr algn="l" rtl="0" fontAlgn="t"/>
                      <a:r>
                        <a:rPr lang="tr-TR" sz="1000" b="1" i="0" u="none" strike="noStrike" dirty="0">
                          <a:solidFill>
                            <a:srgbClr val="000000"/>
                          </a:solidFill>
                          <a:latin typeface="Times New Roman" pitchFamily="18" charset="0"/>
                          <a:cs typeface="Times New Roman" pitchFamily="18" charset="0"/>
                        </a:rPr>
                        <a:t>Adı ve Soyadı</a:t>
                      </a:r>
                      <a:r>
                        <a:rPr lang="tr-TR" sz="1000" b="0" i="0" u="none" strike="noStrike" dirty="0">
                          <a:solidFill>
                            <a:srgbClr val="000000"/>
                          </a:solidFill>
                          <a:latin typeface="Times New Roman" pitchFamily="18" charset="0"/>
                          <a:cs typeface="Times New Roman" pitchFamily="18" charset="0"/>
                        </a:rPr>
                        <a:t> </a:t>
                      </a:r>
                      <a:endParaRPr lang="tr-TR" sz="1000" b="1" i="0" u="none" strike="noStrike" dirty="0">
                        <a:solidFill>
                          <a:srgbClr val="000000"/>
                        </a:solidFill>
                        <a:latin typeface="Times New Roman" pitchFamily="18" charset="0"/>
                        <a:cs typeface="Times New Roman" pitchFamily="18" charset="0"/>
                      </a:endParaRP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Görevi</a:t>
                      </a: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000" b="1" i="0" u="none" strike="noStrike" dirty="0">
                          <a:solidFill>
                            <a:srgbClr val="000000"/>
                          </a:solidFill>
                          <a:latin typeface="Times New Roman" pitchFamily="18" charset="0"/>
                          <a:cs typeface="Times New Roman" pitchFamily="18" charset="0"/>
                        </a:rPr>
                        <a:t>Sıra</a:t>
                      </a:r>
                    </a:p>
                  </a:txBody>
                  <a:tcPr marL="58757"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dirty="0">
                          <a:solidFill>
                            <a:srgbClr val="000000"/>
                          </a:solidFill>
                          <a:latin typeface="Times New Roman" pitchFamily="18" charset="0"/>
                          <a:cs typeface="Times New Roman" pitchFamily="18" charset="0"/>
                        </a:rPr>
                        <a:t>Katıldığı Çalışmanın Adı</a:t>
                      </a:r>
                      <a:r>
                        <a:rPr lang="tr-TR" sz="1000" b="0" i="0" u="none" strike="noStrike" dirty="0">
                          <a:solidFill>
                            <a:srgbClr val="000000"/>
                          </a:solidFill>
                          <a:latin typeface="Times New Roman" pitchFamily="18" charset="0"/>
                          <a:cs typeface="Times New Roman" pitchFamily="18" charset="0"/>
                        </a:rPr>
                        <a:t> </a:t>
                      </a:r>
                      <a:endParaRPr lang="tr-TR" sz="1000" b="1" i="0" u="none" strike="noStrike" dirty="0">
                        <a:solidFill>
                          <a:srgbClr val="000000"/>
                        </a:solidFill>
                        <a:latin typeface="Times New Roman" pitchFamily="18" charset="0"/>
                        <a:cs typeface="Times New Roman" pitchFamily="18" charset="0"/>
                      </a:endParaRP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a:solidFill>
                            <a:srgbClr val="000000"/>
                          </a:solidFill>
                          <a:latin typeface="Times New Roman" pitchFamily="18" charset="0"/>
                          <a:cs typeface="Times New Roman" pitchFamily="18" charset="0"/>
                        </a:rPr>
                        <a:t>Katıldığı Yıl</a:t>
                      </a:r>
                      <a:r>
                        <a:rPr lang="tr-TR" sz="1100" b="0" i="0" u="none" strike="noStrike">
                          <a:solidFill>
                            <a:srgbClr val="000000"/>
                          </a:solidFill>
                          <a:latin typeface="Times New Roman" pitchFamily="18" charset="0"/>
                          <a:cs typeface="Times New Roman" pitchFamily="18" charset="0"/>
                        </a:rPr>
                        <a:t> </a:t>
                      </a:r>
                      <a:endParaRPr lang="tr-TR" sz="1100" b="1" i="0" u="none" strike="noStrike">
                        <a:solidFill>
                          <a:srgbClr val="000000"/>
                        </a:solidFill>
                        <a:latin typeface="Times New Roman" pitchFamily="18" charset="0"/>
                        <a:cs typeface="Times New Roman" pitchFamily="18" charset="0"/>
                      </a:endParaRP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dirty="0">
                          <a:solidFill>
                            <a:srgbClr val="000000"/>
                          </a:solidFill>
                          <a:latin typeface="Times New Roman" pitchFamily="18" charset="0"/>
                          <a:cs typeface="Times New Roman" pitchFamily="18" charset="0"/>
                        </a:rPr>
                        <a:t>Katılım </a:t>
                      </a:r>
                      <a:r>
                        <a:rPr lang="tr-TR" sz="1100" b="1" i="0" u="none" strike="noStrike" dirty="0" smtClean="0">
                          <a:solidFill>
                            <a:srgbClr val="000000"/>
                          </a:solidFill>
                          <a:latin typeface="Times New Roman" pitchFamily="18" charset="0"/>
                          <a:cs typeface="Times New Roman" pitchFamily="18" charset="0"/>
                        </a:rPr>
                        <a:t>Türü</a:t>
                      </a:r>
                      <a:endParaRPr lang="tr-TR" sz="1100" b="1" i="0" u="none" strike="noStrike" dirty="0">
                        <a:solidFill>
                          <a:srgbClr val="000000"/>
                        </a:solidFill>
                        <a:latin typeface="Times New Roman" pitchFamily="18" charset="0"/>
                        <a:cs typeface="Times New Roman" pitchFamily="18" charset="0"/>
                      </a:endParaRP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dirty="0">
                          <a:solidFill>
                            <a:srgbClr val="000000"/>
                          </a:solidFill>
                          <a:latin typeface="Times New Roman" pitchFamily="18" charset="0"/>
                          <a:cs typeface="Times New Roman" pitchFamily="18" charset="0"/>
                        </a:rPr>
                        <a:t>Belge Tipi</a:t>
                      </a:r>
                      <a:r>
                        <a:rPr lang="tr-TR" sz="1100" b="0" i="0" u="none" strike="noStrike" dirty="0">
                          <a:solidFill>
                            <a:srgbClr val="000000"/>
                          </a:solidFill>
                          <a:latin typeface="Times New Roman" pitchFamily="18" charset="0"/>
                          <a:cs typeface="Times New Roman" pitchFamily="18" charset="0"/>
                        </a:rPr>
                        <a:t> </a:t>
                      </a:r>
                      <a:endParaRPr lang="tr-TR" sz="1100" b="1" i="0" u="none" strike="noStrike" dirty="0">
                        <a:solidFill>
                          <a:srgbClr val="000000"/>
                        </a:solidFill>
                        <a:latin typeface="Times New Roman" pitchFamily="18" charset="0"/>
                        <a:cs typeface="Times New Roman" pitchFamily="18" charset="0"/>
                      </a:endParaRP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523480">
                <a:tc rowSpan="9">
                  <a:txBody>
                    <a:bodyPr/>
                    <a:lstStyle/>
                    <a:p>
                      <a:pPr algn="ctr" fontAlgn="ctr"/>
                      <a:r>
                        <a:rPr lang="tr-TR" sz="1000" b="0" i="0" u="none" strike="noStrike" dirty="0" smtClean="0">
                          <a:solidFill>
                            <a:srgbClr val="000000"/>
                          </a:solidFill>
                          <a:latin typeface="Times New Roman" pitchFamily="18" charset="0"/>
                          <a:cs typeface="Times New Roman" pitchFamily="18" charset="0"/>
                        </a:rPr>
                        <a:t>Alihan</a:t>
                      </a:r>
                      <a:r>
                        <a:rPr lang="tr-TR" sz="1000" b="0" i="0" u="none" strike="noStrike" baseline="0" dirty="0" smtClean="0">
                          <a:solidFill>
                            <a:srgbClr val="000000"/>
                          </a:solidFill>
                          <a:latin typeface="Times New Roman" pitchFamily="18" charset="0"/>
                          <a:cs typeface="Times New Roman" pitchFamily="18" charset="0"/>
                        </a:rPr>
                        <a:t> İNCE</a:t>
                      </a:r>
                      <a:endParaRPr lang="tr-TR" sz="1000" b="0" i="0" u="none" strike="noStrike" dirty="0">
                        <a:solidFill>
                          <a:srgbClr val="000000"/>
                        </a:solidFill>
                        <a:latin typeface="Times New Roman" pitchFamily="18" charset="0"/>
                        <a:cs typeface="Times New Roman" pitchFamily="18" charset="0"/>
                      </a:endParaRPr>
                    </a:p>
                  </a:txBody>
                  <a:tcPr marL="4896" marR="4896" marT="4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rowSpan="9">
                  <a:txBody>
                    <a:bodyPr/>
                    <a:lstStyle/>
                    <a:p>
                      <a:pPr algn="ctr" fontAlgn="ctr"/>
                      <a:r>
                        <a:rPr lang="tr-TR" sz="1000" b="0" i="0" u="none" strike="noStrike" dirty="0">
                          <a:solidFill>
                            <a:srgbClr val="000000"/>
                          </a:solidFill>
                          <a:latin typeface="Times New Roman" pitchFamily="18" charset="0"/>
                          <a:cs typeface="Times New Roman" pitchFamily="18" charset="0"/>
                        </a:rPr>
                        <a:t>Müdür </a:t>
                      </a:r>
                      <a:r>
                        <a:rPr lang="tr-TR" sz="1000" b="0" i="0" u="none" strike="noStrike" baseline="0" dirty="0" smtClean="0">
                          <a:solidFill>
                            <a:srgbClr val="000000"/>
                          </a:solidFill>
                          <a:latin typeface="Times New Roman" pitchFamily="18" charset="0"/>
                          <a:cs typeface="Times New Roman" pitchFamily="18" charset="0"/>
                        </a:rPr>
                        <a:t> Y</a:t>
                      </a:r>
                      <a:r>
                        <a:rPr lang="tr-TR" sz="1000" b="0" i="0" u="none" strike="noStrike" dirty="0" smtClean="0">
                          <a:solidFill>
                            <a:srgbClr val="000000"/>
                          </a:solidFill>
                          <a:latin typeface="Times New Roman" pitchFamily="18" charset="0"/>
                          <a:cs typeface="Times New Roman" pitchFamily="18" charset="0"/>
                        </a:rPr>
                        <a:t>ardımcısı (Beden</a:t>
                      </a:r>
                      <a:r>
                        <a:rPr lang="tr-TR" sz="1000" b="0" i="0" u="none" strike="noStrike" baseline="0" dirty="0" smtClean="0">
                          <a:solidFill>
                            <a:srgbClr val="000000"/>
                          </a:solidFill>
                          <a:latin typeface="Times New Roman" pitchFamily="18" charset="0"/>
                          <a:cs typeface="Times New Roman" pitchFamily="18" charset="0"/>
                        </a:rPr>
                        <a:t> Eğitimi Öğretmeni)</a:t>
                      </a:r>
                      <a:endParaRPr lang="tr-TR" sz="1000" b="0" i="0" u="none" strike="noStrike" dirty="0">
                        <a:solidFill>
                          <a:srgbClr val="000000"/>
                        </a:solidFill>
                        <a:latin typeface="Times New Roman" pitchFamily="18" charset="0"/>
                        <a:cs typeface="Times New Roman" pitchFamily="18" charset="0"/>
                      </a:endParaRPr>
                    </a:p>
                  </a:txBody>
                  <a:tcPr marL="4896" marR="4896" marT="4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000" b="0" i="0" u="none" strike="noStrike" dirty="0">
                          <a:solidFill>
                            <a:srgbClr val="000000"/>
                          </a:solidFill>
                          <a:latin typeface="Times New Roman" pitchFamily="18" charset="0"/>
                          <a:cs typeface="Times New Roman" pitchFamily="18" charset="0"/>
                        </a:rPr>
                        <a:t>1</a:t>
                      </a: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2.01.03.01.167 - Okul Yöneticilerinin Akademik Başarı Sorumlulukları Semineri</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dirty="0" smtClean="0"/>
                        <a:t>2024</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dirty="0" smtClean="0"/>
                        <a:t>kursiyer</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Katılım Belgesi</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9405">
                <a:tc vMerge="1">
                  <a:txBody>
                    <a:bodyPr/>
                    <a:lstStyle/>
                    <a:p>
                      <a:endParaRPr lang="tr-TR"/>
                    </a:p>
                  </a:txBody>
                  <a:tcPr/>
                </a:tc>
                <a:tc vMerge="1">
                  <a:txBody>
                    <a:bodyPr/>
                    <a:lstStyle/>
                    <a:p>
                      <a:endParaRPr lang="tr-TR"/>
                    </a:p>
                  </a:txBody>
                  <a:tcPr/>
                </a:tc>
                <a:tc>
                  <a:txBody>
                    <a:bodyPr/>
                    <a:lstStyle/>
                    <a:p>
                      <a:pPr algn="ctr" rtl="0" fontAlgn="t"/>
                      <a:r>
                        <a:rPr lang="tr-TR" sz="1000" b="0" i="0" u="none" strike="noStrike" dirty="0">
                          <a:solidFill>
                            <a:srgbClr val="000000"/>
                          </a:solidFill>
                          <a:latin typeface="Times New Roman" pitchFamily="18" charset="0"/>
                          <a:cs typeface="Times New Roman" pitchFamily="18" charset="0"/>
                        </a:rPr>
                        <a:t>2</a:t>
                      </a: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i-FI" sz="1100" b="0" i="0" kern="1200" dirty="0" smtClean="0">
                          <a:solidFill>
                            <a:schemeClr val="tx1"/>
                          </a:solidFill>
                          <a:effectLst/>
                          <a:latin typeface="+mn-lt"/>
                          <a:ea typeface="+mn-ea"/>
                          <a:cs typeface="+mn-cs"/>
                        </a:rPr>
                        <a:t>2.01.03.01.164 - Kişisel Zaman Yönetim Semineri</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dirty="0" smtClean="0"/>
                        <a:t>2024</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Katılım Belgesi</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480">
                <a:tc vMerge="1">
                  <a:txBody>
                    <a:bodyPr/>
                    <a:lstStyle/>
                    <a:p>
                      <a:endParaRPr lang="tr-TR"/>
                    </a:p>
                  </a:txBody>
                  <a:tcPr/>
                </a:tc>
                <a:tc vMerge="1">
                  <a:txBody>
                    <a:bodyPr/>
                    <a:lstStyle/>
                    <a:p>
                      <a:endParaRPr lang="tr-TR"/>
                    </a:p>
                  </a:txBody>
                  <a:tcPr/>
                </a:tc>
                <a:tc>
                  <a:txBody>
                    <a:bodyPr/>
                    <a:lstStyle/>
                    <a:p>
                      <a:pPr algn="ctr" rtl="0" fontAlgn="t"/>
                      <a:r>
                        <a:rPr lang="tr-TR" sz="1000" b="0" i="0" u="none" strike="noStrike" dirty="0">
                          <a:solidFill>
                            <a:srgbClr val="000000"/>
                          </a:solidFill>
                          <a:latin typeface="Times New Roman" pitchFamily="18" charset="0"/>
                          <a:cs typeface="Times New Roman" pitchFamily="18" charset="0"/>
                        </a:rPr>
                        <a:t>3</a:t>
                      </a: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Etik Eğitimi Semineri</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dirty="0" smtClean="0"/>
                        <a:t>2023</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Katılım Belgesi</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480">
                <a:tc vMerge="1">
                  <a:txBody>
                    <a:bodyPr/>
                    <a:lstStyle/>
                    <a:p>
                      <a:endParaRPr lang="tr-TR"/>
                    </a:p>
                  </a:txBody>
                  <a:tcPr/>
                </a:tc>
                <a:tc vMerge="1">
                  <a:txBody>
                    <a:bodyPr/>
                    <a:lstStyle/>
                    <a:p>
                      <a:endParaRPr lang="tr-TR"/>
                    </a:p>
                  </a:txBody>
                  <a:tcPr/>
                </a:tc>
                <a:tc>
                  <a:txBody>
                    <a:bodyPr/>
                    <a:lstStyle/>
                    <a:p>
                      <a:pPr algn="ctr" rtl="0" fontAlgn="t"/>
                      <a:r>
                        <a:rPr lang="tr-TR" sz="1000" b="0" i="0" u="none" strike="noStrike" dirty="0">
                          <a:solidFill>
                            <a:srgbClr val="000000"/>
                          </a:solidFill>
                          <a:latin typeface="Times New Roman" pitchFamily="18" charset="0"/>
                          <a:cs typeface="Times New Roman" pitchFamily="18" charset="0"/>
                        </a:rPr>
                        <a:t>4</a:t>
                      </a: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2.01.03.01.185 - MEB Birim Amirlerinin Öğretmen Bilgilendirme Semineri</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dirty="0" smtClean="0"/>
                        <a:t>2023</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Katılım Belgesi</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8381">
                <a:tc vMerge="1">
                  <a:txBody>
                    <a:bodyPr/>
                    <a:lstStyle/>
                    <a:p>
                      <a:endParaRPr lang="tr-TR"/>
                    </a:p>
                  </a:txBody>
                  <a:tcPr/>
                </a:tc>
                <a:tc vMerge="1">
                  <a:txBody>
                    <a:bodyPr/>
                    <a:lstStyle/>
                    <a:p>
                      <a:endParaRPr lang="tr-TR"/>
                    </a:p>
                  </a:txBody>
                  <a:tcPr/>
                </a:tc>
                <a:tc>
                  <a:txBody>
                    <a:bodyPr/>
                    <a:lstStyle/>
                    <a:p>
                      <a:pPr algn="ctr" rtl="0" fontAlgn="t"/>
                      <a:r>
                        <a:rPr lang="tr-TR" sz="1000" b="0" i="0" u="none" strike="noStrike" dirty="0">
                          <a:solidFill>
                            <a:srgbClr val="000000"/>
                          </a:solidFill>
                          <a:latin typeface="Times New Roman" pitchFamily="18" charset="0"/>
                          <a:cs typeface="Times New Roman" pitchFamily="18" charset="0"/>
                        </a:rPr>
                        <a:t>5</a:t>
                      </a: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2.01.03.01.148 - Gençlerle İletişim Semineri</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dirty="0" smtClean="0"/>
                        <a:t>2023</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Katılım Belgesi</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8381">
                <a:tc vMerge="1">
                  <a:txBody>
                    <a:bodyPr/>
                    <a:lstStyle/>
                    <a:p>
                      <a:endParaRPr lang="tr-TR"/>
                    </a:p>
                  </a:txBody>
                  <a:tcPr/>
                </a:tc>
                <a:tc vMerge="1">
                  <a:txBody>
                    <a:bodyPr/>
                    <a:lstStyle/>
                    <a:p>
                      <a:endParaRPr lang="tr-TR"/>
                    </a:p>
                  </a:txBody>
                  <a:tcPr/>
                </a:tc>
                <a:tc>
                  <a:txBody>
                    <a:bodyPr/>
                    <a:lstStyle/>
                    <a:p>
                      <a:pPr algn="ctr" rtl="0" fontAlgn="t"/>
                      <a:r>
                        <a:rPr lang="tr-TR" sz="1000" b="0" i="0" u="none" strike="noStrike" dirty="0">
                          <a:solidFill>
                            <a:srgbClr val="000000"/>
                          </a:solidFill>
                          <a:latin typeface="Times New Roman" pitchFamily="18" charset="0"/>
                          <a:cs typeface="Times New Roman" pitchFamily="18" charset="0"/>
                        </a:rPr>
                        <a:t>6</a:t>
                      </a: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2.01.03.01.095 - Türk Mitolojisinin Eğitimdeki Yeri ve Önemi Semineri</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dirty="0" smtClean="0"/>
                        <a:t>2023</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Katılım Belgesi</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480">
                <a:tc vMerge="1">
                  <a:txBody>
                    <a:bodyPr/>
                    <a:lstStyle/>
                    <a:p>
                      <a:endParaRPr lang="tr-TR"/>
                    </a:p>
                  </a:txBody>
                  <a:tcPr/>
                </a:tc>
                <a:tc vMerge="1">
                  <a:txBody>
                    <a:bodyPr/>
                    <a:lstStyle/>
                    <a:p>
                      <a:endParaRPr lang="tr-TR"/>
                    </a:p>
                  </a:txBody>
                  <a:tcPr/>
                </a:tc>
                <a:tc>
                  <a:txBody>
                    <a:bodyPr/>
                    <a:lstStyle/>
                    <a:p>
                      <a:pPr algn="ctr" rtl="0" fontAlgn="t"/>
                      <a:r>
                        <a:rPr lang="tr-TR" sz="1000" b="0" i="0" u="none" strike="noStrike" dirty="0">
                          <a:solidFill>
                            <a:srgbClr val="000000"/>
                          </a:solidFill>
                          <a:latin typeface="Times New Roman" pitchFamily="18" charset="0"/>
                          <a:cs typeface="Times New Roman" pitchFamily="18" charset="0"/>
                        </a:rPr>
                        <a:t>7</a:t>
                      </a: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it-IT" sz="1100" b="0" i="0" kern="1200" dirty="0" smtClean="0">
                          <a:solidFill>
                            <a:schemeClr val="tx1"/>
                          </a:solidFill>
                          <a:effectLst/>
                          <a:latin typeface="+mn-lt"/>
                          <a:ea typeface="+mn-ea"/>
                          <a:cs typeface="+mn-cs"/>
                        </a:rPr>
                        <a:t>4.01.03.03.031 - Yönetici Geliştirme Programı Semineri 2</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dirty="0" smtClean="0"/>
                        <a:t>2022</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Katılım Belgesi</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8381">
                <a:tc vMerge="1">
                  <a:txBody>
                    <a:bodyPr/>
                    <a:lstStyle/>
                    <a:p>
                      <a:endParaRPr lang="tr-TR"/>
                    </a:p>
                  </a:txBody>
                  <a:tcPr/>
                </a:tc>
                <a:tc vMerge="1">
                  <a:txBody>
                    <a:bodyPr/>
                    <a:lstStyle/>
                    <a:p>
                      <a:endParaRPr lang="tr-TR"/>
                    </a:p>
                  </a:txBody>
                  <a:tcPr/>
                </a:tc>
                <a:tc>
                  <a:txBody>
                    <a:bodyPr/>
                    <a:lstStyle/>
                    <a:p>
                      <a:pPr algn="ctr" rtl="0" fontAlgn="t"/>
                      <a:r>
                        <a:rPr lang="tr-TR" sz="1000" b="0" i="0" u="none" strike="noStrike" dirty="0">
                          <a:solidFill>
                            <a:srgbClr val="000000"/>
                          </a:solidFill>
                          <a:latin typeface="Times New Roman" pitchFamily="18" charset="0"/>
                          <a:cs typeface="Times New Roman" pitchFamily="18" charset="0"/>
                        </a:rPr>
                        <a:t>8</a:t>
                      </a: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it-IT" sz="1100" b="0" i="0" kern="1200" dirty="0" smtClean="0">
                          <a:solidFill>
                            <a:schemeClr val="tx1"/>
                          </a:solidFill>
                          <a:effectLst/>
                          <a:latin typeface="+mn-lt"/>
                          <a:ea typeface="+mn-ea"/>
                          <a:cs typeface="+mn-cs"/>
                        </a:rPr>
                        <a:t>4.01.03.03.030 - Yönetici Geliştirme Programı Semineri 1</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dirty="0" smtClean="0"/>
                        <a:t>2022</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Katılım Belgesi</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480">
                <a:tc vMerge="1">
                  <a:txBody>
                    <a:bodyPr/>
                    <a:lstStyle/>
                    <a:p>
                      <a:endParaRPr lang="tr-TR"/>
                    </a:p>
                  </a:txBody>
                  <a:tcPr/>
                </a:tc>
                <a:tc vMerge="1">
                  <a:txBody>
                    <a:bodyPr/>
                    <a:lstStyle/>
                    <a:p>
                      <a:endParaRPr lang="tr-TR"/>
                    </a:p>
                  </a:txBody>
                  <a:tcPr/>
                </a:tc>
                <a:tc>
                  <a:txBody>
                    <a:bodyPr/>
                    <a:lstStyle/>
                    <a:p>
                      <a:pPr algn="ctr" rtl="0" fontAlgn="t"/>
                      <a:r>
                        <a:rPr lang="tr-TR" sz="1000" b="0" i="0" u="none" strike="noStrike" dirty="0">
                          <a:solidFill>
                            <a:srgbClr val="000000"/>
                          </a:solidFill>
                          <a:latin typeface="Times New Roman" pitchFamily="18" charset="0"/>
                          <a:cs typeface="Times New Roman" pitchFamily="18" charset="0"/>
                        </a:rPr>
                        <a:t>9</a:t>
                      </a:r>
                    </a:p>
                  </a:txBody>
                  <a:tcPr marL="4896" marR="4896" marT="4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b="0" i="0" kern="1200" dirty="0" smtClean="0">
                          <a:solidFill>
                            <a:schemeClr val="tx1"/>
                          </a:solidFill>
                          <a:effectLst/>
                          <a:latin typeface="+mn-lt"/>
                          <a:ea typeface="+mn-ea"/>
                          <a:cs typeface="+mn-cs"/>
                        </a:rPr>
                        <a:t>2.01.03.01.026 - Çöpün Yolculuğu ve Geri Dönüşüm Semineri</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tr-TR" sz="1100" dirty="0" smtClean="0"/>
                        <a:t>2022</a:t>
                      </a:r>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kursiyer</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Times New Roman" pitchFamily="18" charset="0"/>
                          <a:cs typeface="Times New Roman" pitchFamily="18" charset="0"/>
                        </a:rPr>
                        <a:t>Katılım Belgesi</a:t>
                      </a:r>
                    </a:p>
                    <a:p>
                      <a:endParaRPr lang="tr-TR" sz="1100" dirty="0"/>
                    </a:p>
                  </a:txBody>
                  <a:tcPr marL="4896" marR="4896" marT="4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68</a:t>
            </a:fld>
            <a:endParaRPr lang="tr-TR"/>
          </a:p>
        </p:txBody>
      </p:sp>
      <p:graphicFrame>
        <p:nvGraphicFramePr>
          <p:cNvPr id="3" name="2 Tablo"/>
          <p:cNvGraphicFramePr>
            <a:graphicFrameLocks noGrp="1"/>
          </p:cNvGraphicFramePr>
          <p:nvPr>
            <p:extLst>
              <p:ext uri="{D42A27DB-BD31-4B8C-83A1-F6EECF244321}">
                <p14:modId xmlns:p14="http://schemas.microsoft.com/office/powerpoint/2010/main" xmlns="" val="3307062783"/>
              </p:ext>
            </p:extLst>
          </p:nvPr>
        </p:nvGraphicFramePr>
        <p:xfrm>
          <a:off x="251520" y="116632"/>
          <a:ext cx="8640960" cy="6551879"/>
        </p:xfrm>
        <a:graphic>
          <a:graphicData uri="http://schemas.openxmlformats.org/drawingml/2006/table">
            <a:tbl>
              <a:tblPr/>
              <a:tblGrid>
                <a:gridCol w="566804"/>
                <a:gridCol w="648505"/>
                <a:gridCol w="535183"/>
                <a:gridCol w="4861235"/>
                <a:gridCol w="535183"/>
                <a:gridCol w="535183"/>
                <a:gridCol w="958867"/>
              </a:tblGrid>
              <a:tr h="383804">
                <a:tc>
                  <a:txBody>
                    <a:bodyPr/>
                    <a:lstStyle/>
                    <a:p>
                      <a:pPr algn="l" rtl="0" fontAlgn="t"/>
                      <a:r>
                        <a:rPr lang="tr-TR" sz="1000" b="1" i="0" u="none" strike="noStrike" dirty="0">
                          <a:solidFill>
                            <a:srgbClr val="000000"/>
                          </a:solidFill>
                          <a:latin typeface="Times New Roman" pitchFamily="18" charset="0"/>
                          <a:cs typeface="Times New Roman" pitchFamily="18" charset="0"/>
                        </a:rPr>
                        <a:t>Adı ve Soyadı</a:t>
                      </a:r>
                      <a:r>
                        <a:rPr lang="tr-TR" sz="1000" b="0" i="0" u="none" strike="noStrike" dirty="0">
                          <a:solidFill>
                            <a:srgbClr val="000000"/>
                          </a:solidFill>
                          <a:latin typeface="Times New Roman" pitchFamily="18" charset="0"/>
                          <a:cs typeface="Times New Roman" pitchFamily="18" charset="0"/>
                        </a:rPr>
                        <a:t> </a:t>
                      </a:r>
                      <a:r>
                        <a:rPr lang="tr-TR" sz="1000" b="1" i="0" u="none" strike="noStrike" dirty="0">
                          <a:solidFill>
                            <a:srgbClr val="000000"/>
                          </a:solidFill>
                          <a:latin typeface="Times New Roman" pitchFamily="18" charset="0"/>
                          <a:cs typeface="Times New Roman" pitchFamily="18" charset="0"/>
                        </a:rPr>
                        <a:t> </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dirty="0">
                          <a:solidFill>
                            <a:srgbClr val="000000"/>
                          </a:solidFill>
                          <a:latin typeface="Times New Roman" pitchFamily="18" charset="0"/>
                          <a:cs typeface="Times New Roman" pitchFamily="18" charset="0"/>
                        </a:rPr>
                        <a:t>Görevi</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000" b="1" i="0" u="none" strike="noStrike" dirty="0">
                          <a:solidFill>
                            <a:srgbClr val="000000"/>
                          </a:solidFill>
                          <a:latin typeface="Times New Roman" pitchFamily="18" charset="0"/>
                          <a:cs typeface="Times New Roman" pitchFamily="18" charset="0"/>
                        </a:rPr>
                        <a:t>Sıra</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dirty="0">
                          <a:solidFill>
                            <a:srgbClr val="000000"/>
                          </a:solidFill>
                          <a:latin typeface="Times New Roman" pitchFamily="18" charset="0"/>
                          <a:cs typeface="Times New Roman" pitchFamily="18" charset="0"/>
                        </a:rPr>
                        <a:t>Katıldığı Çalışmanın Adı</a:t>
                      </a:r>
                      <a:r>
                        <a:rPr lang="tr-TR" sz="1000" b="0" i="0" u="none" strike="noStrike" dirty="0">
                          <a:solidFill>
                            <a:srgbClr val="000000"/>
                          </a:solidFill>
                          <a:latin typeface="Times New Roman" pitchFamily="18" charset="0"/>
                          <a:cs typeface="Times New Roman" pitchFamily="18" charset="0"/>
                        </a:rPr>
                        <a:t> </a:t>
                      </a:r>
                      <a:r>
                        <a:rPr lang="tr-TR" sz="1000" b="1" i="0" u="none" strike="noStrike" dirty="0">
                          <a:solidFill>
                            <a:srgbClr val="000000"/>
                          </a:solidFill>
                          <a:latin typeface="Times New Roman" pitchFamily="18" charset="0"/>
                          <a:cs typeface="Times New Roman" pitchFamily="18" charset="0"/>
                        </a:rPr>
                        <a:t> </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000" b="1" i="0" u="none" strike="noStrike" dirty="0">
                          <a:solidFill>
                            <a:srgbClr val="000000"/>
                          </a:solidFill>
                          <a:latin typeface="Times New Roman" pitchFamily="18" charset="0"/>
                          <a:cs typeface="Times New Roman" pitchFamily="18" charset="0"/>
                        </a:rPr>
                        <a:t>Katıldığı Yıl</a:t>
                      </a:r>
                      <a:r>
                        <a:rPr lang="tr-TR" sz="1000" b="0" i="0" u="none" strike="noStrike" dirty="0">
                          <a:solidFill>
                            <a:srgbClr val="000000"/>
                          </a:solidFill>
                          <a:latin typeface="Times New Roman" pitchFamily="18" charset="0"/>
                          <a:cs typeface="Times New Roman" pitchFamily="18" charset="0"/>
                        </a:rPr>
                        <a:t> </a:t>
                      </a:r>
                      <a:r>
                        <a:rPr lang="tr-TR" sz="1000" b="1" i="0" u="none" strike="noStrike" dirty="0">
                          <a:solidFill>
                            <a:srgbClr val="000000"/>
                          </a:solidFill>
                          <a:latin typeface="Times New Roman" pitchFamily="18" charset="0"/>
                          <a:cs typeface="Times New Roman" pitchFamily="18" charset="0"/>
                        </a:rPr>
                        <a:t> </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dirty="0">
                          <a:solidFill>
                            <a:srgbClr val="000000"/>
                          </a:solidFill>
                          <a:latin typeface="Times New Roman" pitchFamily="18" charset="0"/>
                          <a:cs typeface="Times New Roman" pitchFamily="18" charset="0"/>
                        </a:rPr>
                        <a:t>Katılım Türü</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dirty="0">
                          <a:solidFill>
                            <a:srgbClr val="000000"/>
                          </a:solidFill>
                          <a:latin typeface="Times New Roman" pitchFamily="18" charset="0"/>
                          <a:cs typeface="Times New Roman" pitchFamily="18" charset="0"/>
                        </a:rPr>
                        <a:t>Belge Tipi</a:t>
                      </a:r>
                      <a:r>
                        <a:rPr lang="tr-TR" sz="1000" b="0" i="0" u="none" strike="noStrike" dirty="0">
                          <a:solidFill>
                            <a:srgbClr val="000000"/>
                          </a:solidFill>
                          <a:latin typeface="Times New Roman" pitchFamily="18" charset="0"/>
                          <a:cs typeface="Times New Roman" pitchFamily="18" charset="0"/>
                        </a:rPr>
                        <a:t> </a:t>
                      </a:r>
                      <a:r>
                        <a:rPr lang="tr-TR" sz="1000" b="1" i="0" u="none" strike="noStrike" dirty="0">
                          <a:solidFill>
                            <a:srgbClr val="000000"/>
                          </a:solidFill>
                          <a:latin typeface="Times New Roman" pitchFamily="18" charset="0"/>
                          <a:cs typeface="Times New Roman" pitchFamily="18" charset="0"/>
                        </a:rPr>
                        <a:t> </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356334">
                <a:tc rowSpan="20">
                  <a:txBody>
                    <a:bodyPr/>
                    <a:lstStyle/>
                    <a:p>
                      <a:pPr algn="ctr" rtl="0" fontAlgn="ctr"/>
                      <a:r>
                        <a:rPr lang="tr-TR" sz="1000" b="0" i="0" u="none" strike="noStrike" dirty="0" smtClean="0">
                          <a:solidFill>
                            <a:srgbClr val="000000"/>
                          </a:solidFill>
                          <a:latin typeface="Times New Roman" pitchFamily="18" charset="0"/>
                          <a:cs typeface="Times New Roman" pitchFamily="18" charset="0"/>
                        </a:rPr>
                        <a:t>Burak</a:t>
                      </a:r>
                      <a:r>
                        <a:rPr lang="tr-TR" sz="1000" b="0" i="0" u="none" strike="noStrike" baseline="0" dirty="0" smtClean="0">
                          <a:solidFill>
                            <a:srgbClr val="000000"/>
                          </a:solidFill>
                          <a:latin typeface="Times New Roman" pitchFamily="18" charset="0"/>
                          <a:cs typeface="Times New Roman" pitchFamily="18" charset="0"/>
                        </a:rPr>
                        <a:t> DİRİCAN</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rowSpan="20">
                  <a:txBody>
                    <a:bodyPr/>
                    <a:lstStyle/>
                    <a:p>
                      <a:pPr algn="ctr" rtl="0" fontAlgn="ctr"/>
                      <a:r>
                        <a:rPr lang="tr-TR" sz="1000" b="0" i="0" u="none" strike="noStrike" dirty="0">
                          <a:solidFill>
                            <a:srgbClr val="000000"/>
                          </a:solidFill>
                          <a:latin typeface="Times New Roman" pitchFamily="18" charset="0"/>
                          <a:cs typeface="Times New Roman" pitchFamily="18" charset="0"/>
                        </a:rPr>
                        <a:t>Müdür </a:t>
                      </a:r>
                      <a:r>
                        <a:rPr lang="tr-TR" sz="1000" b="0" i="0" u="none" strike="noStrike" dirty="0" smtClean="0">
                          <a:solidFill>
                            <a:srgbClr val="000000"/>
                          </a:solidFill>
                          <a:latin typeface="Times New Roman" pitchFamily="18" charset="0"/>
                          <a:cs typeface="Times New Roman" pitchFamily="18" charset="0"/>
                        </a:rPr>
                        <a:t>Yardımcısı (Beden</a:t>
                      </a:r>
                      <a:r>
                        <a:rPr lang="tr-TR" sz="1000" b="0" i="0" u="none" strike="noStrike" baseline="0" dirty="0" smtClean="0">
                          <a:solidFill>
                            <a:srgbClr val="000000"/>
                          </a:solidFill>
                          <a:latin typeface="Times New Roman" pitchFamily="18" charset="0"/>
                          <a:cs typeface="Times New Roman" pitchFamily="18" charset="0"/>
                        </a:rPr>
                        <a:t> Eğitimi Öğretmeni)</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000" b="0" i="0" u="none" strike="noStrike">
                          <a:solidFill>
                            <a:srgbClr val="000000"/>
                          </a:solidFill>
                          <a:latin typeface="Times New Roman" pitchFamily="18" charset="0"/>
                          <a:cs typeface="Times New Roman" pitchFamily="18" charset="0"/>
                        </a:rPr>
                        <a:t>1</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dirty="0" smtClean="0">
                          <a:solidFill>
                            <a:srgbClr val="000000"/>
                          </a:solidFill>
                          <a:effectLst/>
                          <a:latin typeface="Verdana"/>
                        </a:rPr>
                        <a:t>2.01.03.01.185 - </a:t>
                      </a:r>
                      <a:r>
                        <a:rPr lang="tr-TR" sz="1200" b="0" i="0" u="none" strike="noStrike" dirty="0" smtClean="0">
                          <a:solidFill>
                            <a:srgbClr val="000000"/>
                          </a:solidFill>
                          <a:effectLst/>
                          <a:latin typeface="Verdana"/>
                        </a:rPr>
                        <a:t>MEB </a:t>
                      </a:r>
                      <a:r>
                        <a:rPr lang="tr-TR" sz="1200" b="0" i="0" u="none" strike="noStrike" dirty="0">
                          <a:solidFill>
                            <a:srgbClr val="000000"/>
                          </a:solidFill>
                          <a:effectLst/>
                          <a:latin typeface="Verdana"/>
                        </a:rPr>
                        <a:t>Birim Amirlerinin Öğretmen Bilgilendirme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334">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2</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dirty="0" smtClean="0">
                          <a:solidFill>
                            <a:srgbClr val="000000"/>
                          </a:solidFill>
                          <a:effectLst/>
                          <a:latin typeface="Verdana"/>
                        </a:rPr>
                        <a:t>2.01.03.01.169 - </a:t>
                      </a:r>
                      <a:r>
                        <a:rPr lang="nn-NO" sz="1200" b="0" i="0" u="none" strike="noStrike" dirty="0" smtClean="0">
                          <a:solidFill>
                            <a:srgbClr val="000000"/>
                          </a:solidFill>
                          <a:effectLst/>
                          <a:latin typeface="Verdana"/>
                        </a:rPr>
                        <a:t>Okul </a:t>
                      </a:r>
                      <a:r>
                        <a:rPr lang="nn-NO" sz="1200" b="0" i="0" u="none" strike="noStrike" dirty="0">
                          <a:solidFill>
                            <a:srgbClr val="000000"/>
                          </a:solidFill>
                          <a:effectLst/>
                          <a:latin typeface="Verdana"/>
                        </a:rPr>
                        <a:t>Yöneticilerinin Rehberlik Koordinasyon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Başarı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334">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3</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dirty="0" smtClean="0">
                          <a:solidFill>
                            <a:srgbClr val="000000"/>
                          </a:solidFill>
                          <a:effectLst/>
                          <a:latin typeface="Verdana"/>
                        </a:rPr>
                        <a:t>2.01.03.01.132 - </a:t>
                      </a:r>
                      <a:r>
                        <a:rPr lang="tr-TR" sz="1200" b="0" i="0" u="none" strike="noStrike" dirty="0" smtClean="0">
                          <a:solidFill>
                            <a:srgbClr val="000000"/>
                          </a:solidFill>
                          <a:effectLst/>
                          <a:latin typeface="Verdana"/>
                        </a:rPr>
                        <a:t>e </a:t>
                      </a:r>
                      <a:r>
                        <a:rPr lang="tr-TR" sz="1200" b="0" i="0" u="none" strike="noStrike" dirty="0" err="1">
                          <a:solidFill>
                            <a:srgbClr val="000000"/>
                          </a:solidFill>
                          <a:effectLst/>
                          <a:latin typeface="Verdana"/>
                        </a:rPr>
                        <a:t>Twinning</a:t>
                      </a:r>
                      <a:r>
                        <a:rPr lang="tr-TR" sz="1200" b="0" i="0" u="none" strike="noStrike" dirty="0">
                          <a:solidFill>
                            <a:srgbClr val="000000"/>
                          </a:solidFill>
                          <a:effectLst/>
                          <a:latin typeface="Verdana"/>
                        </a:rPr>
                        <a:t>, </a:t>
                      </a:r>
                      <a:r>
                        <a:rPr lang="tr-TR" sz="1200" b="0" i="0" u="none" strike="noStrike" dirty="0" err="1">
                          <a:solidFill>
                            <a:srgbClr val="000000"/>
                          </a:solidFill>
                          <a:effectLst/>
                          <a:latin typeface="Verdana"/>
                        </a:rPr>
                        <a:t>Erasmus+Proje</a:t>
                      </a:r>
                      <a:r>
                        <a:rPr lang="tr-TR" sz="1200" b="0" i="0" u="none" strike="noStrike" dirty="0">
                          <a:solidFill>
                            <a:srgbClr val="000000"/>
                          </a:solidFill>
                          <a:effectLst/>
                          <a:latin typeface="Verdana"/>
                        </a:rPr>
                        <a:t> ve Etkinlikleri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Başarı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066">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4</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Verdana"/>
                        </a:rPr>
                        <a:t>2.01.03.01.120 - Afet </a:t>
                      </a:r>
                      <a:r>
                        <a:rPr lang="tr-TR" sz="1200" b="0" i="0" u="none" strike="noStrike" dirty="0">
                          <a:solidFill>
                            <a:srgbClr val="000000"/>
                          </a:solidFill>
                          <a:effectLst/>
                          <a:latin typeface="Verdana"/>
                        </a:rPr>
                        <a:t>ve Acil Durum Temel Kavramlar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Başarı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347">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5</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Verdana"/>
                        </a:rPr>
                        <a:t>2.01.03.01.101 - Zaman </a:t>
                      </a:r>
                      <a:r>
                        <a:rPr lang="tr-TR" sz="1200" b="0" i="0" u="none" strike="noStrike" dirty="0">
                          <a:solidFill>
                            <a:srgbClr val="000000"/>
                          </a:solidFill>
                          <a:effectLst/>
                          <a:latin typeface="Verdana"/>
                        </a:rPr>
                        <a:t>Yönetimi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Başarı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334">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6</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Verdana"/>
                        </a:rPr>
                        <a:t>2.01.01.05.027 - Öğretmenlik </a:t>
                      </a:r>
                      <a:r>
                        <a:rPr lang="tr-TR" sz="1200" b="0" i="0" u="none" strike="noStrike" dirty="0">
                          <a:solidFill>
                            <a:srgbClr val="000000"/>
                          </a:solidFill>
                          <a:effectLst/>
                          <a:latin typeface="Verdana"/>
                        </a:rPr>
                        <a:t>Uygulaması Danışmanlığı Eğitimi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347">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7</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n-NO" sz="1200" b="0" i="0" u="none" strike="noStrike" dirty="0">
                          <a:solidFill>
                            <a:srgbClr val="000000"/>
                          </a:solidFill>
                          <a:effectLst/>
                          <a:latin typeface="Verdana"/>
                        </a:rPr>
                        <a:t>Doküman Yönetim Sistemi Kullanıcı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2022</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334">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8</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smtClean="0">
                          <a:solidFill>
                            <a:srgbClr val="000000"/>
                          </a:solidFill>
                          <a:effectLst/>
                          <a:latin typeface="Verdana"/>
                        </a:rPr>
                        <a:t>4.01.03.03.031 - Yönetici </a:t>
                      </a:r>
                      <a:r>
                        <a:rPr lang="it-IT" sz="1200" b="0" i="0" u="none" strike="noStrike" dirty="0">
                          <a:solidFill>
                            <a:srgbClr val="000000"/>
                          </a:solidFill>
                          <a:effectLst/>
                          <a:latin typeface="Verdana"/>
                        </a:rPr>
                        <a:t>Geliştirme Programı Semineri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2022</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334">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9</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smtClean="0">
                          <a:solidFill>
                            <a:srgbClr val="000000"/>
                          </a:solidFill>
                          <a:effectLst/>
                          <a:latin typeface="Verdana"/>
                        </a:rPr>
                        <a:t>4.01.03.03.030 - Yönetici </a:t>
                      </a:r>
                      <a:r>
                        <a:rPr lang="it-IT" sz="1200" b="0" i="0" u="none" strike="noStrike" dirty="0">
                          <a:solidFill>
                            <a:srgbClr val="000000"/>
                          </a:solidFill>
                          <a:effectLst/>
                          <a:latin typeface="Verdana"/>
                        </a:rPr>
                        <a:t>Geliştirme Programı Semineri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2022</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347">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10</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Verdana"/>
                        </a:rPr>
                        <a:t>1.02.02.02.004 - Öğretmen </a:t>
                      </a:r>
                      <a:r>
                        <a:rPr lang="tr-TR" sz="1200" b="0" i="0" u="none" strike="noStrike" dirty="0">
                          <a:solidFill>
                            <a:srgbClr val="000000"/>
                          </a:solidFill>
                          <a:effectLst/>
                          <a:latin typeface="Verdana"/>
                        </a:rPr>
                        <a:t>Olmak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2022</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347">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11</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smtClean="0">
                          <a:solidFill>
                            <a:srgbClr val="000000"/>
                          </a:solidFill>
                          <a:effectLst/>
                          <a:latin typeface="Verdana"/>
                        </a:rPr>
                        <a:t>1.05.01.01.005 - Çocuk </a:t>
                      </a:r>
                      <a:r>
                        <a:rPr lang="it-IT" sz="1200" b="0" i="0" u="none" strike="noStrike" dirty="0">
                          <a:solidFill>
                            <a:srgbClr val="000000"/>
                          </a:solidFill>
                          <a:effectLst/>
                          <a:latin typeface="Verdana"/>
                        </a:rPr>
                        <a:t>Resimleri Analizi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2022</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347">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12</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Verdana"/>
                        </a:rPr>
                        <a:t>1.02.03.02.006 - Merhamet </a:t>
                      </a:r>
                      <a:r>
                        <a:rPr lang="tr-TR" sz="1200" b="0" i="0" u="none" strike="noStrike" dirty="0">
                          <a:solidFill>
                            <a:srgbClr val="000000"/>
                          </a:solidFill>
                          <a:effectLst/>
                          <a:latin typeface="Verdana"/>
                        </a:rPr>
                        <a:t>ve Yavaşlamak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2022</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334">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13</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Verdana"/>
                        </a:rPr>
                        <a:t>2.01.01.09.036 - Çocuklarda </a:t>
                      </a:r>
                      <a:r>
                        <a:rPr lang="tr-TR" sz="1200" b="0" i="0" u="none" strike="noStrike" dirty="0">
                          <a:solidFill>
                            <a:srgbClr val="000000"/>
                          </a:solidFill>
                          <a:effectLst/>
                          <a:latin typeface="Verdana"/>
                        </a:rPr>
                        <a:t>Sorumluluk Bilinci Oluşturma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2022</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334">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14</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Verdana"/>
                        </a:rPr>
                        <a:t>4.01.02.05.002 - Fatih </a:t>
                      </a:r>
                      <a:r>
                        <a:rPr lang="tr-TR" sz="1200" b="0" i="0" u="none" strike="noStrike" dirty="0">
                          <a:solidFill>
                            <a:srgbClr val="000000"/>
                          </a:solidFill>
                          <a:effectLst/>
                          <a:latin typeface="Verdana"/>
                        </a:rPr>
                        <a:t>Projesi Okullar Envanter Giriş Modülü Kullanımı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2022</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347">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15</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Verdana"/>
                        </a:rPr>
                        <a:t>2.01.01.09.058 - Madde </a:t>
                      </a:r>
                      <a:r>
                        <a:rPr lang="tr-TR" sz="1200" b="0" i="0" u="none" strike="noStrike" dirty="0">
                          <a:solidFill>
                            <a:srgbClr val="000000"/>
                          </a:solidFill>
                          <a:effectLst/>
                          <a:latin typeface="Verdana"/>
                        </a:rPr>
                        <a:t>Bağımlılığı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2021</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347">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16</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0" i="0" u="none" strike="noStrike" dirty="0" smtClean="0">
                          <a:solidFill>
                            <a:srgbClr val="000000"/>
                          </a:solidFill>
                          <a:effectLst/>
                          <a:latin typeface="Verdana"/>
                        </a:rPr>
                        <a:t>2.01.01.09.057 - İhmal </a:t>
                      </a:r>
                      <a:r>
                        <a:rPr lang="es-ES" sz="1200" b="0" i="0" u="none" strike="noStrike" dirty="0">
                          <a:solidFill>
                            <a:srgbClr val="000000"/>
                          </a:solidFill>
                          <a:effectLst/>
                          <a:latin typeface="Verdana"/>
                        </a:rPr>
                        <a:t>ve İstismar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2021</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334">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17</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Verdana"/>
                        </a:rPr>
                        <a:t>1.01.01.08.014 - Uzaktan </a:t>
                      </a:r>
                      <a:r>
                        <a:rPr lang="tr-TR" sz="1200" b="0" i="0" u="none" strike="noStrike" dirty="0">
                          <a:solidFill>
                            <a:srgbClr val="000000"/>
                          </a:solidFill>
                          <a:effectLst/>
                          <a:latin typeface="Verdana"/>
                        </a:rPr>
                        <a:t>Eğitim Süreçlerinde Öğretim Becerilerinin Geliştirilmesi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2021</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334">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18</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Verdana"/>
                        </a:rPr>
                        <a:t>2.02.06.02.071 - Mesleki </a:t>
                      </a:r>
                      <a:r>
                        <a:rPr lang="tr-TR" sz="1200" b="0" i="0" u="none" strike="noStrike" dirty="0">
                          <a:solidFill>
                            <a:srgbClr val="000000"/>
                          </a:solidFill>
                          <a:effectLst/>
                          <a:latin typeface="Verdana"/>
                        </a:rPr>
                        <a:t>Çalışma - Çevrim İçi Öğrenmede Ölçme-Değerlendirme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2021</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347">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19</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200" b="0" i="0" u="none" strike="noStrike" dirty="0" smtClean="0">
                          <a:solidFill>
                            <a:srgbClr val="000000"/>
                          </a:solidFill>
                          <a:effectLst/>
                          <a:latin typeface="Verdana"/>
                        </a:rPr>
                        <a:t>2.02.03.02.007 - Okul </a:t>
                      </a:r>
                      <a:r>
                        <a:rPr lang="da-DK" sz="1200" b="0" i="0" u="none" strike="noStrike" dirty="0">
                          <a:solidFill>
                            <a:srgbClr val="000000"/>
                          </a:solidFill>
                          <a:effectLst/>
                          <a:latin typeface="Verdana"/>
                        </a:rPr>
                        <a:t>Tabanlı Afet Eğitimi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2021</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334">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20</a:t>
                      </a:r>
                    </a:p>
                  </a:txBody>
                  <a:tcPr marL="4719" marR="4719"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Verdana"/>
                        </a:rPr>
                        <a:t>2.01.02.04.010 - Uzaktan </a:t>
                      </a:r>
                      <a:r>
                        <a:rPr lang="tr-TR" sz="1200" b="0" i="0" u="none" strike="noStrike" dirty="0">
                          <a:solidFill>
                            <a:srgbClr val="000000"/>
                          </a:solidFill>
                          <a:effectLst/>
                          <a:latin typeface="Verdana"/>
                        </a:rPr>
                        <a:t>Eğitim Sürecinde, Tasarım ve Yönetim Becerilerinin Geliştirilmesi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2021</a:t>
                      </a:r>
                      <a:endParaRPr lang="tr-TR" sz="1000" b="0" i="0" u="none" strike="noStrike" dirty="0">
                        <a:solidFill>
                          <a:srgbClr val="000000"/>
                        </a:solidFill>
                        <a:latin typeface="Times New Roman" pitchFamily="18" charset="0"/>
                        <a:cs typeface="Times New Roman" pitchFamily="18" charset="0"/>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Kursiyer</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69</a:t>
            </a:fld>
            <a:endParaRPr lang="tr-TR"/>
          </a:p>
        </p:txBody>
      </p:sp>
      <p:sp>
        <p:nvSpPr>
          <p:cNvPr id="3" name="2 Dikdörtgen"/>
          <p:cNvSpPr/>
          <p:nvPr/>
        </p:nvSpPr>
        <p:spPr>
          <a:xfrm>
            <a:off x="357158" y="5643578"/>
            <a:ext cx="6929454" cy="276999"/>
          </a:xfrm>
          <a:prstGeom prst="rect">
            <a:avLst/>
          </a:prstGeom>
        </p:spPr>
        <p:txBody>
          <a:bodyPr wrap="square">
            <a:spAutoFit/>
          </a:bodyPr>
          <a:lstStyle/>
          <a:p>
            <a:pPr lvl="0" fontAlgn="base">
              <a:spcBef>
                <a:spcPct val="0"/>
              </a:spcBef>
              <a:spcAft>
                <a:spcPct val="0"/>
              </a:spcAft>
            </a:pPr>
            <a:r>
              <a:rPr lang="tr-TR" sz="1200" b="1" dirty="0" smtClean="0">
                <a:latin typeface="Times New Roman" pitchFamily="18" charset="0"/>
                <a:ea typeface="Cambria" pitchFamily="18" charset="0"/>
                <a:cs typeface="Times New Roman" pitchFamily="18" charset="0"/>
              </a:rPr>
              <a:t>Tablo  23: İdari Personelin Katıldığı Hizmet İçi Programları</a:t>
            </a:r>
            <a:endParaRPr lang="tr-TR" sz="1200" dirty="0" smtClean="0">
              <a:latin typeface="Times New Roman" pitchFamily="18" charset="0"/>
              <a:cs typeface="Times New Roman" pitchFamily="18" charset="0"/>
            </a:endParaRPr>
          </a:p>
        </p:txBody>
      </p:sp>
      <p:graphicFrame>
        <p:nvGraphicFramePr>
          <p:cNvPr id="4" name="3 Tablo"/>
          <p:cNvGraphicFramePr>
            <a:graphicFrameLocks noGrp="1"/>
          </p:cNvGraphicFramePr>
          <p:nvPr>
            <p:extLst>
              <p:ext uri="{D42A27DB-BD31-4B8C-83A1-F6EECF244321}">
                <p14:modId xmlns:p14="http://schemas.microsoft.com/office/powerpoint/2010/main" xmlns="" val="4251158200"/>
              </p:ext>
            </p:extLst>
          </p:nvPr>
        </p:nvGraphicFramePr>
        <p:xfrm>
          <a:off x="357159" y="428606"/>
          <a:ext cx="8319297" cy="5214967"/>
        </p:xfrm>
        <a:graphic>
          <a:graphicData uri="http://schemas.openxmlformats.org/drawingml/2006/table">
            <a:tbl>
              <a:tblPr/>
              <a:tblGrid>
                <a:gridCol w="945053"/>
                <a:gridCol w="654268"/>
                <a:gridCol w="581572"/>
                <a:gridCol w="4143698"/>
                <a:gridCol w="958225"/>
                <a:gridCol w="538638"/>
                <a:gridCol w="497843"/>
              </a:tblGrid>
              <a:tr h="310393">
                <a:tc>
                  <a:txBody>
                    <a:bodyPr/>
                    <a:lstStyle/>
                    <a:p>
                      <a:pPr algn="l" rtl="0" fontAlgn="t"/>
                      <a:r>
                        <a:rPr lang="tr-TR" sz="1000" b="1" i="0" u="none" strike="noStrike" dirty="0">
                          <a:solidFill>
                            <a:srgbClr val="000000"/>
                          </a:solidFill>
                          <a:latin typeface="Times New Roman" pitchFamily="18" charset="0"/>
                          <a:cs typeface="Times New Roman" pitchFamily="18" charset="0"/>
                        </a:rPr>
                        <a:t>Adı ve Soyadı</a:t>
                      </a:r>
                      <a:r>
                        <a:rPr lang="tr-TR" sz="1000" b="0" i="0" u="none" strike="noStrike" dirty="0">
                          <a:solidFill>
                            <a:srgbClr val="000000"/>
                          </a:solidFill>
                          <a:latin typeface="Times New Roman" pitchFamily="18" charset="0"/>
                          <a:cs typeface="Times New Roman" pitchFamily="18" charset="0"/>
                        </a:rPr>
                        <a:t> </a:t>
                      </a:r>
                      <a:r>
                        <a:rPr lang="tr-TR" sz="1000" b="1" i="0" u="none" strike="noStrike" dirty="0">
                          <a:solidFill>
                            <a:srgbClr val="000000"/>
                          </a:solidFill>
                          <a:latin typeface="Times New Roman" pitchFamily="18" charset="0"/>
                          <a:cs typeface="Times New Roman" pitchFamily="18" charset="0"/>
                        </a:rPr>
                        <a:t> </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Görevi</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000" b="1" i="0" u="none" strike="noStrike">
                          <a:solidFill>
                            <a:srgbClr val="000000"/>
                          </a:solidFill>
                          <a:latin typeface="Times New Roman" pitchFamily="18" charset="0"/>
                          <a:cs typeface="Times New Roman" pitchFamily="18" charset="0"/>
                        </a:rPr>
                        <a:t>Sıra</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Katıldığı Çalışmanın Adı</a:t>
                      </a:r>
                      <a:r>
                        <a:rPr lang="tr-TR" sz="1000" b="0" i="0" u="none" strike="noStrike">
                          <a:solidFill>
                            <a:srgbClr val="000000"/>
                          </a:solidFill>
                          <a:latin typeface="Times New Roman" pitchFamily="18" charset="0"/>
                          <a:cs typeface="Times New Roman" pitchFamily="18" charset="0"/>
                        </a:rPr>
                        <a:t> </a:t>
                      </a:r>
                      <a:r>
                        <a:rPr lang="tr-TR" sz="1000" b="1" i="0" u="none" strike="noStrike">
                          <a:solidFill>
                            <a:srgbClr val="000000"/>
                          </a:solidFill>
                          <a:latin typeface="Times New Roman" pitchFamily="18" charset="0"/>
                          <a:cs typeface="Times New Roman" pitchFamily="18" charset="0"/>
                        </a:rPr>
                        <a:t> </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Katıldığı Yıl</a:t>
                      </a:r>
                      <a:r>
                        <a:rPr lang="tr-TR" sz="1000" b="0" i="0" u="none" strike="noStrike">
                          <a:solidFill>
                            <a:srgbClr val="000000"/>
                          </a:solidFill>
                          <a:latin typeface="Times New Roman" pitchFamily="18" charset="0"/>
                          <a:cs typeface="Times New Roman" pitchFamily="18" charset="0"/>
                        </a:rPr>
                        <a:t> </a:t>
                      </a:r>
                      <a:r>
                        <a:rPr lang="tr-TR" sz="1000" b="1" i="0" u="none" strike="noStrike">
                          <a:solidFill>
                            <a:srgbClr val="000000"/>
                          </a:solidFill>
                          <a:latin typeface="Times New Roman" pitchFamily="18" charset="0"/>
                          <a:cs typeface="Times New Roman" pitchFamily="18" charset="0"/>
                        </a:rPr>
                        <a:t> </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Katılım Türü</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dirty="0">
                          <a:solidFill>
                            <a:srgbClr val="000000"/>
                          </a:solidFill>
                          <a:latin typeface="Times New Roman" pitchFamily="18" charset="0"/>
                          <a:cs typeface="Times New Roman" pitchFamily="18" charset="0"/>
                        </a:rPr>
                        <a:t>Belge Tipi</a:t>
                      </a:r>
                      <a:r>
                        <a:rPr lang="tr-TR" sz="1000" b="0" i="0" u="none" strike="noStrike" dirty="0">
                          <a:solidFill>
                            <a:srgbClr val="000000"/>
                          </a:solidFill>
                          <a:latin typeface="Times New Roman" pitchFamily="18" charset="0"/>
                          <a:cs typeface="Times New Roman" pitchFamily="18" charset="0"/>
                        </a:rPr>
                        <a:t> </a:t>
                      </a:r>
                      <a:r>
                        <a:rPr lang="tr-TR" sz="1000" b="1" i="0" u="none" strike="noStrike" dirty="0">
                          <a:solidFill>
                            <a:srgbClr val="000000"/>
                          </a:solidFill>
                          <a:latin typeface="Times New Roman" pitchFamily="18" charset="0"/>
                          <a:cs typeface="Times New Roman" pitchFamily="18" charset="0"/>
                        </a:rPr>
                        <a:t> </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347844">
                <a:tc rowSpan="13">
                  <a:txBody>
                    <a:bodyPr/>
                    <a:lstStyle/>
                    <a:p>
                      <a:pPr algn="ctr" rtl="0" fontAlgn="ctr"/>
                      <a:r>
                        <a:rPr lang="tr-TR" sz="1000" b="0" i="0" u="none" strike="noStrike" dirty="0" smtClean="0">
                          <a:solidFill>
                            <a:srgbClr val="000000"/>
                          </a:solidFill>
                          <a:latin typeface="Times New Roman" pitchFamily="18" charset="0"/>
                          <a:cs typeface="Times New Roman" pitchFamily="18" charset="0"/>
                        </a:rPr>
                        <a:t>Yasin OKUYAN</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rowSpan="13">
                  <a:txBody>
                    <a:bodyPr/>
                    <a:lstStyle/>
                    <a:p>
                      <a:pPr algn="ctr" rtl="0" fontAlgn="ctr"/>
                      <a:r>
                        <a:rPr lang="tr-TR" sz="1000" b="0" i="0" u="none" strike="noStrike" dirty="0" smtClean="0">
                          <a:solidFill>
                            <a:srgbClr val="000000"/>
                          </a:solidFill>
                          <a:latin typeface="Times New Roman" pitchFamily="18" charset="0"/>
                          <a:cs typeface="Times New Roman" pitchFamily="18" charset="0"/>
                        </a:rPr>
                        <a:t>Müdür</a:t>
                      </a:r>
                      <a:r>
                        <a:rPr lang="tr-TR" sz="1000" b="0" i="0" u="none" strike="noStrike" baseline="0" dirty="0" smtClean="0">
                          <a:solidFill>
                            <a:srgbClr val="000000"/>
                          </a:solidFill>
                          <a:latin typeface="Times New Roman" pitchFamily="18" charset="0"/>
                          <a:cs typeface="Times New Roman" pitchFamily="18" charset="0"/>
                        </a:rPr>
                        <a:t> Yardımcısı(Din Kültürü ve Ahlak Bilgisi Öğretmeni)</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000" b="0" i="0" u="none" strike="noStrike" dirty="0">
                          <a:solidFill>
                            <a:srgbClr val="000000"/>
                          </a:solidFill>
                          <a:latin typeface="Times New Roman" pitchFamily="18" charset="0"/>
                          <a:cs typeface="Times New Roman" pitchFamily="18" charset="0"/>
                        </a:rPr>
                        <a:t>1</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Verdana"/>
                        </a:rPr>
                        <a:t>Aday Öğretmenlerin Kaynaştırma/Bütünleştirme Yoluyla Eğitim Uygulamaları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2020</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Kursiyer</a:t>
                      </a:r>
                      <a:endParaRPr lang="tr-TR" sz="1000" b="0" i="0" u="none" strike="noStrike">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382626">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2</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n-NO" sz="1100" b="0" i="0" u="none" strike="noStrike" dirty="0">
                          <a:solidFill>
                            <a:srgbClr val="000000"/>
                          </a:solidFill>
                          <a:effectLst/>
                          <a:latin typeface="Verdana"/>
                        </a:rPr>
                        <a:t>Aday Öğretmenlerin Ulusal ve Uluslar arası Eğitim Projeleri ve Örnek Projeler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2020</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Kursiyer</a:t>
                      </a:r>
                      <a:endParaRPr lang="tr-TR" sz="1000" b="0" i="0" u="none" strike="noStrike">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2626">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3</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Verdana"/>
                        </a:rPr>
                        <a:t>Aday Öğretmenlerin Gelişmiş Ülkelerin Eğitim Sistemleri, Uluslararası Kuruluşların Sisteme Yansımaları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2020</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Kursiyer</a:t>
                      </a:r>
                      <a:endParaRPr lang="tr-TR" sz="1000" b="0" i="0" u="none" strike="noStrike">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382626">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4</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Verdana"/>
                        </a:rPr>
                        <a:t>Aday Öğretmenlerin Milli Eğitim Sisteminde Güncel Uygulamalar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2020</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Kursiyer</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2626">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5</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Verdana"/>
                        </a:rPr>
                        <a:t>Aday Öğretmenlerin Etkili İletişim ve Sınıf Yönetimi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2020</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Kursiyer</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382626">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6</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Verdana"/>
                        </a:rPr>
                        <a:t>Aday Öğretmenlerin Kültür ve Medeniyetimizde Eğitim Anlayışının Temelleri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2020</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Kursiyer</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2626">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7</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Verdana"/>
                        </a:rPr>
                        <a:t>Aday Öğretmenlerin </a:t>
                      </a:r>
                      <a:r>
                        <a:rPr lang="tr-TR" sz="1100" b="0" i="0" u="none" strike="noStrike" dirty="0" err="1">
                          <a:solidFill>
                            <a:srgbClr val="000000"/>
                          </a:solidFill>
                          <a:effectLst/>
                          <a:latin typeface="Verdana"/>
                        </a:rPr>
                        <a:t>Türkiyede</a:t>
                      </a:r>
                      <a:r>
                        <a:rPr lang="tr-TR" sz="1100" b="0" i="0" u="none" strike="noStrike" dirty="0">
                          <a:solidFill>
                            <a:srgbClr val="000000"/>
                          </a:solidFill>
                          <a:effectLst/>
                          <a:latin typeface="Verdana"/>
                        </a:rPr>
                        <a:t> Demokrasi Serüveni ve 15 Temmuz Süreci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2020</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Kursiyer</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382626">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8</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Verdana"/>
                        </a:rPr>
                        <a:t>Aday Öğretmenlerin Dünden Bugüne Öğretmenlik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2020</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Kursiyer</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2626">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9</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Verdana"/>
                        </a:rPr>
                        <a:t>Aday Öğretmenlerin Kaynaştırma/Bütünleştirme Yoluyla Eğitim Uygulamaları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2020</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Kursiyer</a:t>
                      </a:r>
                      <a:endParaRPr lang="tr-TR" sz="1000" b="0" i="0" u="none" strike="noStrike">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382626">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10</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n-NO" sz="1100" b="0" i="0" u="none" strike="noStrike" dirty="0">
                          <a:solidFill>
                            <a:srgbClr val="000000"/>
                          </a:solidFill>
                          <a:effectLst/>
                          <a:latin typeface="Verdana"/>
                        </a:rPr>
                        <a:t>Aday Öğretmenlerin Ulusal ve Uluslar arası Eğitim Projeleri ve Örnek Projeler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2020</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Kursiyer</a:t>
                      </a:r>
                      <a:endParaRPr lang="tr-TR" sz="1000" b="0" i="0" u="none" strike="noStrike">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2626">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11</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Verdana"/>
                        </a:rPr>
                        <a:t>Aday Öğretmenlerin Gelişmiş Ülkelerin Eğitim Sistemleri, Uluslararası Kuruluşların Sisteme Yansımaları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2020</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Kursiyer</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382626">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12</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Verdana"/>
                        </a:rPr>
                        <a:t>Aday Öğretmenlerin Milli Eğitim Sisteminde Güncel Uygulamalar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2020</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Kursiyer</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7844">
                <a:tc vMerge="1">
                  <a:txBody>
                    <a:bodyPr/>
                    <a:lstStyle/>
                    <a:p>
                      <a:endParaRPr lang="tr-TR"/>
                    </a:p>
                  </a:txBody>
                  <a:tcPr/>
                </a:tc>
                <a:tc vMerge="1">
                  <a:txBody>
                    <a:bodyPr/>
                    <a:lstStyle/>
                    <a:p>
                      <a:endParaRPr lang="tr-TR"/>
                    </a:p>
                  </a:txBody>
                  <a:tcPr/>
                </a:tc>
                <a:tc>
                  <a:txBody>
                    <a:bodyPr/>
                    <a:lstStyle/>
                    <a:p>
                      <a:pPr algn="ctr" rtl="0" fontAlgn="t"/>
                      <a:r>
                        <a:rPr lang="tr-TR" sz="1000" b="0" i="0" u="none" strike="noStrike">
                          <a:solidFill>
                            <a:srgbClr val="000000"/>
                          </a:solidFill>
                          <a:latin typeface="Times New Roman" pitchFamily="18" charset="0"/>
                          <a:cs typeface="Times New Roman" pitchFamily="18" charset="0"/>
                        </a:rPr>
                        <a:t>13</a:t>
                      </a:r>
                    </a:p>
                  </a:txBody>
                  <a:tcPr marL="2882" marR="2882" marT="28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Verdana"/>
                        </a:rPr>
                        <a:t>Aday Öğretmenlerin Etkili İletişim ve Sınıf Yönetimi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2020</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Kursiyer</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Katılım</a:t>
                      </a:r>
                      <a:endParaRPr lang="tr-TR" sz="1000" b="0" i="0" u="none" strike="noStrike" dirty="0">
                        <a:solidFill>
                          <a:srgbClr val="000000"/>
                        </a:solidFill>
                        <a:latin typeface="Times New Roman" pitchFamily="18" charset="0"/>
                        <a:cs typeface="Times New Roman" pitchFamily="18" charset="0"/>
                      </a:endParaRPr>
                    </a:p>
                  </a:txBody>
                  <a:tcPr marL="2882" marR="2882" marT="2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2" name="Nesne 1"/>
          <p:cNvGraphicFramePr>
            <a:graphicFrameLocks noChangeAspect="1"/>
          </p:cNvGraphicFramePr>
          <p:nvPr>
            <p:extLst>
              <p:ext uri="{D42A27DB-BD31-4B8C-83A1-F6EECF244321}">
                <p14:modId xmlns:p14="http://schemas.microsoft.com/office/powerpoint/2010/main" xmlns="" val="2521005750"/>
              </p:ext>
            </p:extLst>
          </p:nvPr>
        </p:nvGraphicFramePr>
        <p:xfrm>
          <a:off x="4567238" y="1397000"/>
          <a:ext cx="7937" cy="4064000"/>
        </p:xfrm>
        <a:graphic>
          <a:graphicData uri="http://schemas.openxmlformats.org/presentationml/2006/ole">
            <p:oleObj spid="_x0000_s1037" name="Calismasi" r:id="rId3" imgW="619164" imgH="312058093" progId="Excel.Sheet.12">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70B8EFC6-9B92-4EC2-910F-8C8DAAC16B59}" type="slidenum">
              <a:rPr lang="tr-TR" smtClean="0"/>
              <a:pPr/>
              <a:t>7</a:t>
            </a:fld>
            <a:endParaRPr lang="tr-TR" dirty="0"/>
          </a:p>
        </p:txBody>
      </p:sp>
      <p:graphicFrame>
        <p:nvGraphicFramePr>
          <p:cNvPr id="5" name="4 Tablo"/>
          <p:cNvGraphicFramePr>
            <a:graphicFrameLocks noGrp="1"/>
          </p:cNvGraphicFramePr>
          <p:nvPr/>
        </p:nvGraphicFramePr>
        <p:xfrm>
          <a:off x="571472" y="714351"/>
          <a:ext cx="7929619" cy="3744000"/>
        </p:xfrm>
        <a:graphic>
          <a:graphicData uri="http://schemas.openxmlformats.org/drawingml/2006/table">
            <a:tbl>
              <a:tblPr>
                <a:tableStyleId>{35758FB7-9AC5-4552-8A53-C91805E547FA}</a:tableStyleId>
              </a:tblPr>
              <a:tblGrid>
                <a:gridCol w="500066"/>
                <a:gridCol w="7000924"/>
                <a:gridCol w="428629"/>
              </a:tblGrid>
              <a:tr h="288000">
                <a:tc rowSpan="13">
                  <a:txBody>
                    <a:bodyPr/>
                    <a:lstStyle/>
                    <a:p>
                      <a:pPr algn="ctr" fontAlgn="b"/>
                      <a:r>
                        <a:rPr lang="tr-TR" sz="2400" u="none" strike="noStrike" dirty="0"/>
                        <a:t>İÇİNDEKİLER</a:t>
                      </a:r>
                      <a:endParaRPr lang="tr-TR" sz="2400" b="1" i="0" u="none" strike="noStrike" dirty="0">
                        <a:solidFill>
                          <a:srgbClr val="000000"/>
                        </a:solidFill>
                        <a:latin typeface="Times New Roman" pitchFamily="18" charset="0"/>
                        <a:cs typeface="Times New Roman" pitchFamily="18" charset="0"/>
                      </a:endParaRPr>
                    </a:p>
                  </a:txBody>
                  <a:tcPr marL="5947" marR="5947" marT="5947" marB="0" vert="vert270" anchor="ctr"/>
                </a:tc>
                <a:tc>
                  <a:txBody>
                    <a:bodyPr/>
                    <a:lstStyle/>
                    <a:p>
                      <a:pPr algn="l" rtl="0" fontAlgn="t"/>
                      <a:r>
                        <a:rPr lang="tr-TR" sz="1200" u="none" strike="noStrike" dirty="0" smtClean="0"/>
                        <a:t>KURULUŞ İÇİ ANALİZİ </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c>
                  <a:txBody>
                    <a:bodyPr/>
                    <a:lstStyle/>
                    <a:p>
                      <a:pPr algn="r" rtl="0" fontAlgn="t"/>
                      <a:r>
                        <a:rPr lang="tr-TR" sz="1200" u="none" strike="noStrike" dirty="0" smtClean="0"/>
                        <a:t>44</a:t>
                      </a:r>
                      <a:endParaRPr lang="tr-TR" sz="1200" b="1" i="0" u="none" strike="noStrike" dirty="0">
                        <a:solidFill>
                          <a:srgbClr val="000000"/>
                        </a:solidFill>
                        <a:latin typeface="Times New Roman" pitchFamily="18" charset="0"/>
                        <a:cs typeface="Times New Roman" pitchFamily="18" charset="0"/>
                      </a:endParaRPr>
                    </a:p>
                  </a:txBody>
                  <a:tcPr marL="5947" marR="5947" marT="5947" marB="0"/>
                </a:tc>
              </a:tr>
              <a:tr h="288000">
                <a:tc vMerge="1">
                  <a:txBody>
                    <a:bodyPr/>
                    <a:lstStyle/>
                    <a:p>
                      <a:endParaRPr lang="tr-TR"/>
                    </a:p>
                  </a:txBody>
                  <a:tcPr/>
                </a:tc>
                <a:tc>
                  <a:txBody>
                    <a:bodyPr/>
                    <a:lstStyle/>
                    <a:p>
                      <a:pPr algn="l" rtl="0" fontAlgn="t"/>
                      <a:r>
                        <a:rPr lang="tr-TR" sz="1200" u="none" strike="noStrike" dirty="0"/>
                        <a:t>III.BÖLÜM </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c>
                  <a:txBody>
                    <a:bodyPr/>
                    <a:lstStyle/>
                    <a:p>
                      <a:pPr algn="r" rtl="0" fontAlgn="t"/>
                      <a:r>
                        <a:rPr lang="tr-TR" sz="1200" u="none" strike="noStrike" dirty="0" smtClean="0"/>
                        <a:t>90</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r>
              <a:tr h="288000">
                <a:tc vMerge="1">
                  <a:txBody>
                    <a:bodyPr/>
                    <a:lstStyle/>
                    <a:p>
                      <a:endParaRPr lang="tr-TR"/>
                    </a:p>
                  </a:txBody>
                  <a:tcPr/>
                </a:tc>
                <a:tc>
                  <a:txBody>
                    <a:bodyPr/>
                    <a:lstStyle/>
                    <a:p>
                      <a:pPr algn="l" rtl="0" fontAlgn="t"/>
                      <a:r>
                        <a:rPr lang="tr-TR" sz="1200" u="none" strike="noStrike" dirty="0"/>
                        <a:t>GELECEĞE BAKIŞ </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c>
                  <a:txBody>
                    <a:bodyPr/>
                    <a:lstStyle/>
                    <a:p>
                      <a:pPr algn="r" rtl="0" fontAlgn="t"/>
                      <a:r>
                        <a:rPr lang="tr-TR" sz="1200" b="0" i="0" u="none" strike="noStrike" dirty="0" smtClean="0">
                          <a:solidFill>
                            <a:srgbClr val="000000"/>
                          </a:solidFill>
                          <a:latin typeface="Times New Roman" pitchFamily="18" charset="0"/>
                          <a:cs typeface="Times New Roman" pitchFamily="18" charset="0"/>
                        </a:rPr>
                        <a:t>90</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r>
              <a:tr h="288000">
                <a:tc vMerge="1">
                  <a:txBody>
                    <a:bodyPr/>
                    <a:lstStyle/>
                    <a:p>
                      <a:endParaRPr lang="tr-TR"/>
                    </a:p>
                  </a:txBody>
                  <a:tcPr/>
                </a:tc>
                <a:tc>
                  <a:txBody>
                    <a:bodyPr/>
                    <a:lstStyle/>
                    <a:p>
                      <a:pPr algn="l" rtl="0" fontAlgn="t"/>
                      <a:r>
                        <a:rPr lang="tr-TR" sz="1200" u="none" strike="noStrike" dirty="0"/>
                        <a:t>MİSYON, VİZYON VE TEMEL DEĞERLER  </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c>
                  <a:txBody>
                    <a:bodyPr/>
                    <a:lstStyle/>
                    <a:p>
                      <a:pPr algn="r" rtl="0" fontAlgn="t"/>
                      <a:r>
                        <a:rPr lang="tr-TR" sz="1200" b="0" i="0" u="none" strike="noStrike" dirty="0" smtClean="0">
                          <a:solidFill>
                            <a:srgbClr val="000000"/>
                          </a:solidFill>
                          <a:latin typeface="Times New Roman" pitchFamily="18" charset="0"/>
                          <a:cs typeface="Times New Roman" pitchFamily="18" charset="0"/>
                        </a:rPr>
                        <a:t>91</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r>
              <a:tr h="288000">
                <a:tc vMerge="1">
                  <a:txBody>
                    <a:bodyPr/>
                    <a:lstStyle/>
                    <a:p>
                      <a:endParaRPr lang="tr-TR"/>
                    </a:p>
                  </a:txBody>
                  <a:tcPr/>
                </a:tc>
                <a:tc>
                  <a:txBody>
                    <a:bodyPr/>
                    <a:lstStyle/>
                    <a:p>
                      <a:pPr algn="l" rtl="0" fontAlgn="t"/>
                      <a:r>
                        <a:rPr lang="tr-TR" sz="1200" u="none" strike="noStrike" dirty="0"/>
                        <a:t>AMAÇ VE HEDEFLERE İLİŞKİN MİMARİ  </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c>
                  <a:txBody>
                    <a:bodyPr/>
                    <a:lstStyle/>
                    <a:p>
                      <a:pPr algn="r" rtl="0" fontAlgn="t"/>
                      <a:r>
                        <a:rPr lang="tr-TR" sz="1200" b="0" i="0" u="none" strike="noStrike" dirty="0" smtClean="0">
                          <a:solidFill>
                            <a:srgbClr val="000000"/>
                          </a:solidFill>
                          <a:latin typeface="Times New Roman" pitchFamily="18" charset="0"/>
                          <a:cs typeface="Times New Roman" pitchFamily="18" charset="0"/>
                        </a:rPr>
                        <a:t>92</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r>
              <a:tr h="288000">
                <a:tc vMerge="1">
                  <a:txBody>
                    <a:bodyPr/>
                    <a:lstStyle/>
                    <a:p>
                      <a:endParaRPr lang="tr-TR"/>
                    </a:p>
                  </a:txBody>
                  <a:tcPr/>
                </a:tc>
                <a:tc>
                  <a:txBody>
                    <a:bodyPr/>
                    <a:lstStyle/>
                    <a:p>
                      <a:pPr algn="l" rtl="0" fontAlgn="t"/>
                      <a:r>
                        <a:rPr lang="tr-TR" sz="1200" u="none" strike="noStrike" dirty="0"/>
                        <a:t>AMAÇ, HEDEF, GÖSTERGE VE STRATEJİLER  </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c>
                  <a:txBody>
                    <a:bodyPr/>
                    <a:lstStyle/>
                    <a:p>
                      <a:pPr algn="r" rtl="0" fontAlgn="t"/>
                      <a:r>
                        <a:rPr lang="tr-TR" sz="1200" b="0" i="0" u="none" strike="noStrike" dirty="0" smtClean="0">
                          <a:solidFill>
                            <a:srgbClr val="000000"/>
                          </a:solidFill>
                          <a:latin typeface="Times New Roman" pitchFamily="18" charset="0"/>
                          <a:cs typeface="Times New Roman" pitchFamily="18" charset="0"/>
                        </a:rPr>
                        <a:t>93</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r>
              <a:tr h="288000">
                <a:tc vMerge="1">
                  <a:txBody>
                    <a:bodyPr/>
                    <a:lstStyle/>
                    <a:p>
                      <a:endParaRPr lang="tr-TR"/>
                    </a:p>
                  </a:txBody>
                  <a:tcPr/>
                </a:tc>
                <a:tc>
                  <a:txBody>
                    <a:bodyPr/>
                    <a:lstStyle/>
                    <a:p>
                      <a:pPr algn="l" rtl="0" fontAlgn="t"/>
                      <a:r>
                        <a:rPr lang="tr-TR" sz="1200" u="none" strike="noStrike" dirty="0"/>
                        <a:t>IV.BÖLÜM  </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c>
                  <a:txBody>
                    <a:bodyPr/>
                    <a:lstStyle/>
                    <a:p>
                      <a:pPr algn="r" rtl="0" fontAlgn="t"/>
                      <a:r>
                        <a:rPr lang="tr-TR" sz="1200" u="none" strike="noStrike" dirty="0" smtClean="0"/>
                        <a:t>104</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r>
              <a:tr h="288000">
                <a:tc vMerge="1">
                  <a:txBody>
                    <a:bodyPr/>
                    <a:lstStyle/>
                    <a:p>
                      <a:endParaRPr lang="tr-TR"/>
                    </a:p>
                  </a:txBody>
                  <a:tcPr/>
                </a:tc>
                <a:tc>
                  <a:txBody>
                    <a:bodyPr/>
                    <a:lstStyle/>
                    <a:p>
                      <a:pPr algn="l" rtl="0" fontAlgn="t"/>
                      <a:r>
                        <a:rPr lang="tr-TR" sz="1200" u="none" strike="noStrike" dirty="0"/>
                        <a:t>MALİYETLENDİRME </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c>
                  <a:txBody>
                    <a:bodyPr/>
                    <a:lstStyle/>
                    <a:p>
                      <a:pPr algn="r" rtl="0" fontAlgn="t"/>
                      <a:r>
                        <a:rPr lang="tr-TR" sz="1200" u="none" strike="noStrike" dirty="0" smtClean="0"/>
                        <a:t>104</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r>
              <a:tr h="288000">
                <a:tc vMerge="1">
                  <a:txBody>
                    <a:bodyPr/>
                    <a:lstStyle/>
                    <a:p>
                      <a:endParaRPr lang="tr-TR"/>
                    </a:p>
                  </a:txBody>
                  <a:tcPr/>
                </a:tc>
                <a:tc>
                  <a:txBody>
                    <a:bodyPr/>
                    <a:lstStyle/>
                    <a:p>
                      <a:pPr algn="l" rtl="0" fontAlgn="t"/>
                      <a:r>
                        <a:rPr lang="tr-TR" sz="1200" u="none" strike="noStrike" dirty="0"/>
                        <a:t>V.BÖLÜM </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c>
                  <a:txBody>
                    <a:bodyPr/>
                    <a:lstStyle/>
                    <a:p>
                      <a:pPr algn="r" rtl="0" fontAlgn="t"/>
                      <a:r>
                        <a:rPr lang="tr-TR" sz="1200" u="none" strike="noStrike" dirty="0" smtClean="0"/>
                        <a:t>107</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r>
              <a:tr h="288000">
                <a:tc vMerge="1">
                  <a:txBody>
                    <a:bodyPr/>
                    <a:lstStyle/>
                    <a:p>
                      <a:endParaRPr lang="tr-TR"/>
                    </a:p>
                  </a:txBody>
                  <a:tcPr/>
                </a:tc>
                <a:tc>
                  <a:txBody>
                    <a:bodyPr/>
                    <a:lstStyle/>
                    <a:p>
                      <a:pPr algn="l" rtl="0" fontAlgn="t"/>
                      <a:r>
                        <a:rPr lang="tr-TR" sz="1200" u="none" strike="noStrike" dirty="0"/>
                        <a:t>İZLEME VE DEĞERLENDİRME  </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c>
                  <a:txBody>
                    <a:bodyPr/>
                    <a:lstStyle/>
                    <a:p>
                      <a:pPr algn="r" rtl="0" fontAlgn="t"/>
                      <a:r>
                        <a:rPr lang="tr-TR" sz="1200" u="none" strike="noStrike" dirty="0" smtClean="0"/>
                        <a:t>108</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r>
              <a:tr h="288000">
                <a:tc vMerge="1">
                  <a:txBody>
                    <a:bodyPr/>
                    <a:lstStyle/>
                    <a:p>
                      <a:endParaRPr lang="tr-TR"/>
                    </a:p>
                  </a:txBody>
                  <a:tcPr/>
                </a:tc>
                <a:tc>
                  <a:txBody>
                    <a:bodyPr/>
                    <a:lstStyle/>
                    <a:p>
                      <a:pPr algn="l" rtl="0" fontAlgn="t"/>
                      <a:r>
                        <a:rPr lang="tr-TR" sz="1200" u="none" strike="noStrike" dirty="0"/>
                        <a:t>MEB 2024-2028 STRATEJİK PLANI İZLEME VE DEĞERLENDİRME MODELİ  </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c>
                  <a:txBody>
                    <a:bodyPr/>
                    <a:lstStyle/>
                    <a:p>
                      <a:pPr algn="r" rtl="0" fontAlgn="t"/>
                      <a:r>
                        <a:rPr lang="tr-TR" sz="1200" u="none" strike="noStrike" dirty="0" smtClean="0"/>
                        <a:t>108</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r>
              <a:tr h="288000">
                <a:tc vMerge="1">
                  <a:txBody>
                    <a:bodyPr/>
                    <a:lstStyle/>
                    <a:p>
                      <a:endParaRPr lang="tr-TR"/>
                    </a:p>
                  </a:txBody>
                  <a:tcPr/>
                </a:tc>
                <a:tc>
                  <a:txBody>
                    <a:bodyPr/>
                    <a:lstStyle/>
                    <a:p>
                      <a:pPr algn="l" rtl="0" fontAlgn="t"/>
                      <a:r>
                        <a:rPr lang="tr-TR" sz="1200" u="none" strike="noStrike" dirty="0"/>
                        <a:t>İZLEME VE DEĞERLENDİRME SÜRECİNİN İŞLEYİŞİ  </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c>
                  <a:txBody>
                    <a:bodyPr/>
                    <a:lstStyle/>
                    <a:p>
                      <a:pPr algn="r" rtl="0" fontAlgn="t"/>
                      <a:r>
                        <a:rPr lang="tr-TR" sz="1200" u="none" strike="noStrike" dirty="0" smtClean="0"/>
                        <a:t>110</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r>
              <a:tr h="288000">
                <a:tc vMerge="1">
                  <a:txBody>
                    <a:bodyPr/>
                    <a:lstStyle/>
                    <a:p>
                      <a:endParaRPr lang="tr-TR"/>
                    </a:p>
                  </a:txBody>
                  <a:tcPr/>
                </a:tc>
                <a:tc>
                  <a:txBody>
                    <a:bodyPr/>
                    <a:lstStyle/>
                    <a:p>
                      <a:pPr algn="l" rtl="0" fontAlgn="t"/>
                      <a:r>
                        <a:rPr lang="tr-TR" sz="1200" u="none" strike="noStrike" dirty="0"/>
                        <a:t>PERFORMANS GÖSTERGELERİ  </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c>
                  <a:txBody>
                    <a:bodyPr/>
                    <a:lstStyle/>
                    <a:p>
                      <a:pPr algn="r" rtl="0" fontAlgn="t"/>
                      <a:r>
                        <a:rPr lang="tr-TR" sz="1200" u="none" strike="noStrike" dirty="0" smtClean="0"/>
                        <a:t>111</a:t>
                      </a:r>
                      <a:endParaRPr lang="tr-TR" sz="1200" b="0" i="0" u="none" strike="noStrike" dirty="0">
                        <a:solidFill>
                          <a:srgbClr val="000000"/>
                        </a:solidFill>
                        <a:latin typeface="Times New Roman" pitchFamily="18" charset="0"/>
                        <a:cs typeface="Times New Roman" pitchFamily="18" charset="0"/>
                      </a:endParaRPr>
                    </a:p>
                  </a:txBody>
                  <a:tcPr marL="5947" marR="5947" marT="5947" marB="0"/>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70</a:t>
            </a:fld>
            <a:endParaRPr lang="tr-TR"/>
          </a:p>
        </p:txBody>
      </p:sp>
      <p:graphicFrame>
        <p:nvGraphicFramePr>
          <p:cNvPr id="3" name="2 Tablo"/>
          <p:cNvGraphicFramePr>
            <a:graphicFrameLocks noGrp="1"/>
          </p:cNvGraphicFramePr>
          <p:nvPr>
            <p:extLst>
              <p:ext uri="{D42A27DB-BD31-4B8C-83A1-F6EECF244321}">
                <p14:modId xmlns:p14="http://schemas.microsoft.com/office/powerpoint/2010/main" xmlns="" val="1626927734"/>
              </p:ext>
            </p:extLst>
          </p:nvPr>
        </p:nvGraphicFramePr>
        <p:xfrm>
          <a:off x="571472" y="785794"/>
          <a:ext cx="7327714" cy="3664417"/>
        </p:xfrm>
        <a:graphic>
          <a:graphicData uri="http://schemas.openxmlformats.org/drawingml/2006/table">
            <a:tbl>
              <a:tblPr/>
              <a:tblGrid>
                <a:gridCol w="1617920"/>
                <a:gridCol w="1484330"/>
                <a:gridCol w="1326905"/>
                <a:gridCol w="1152707"/>
                <a:gridCol w="750570"/>
                <a:gridCol w="995282"/>
              </a:tblGrid>
              <a:tr h="468536">
                <a:tc>
                  <a:txBody>
                    <a:bodyPr/>
                    <a:lstStyle/>
                    <a:p>
                      <a:pPr>
                        <a:spcAft>
                          <a:spcPts val="0"/>
                        </a:spcAft>
                      </a:pPr>
                      <a:endParaRPr lang="tr-TR" sz="1100" dirty="0" smtClean="0">
                        <a:latin typeface="Cambria"/>
                        <a:ea typeface="Cambria"/>
                        <a:cs typeface="Cambria"/>
                      </a:endParaRPr>
                    </a:p>
                    <a:p>
                      <a:pPr marL="67945">
                        <a:spcAft>
                          <a:spcPts val="0"/>
                        </a:spcAft>
                      </a:pPr>
                      <a:r>
                        <a:rPr lang="tr-TR" sz="1000" b="1" dirty="0" smtClean="0">
                          <a:latin typeface="Cambria"/>
                          <a:ea typeface="Cambria"/>
                          <a:cs typeface="Cambria"/>
                        </a:rPr>
                        <a:t>Hizmet</a:t>
                      </a:r>
                      <a:r>
                        <a:rPr lang="tr-TR" sz="1000" b="1" spc="-25" dirty="0" smtClean="0">
                          <a:latin typeface="Cambria"/>
                          <a:ea typeface="Cambria"/>
                          <a:cs typeface="Cambria"/>
                        </a:rPr>
                        <a:t> </a:t>
                      </a:r>
                      <a:r>
                        <a:rPr lang="tr-TR" sz="1000" b="1" dirty="0" smtClean="0">
                          <a:latin typeface="Cambria"/>
                          <a:ea typeface="Cambria"/>
                          <a:cs typeface="Cambria"/>
                        </a:rPr>
                        <a:t>Süreleri</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75920">
                        <a:spcBef>
                          <a:spcPts val="835"/>
                        </a:spcBef>
                        <a:spcAft>
                          <a:spcPts val="0"/>
                        </a:spcAft>
                      </a:pPr>
                      <a:r>
                        <a:rPr lang="tr-TR" sz="1000" b="1" dirty="0">
                          <a:latin typeface="Cambria"/>
                          <a:ea typeface="Cambria"/>
                          <a:cs typeface="Cambria"/>
                        </a:rPr>
                        <a:t>Branşı</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416560" marR="410845" algn="ctr">
                        <a:spcBef>
                          <a:spcPts val="835"/>
                        </a:spcBef>
                        <a:spcAft>
                          <a:spcPts val="0"/>
                        </a:spcAft>
                      </a:pPr>
                      <a:r>
                        <a:rPr lang="tr-TR" sz="1000" b="1" dirty="0">
                          <a:latin typeface="Cambria"/>
                          <a:ea typeface="Cambria"/>
                          <a:cs typeface="Cambria"/>
                        </a:rPr>
                        <a:t>Kadın</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229235">
                        <a:spcBef>
                          <a:spcPts val="835"/>
                        </a:spcBef>
                        <a:spcAft>
                          <a:spcPts val="0"/>
                        </a:spcAft>
                      </a:pPr>
                      <a:r>
                        <a:rPr lang="tr-TR" sz="1000" b="1">
                          <a:latin typeface="Cambria"/>
                          <a:ea typeface="Cambria"/>
                          <a:cs typeface="Cambria"/>
                        </a:rPr>
                        <a:t>Erkek</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83185">
                        <a:spcBef>
                          <a:spcPts val="835"/>
                        </a:spcBef>
                        <a:spcAft>
                          <a:spcPts val="0"/>
                        </a:spcAft>
                      </a:pPr>
                      <a:r>
                        <a:rPr lang="tr-TR" sz="1000" b="1">
                          <a:latin typeface="Cambria"/>
                          <a:ea typeface="Cambria"/>
                          <a:cs typeface="Cambria"/>
                        </a:rPr>
                        <a:t>Hizmet</a:t>
                      </a:r>
                      <a:r>
                        <a:rPr lang="tr-TR" sz="1000" b="1" spc="-20">
                          <a:latin typeface="Cambria"/>
                          <a:ea typeface="Cambria"/>
                          <a:cs typeface="Cambria"/>
                        </a:rPr>
                        <a:t> </a:t>
                      </a:r>
                      <a:r>
                        <a:rPr lang="tr-TR" sz="1000" b="1">
                          <a:latin typeface="Cambria"/>
                          <a:ea typeface="Cambria"/>
                          <a:cs typeface="Cambria"/>
                        </a:rPr>
                        <a:t>Yılı</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179070">
                        <a:spcBef>
                          <a:spcPts val="835"/>
                        </a:spcBef>
                        <a:spcAft>
                          <a:spcPts val="0"/>
                        </a:spcAft>
                      </a:pPr>
                      <a:r>
                        <a:rPr lang="tr-TR" sz="1000" b="1">
                          <a:latin typeface="Cambria"/>
                          <a:ea typeface="Cambria"/>
                          <a:cs typeface="Cambria"/>
                        </a:rPr>
                        <a:t>Toplam</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4826">
                <a:tc rowSpan="7">
                  <a:txBody>
                    <a:bodyPr/>
                    <a:lstStyle/>
                    <a:p>
                      <a:pPr marL="67945">
                        <a:spcBef>
                          <a:spcPts val="80"/>
                        </a:spcBef>
                        <a:spcAft>
                          <a:spcPts val="0"/>
                        </a:spcAft>
                      </a:pPr>
                      <a:r>
                        <a:rPr lang="tr-TR" sz="1000" smtClean="0">
                          <a:latin typeface="Cambria"/>
                          <a:ea typeface="Cambria"/>
                          <a:cs typeface="Cambria"/>
                        </a:rPr>
                        <a:t>1-3</a:t>
                      </a:r>
                      <a:r>
                        <a:rPr lang="tr-TR" sz="1000" spc="-15" smtClean="0">
                          <a:latin typeface="Cambria"/>
                          <a:ea typeface="Cambria"/>
                          <a:cs typeface="Cambria"/>
                        </a:rPr>
                        <a:t> </a:t>
                      </a:r>
                      <a:r>
                        <a:rPr lang="tr-TR" sz="1000" smtClean="0">
                          <a:latin typeface="Cambria"/>
                          <a:ea typeface="Cambria"/>
                          <a:cs typeface="Cambria"/>
                        </a:rPr>
                        <a:t>Yıl</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900" dirty="0" smtClean="0">
                          <a:latin typeface="Times New Roman"/>
                          <a:ea typeface="Cambria"/>
                          <a:cs typeface="Cambria"/>
                        </a:rPr>
                        <a:t>TÜRK</a:t>
                      </a:r>
                      <a:r>
                        <a:rPr lang="tr-TR" sz="900" baseline="0" dirty="0" smtClean="0">
                          <a:latin typeface="Times New Roman"/>
                          <a:ea typeface="Cambria"/>
                          <a:cs typeface="Cambria"/>
                        </a:rPr>
                        <a:t> DİLİ VE EDEBİYATI</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tr-TR"/>
                    </a:p>
                  </a:txBody>
                  <a:tcPr/>
                </a:tc>
                <a:tc>
                  <a:txBody>
                    <a:bodyPr/>
                    <a:lstStyle/>
                    <a:p>
                      <a:pPr>
                        <a:spcAft>
                          <a:spcPts val="0"/>
                        </a:spcAft>
                      </a:pPr>
                      <a:r>
                        <a:rPr lang="tr-TR" sz="900" dirty="0" smtClean="0">
                          <a:latin typeface="Times New Roman"/>
                          <a:ea typeface="Cambria"/>
                          <a:cs typeface="Cambria"/>
                        </a:rPr>
                        <a:t>TARİH</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tr-TR"/>
                    </a:p>
                  </a:txBody>
                  <a:tcPr/>
                </a:tc>
                <a:tc>
                  <a:txBody>
                    <a:bodyPr/>
                    <a:lstStyle/>
                    <a:p>
                      <a:pPr>
                        <a:spcAft>
                          <a:spcPts val="0"/>
                        </a:spcAft>
                      </a:pPr>
                      <a:r>
                        <a:rPr lang="tr-TR" sz="900" dirty="0" smtClean="0">
                          <a:latin typeface="Times New Roman"/>
                          <a:ea typeface="Cambria"/>
                          <a:cs typeface="Cambria"/>
                        </a:rPr>
                        <a:t>REHBER ÖĞRETMEN</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tr-TR"/>
                    </a:p>
                  </a:txBody>
                  <a:tcPr/>
                </a:tc>
                <a:tc>
                  <a:txBody>
                    <a:bodyPr/>
                    <a:lstStyle/>
                    <a:p>
                      <a:pPr>
                        <a:spcAft>
                          <a:spcPts val="0"/>
                        </a:spcAft>
                      </a:pPr>
                      <a:r>
                        <a:rPr lang="tr-TR" sz="900" dirty="0" smtClean="0">
                          <a:latin typeface="Times New Roman"/>
                          <a:ea typeface="Cambria"/>
                          <a:cs typeface="Cambria"/>
                        </a:rPr>
                        <a:t>MATEMATİK</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tr-TR"/>
                    </a:p>
                  </a:txBody>
                  <a:tcPr/>
                </a:tc>
                <a:tc>
                  <a:txBody>
                    <a:bodyPr/>
                    <a:lstStyle/>
                    <a:p>
                      <a:pPr>
                        <a:spcAft>
                          <a:spcPts val="0"/>
                        </a:spcAft>
                      </a:pPr>
                      <a:r>
                        <a:rPr lang="tr-TR" sz="900" dirty="0" smtClean="0">
                          <a:latin typeface="Times New Roman"/>
                          <a:ea typeface="Cambria"/>
                          <a:cs typeface="Cambria"/>
                        </a:rPr>
                        <a:t>İNGİLİZCE</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tr-TR"/>
                    </a:p>
                  </a:txBody>
                  <a:tcPr/>
                </a:tc>
                <a:tc>
                  <a:txBody>
                    <a:bodyPr/>
                    <a:lstStyle/>
                    <a:p>
                      <a:pPr>
                        <a:spcAft>
                          <a:spcPts val="0"/>
                        </a:spcAft>
                      </a:pPr>
                      <a:r>
                        <a:rPr lang="tr-TR" sz="900" dirty="0" smtClean="0">
                          <a:latin typeface="Times New Roman"/>
                          <a:ea typeface="Cambria"/>
                          <a:cs typeface="Cambria"/>
                        </a:rPr>
                        <a:t>COĞRAFYA</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tr-TR"/>
                    </a:p>
                  </a:txBody>
                  <a:tcPr/>
                </a:tc>
                <a:tc>
                  <a:txBody>
                    <a:bodyPr/>
                    <a:lstStyle/>
                    <a:p>
                      <a:pPr>
                        <a:spcAft>
                          <a:spcPts val="0"/>
                        </a:spcAft>
                      </a:pPr>
                      <a:r>
                        <a:rPr lang="tr-TR" sz="900" dirty="0" smtClean="0">
                          <a:latin typeface="Times New Roman"/>
                          <a:ea typeface="Cambria"/>
                          <a:cs typeface="Cambria"/>
                        </a:rPr>
                        <a:t>ELEKTRİK</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7945">
                        <a:spcBef>
                          <a:spcPts val="80"/>
                        </a:spcBef>
                        <a:spcAft>
                          <a:spcPts val="0"/>
                        </a:spcAft>
                      </a:pP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900" dirty="0" smtClean="0">
                          <a:latin typeface="Times New Roman"/>
                          <a:ea typeface="Cambria"/>
                          <a:cs typeface="Cambria"/>
                        </a:rPr>
                        <a:t>BİLİŞİM</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7945">
                        <a:spcBef>
                          <a:spcPts val="80"/>
                        </a:spcBef>
                        <a:spcAft>
                          <a:spcPts val="0"/>
                        </a:spcAft>
                      </a:pP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900" dirty="0" smtClean="0">
                          <a:latin typeface="Times New Roman"/>
                          <a:ea typeface="Cambria"/>
                          <a:cs typeface="Cambria"/>
                        </a:rPr>
                        <a:t>BİYOLOJİ</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7945">
                        <a:spcBef>
                          <a:spcPts val="80"/>
                        </a:spcBef>
                        <a:spcAft>
                          <a:spcPts val="0"/>
                        </a:spcAft>
                      </a:pP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900" dirty="0" smtClean="0">
                          <a:latin typeface="Times New Roman"/>
                          <a:ea typeface="Cambria"/>
                          <a:cs typeface="Cambria"/>
                        </a:rPr>
                        <a:t>KİMYA</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25">
                <a:tc rowSpan="3">
                  <a:txBody>
                    <a:bodyPr/>
                    <a:lstStyle/>
                    <a:p>
                      <a:pPr marL="67945">
                        <a:spcBef>
                          <a:spcPts val="45"/>
                        </a:spcBef>
                        <a:spcAft>
                          <a:spcPts val="0"/>
                        </a:spcAft>
                      </a:pPr>
                      <a:r>
                        <a:rPr lang="tr-TR" sz="1000" dirty="0" smtClean="0">
                          <a:latin typeface="Cambria"/>
                          <a:ea typeface="Cambria"/>
                          <a:cs typeface="Cambria"/>
                        </a:rPr>
                        <a:t>4-6</a:t>
                      </a:r>
                      <a:r>
                        <a:rPr lang="tr-TR" sz="1000" spc="-15" dirty="0" smtClean="0">
                          <a:latin typeface="Cambria"/>
                          <a:ea typeface="Cambria"/>
                          <a:cs typeface="Cambria"/>
                        </a:rPr>
                        <a:t> </a:t>
                      </a:r>
                      <a:r>
                        <a:rPr lang="tr-TR" sz="1000" dirty="0" smtClean="0">
                          <a:latin typeface="Cambria"/>
                          <a:ea typeface="Cambria"/>
                          <a:cs typeface="Cambria"/>
                        </a:rPr>
                        <a:t>Yıl</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900" dirty="0" smtClean="0">
                          <a:latin typeface="Times New Roman"/>
                          <a:ea typeface="Cambria"/>
                          <a:cs typeface="Cambria"/>
                        </a:rPr>
                        <a:t>DİN KÜLTÜRÜ</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4</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53">
                <a:tc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latin typeface="Times New Roman"/>
                          <a:ea typeface="Cambria"/>
                          <a:cs typeface="Cambria"/>
                        </a:rPr>
                        <a:t>METAL</a:t>
                      </a:r>
                      <a:r>
                        <a:rPr lang="tr-TR" sz="900" baseline="0" dirty="0" smtClean="0">
                          <a:latin typeface="Times New Roman"/>
                          <a:ea typeface="Cambria"/>
                          <a:cs typeface="Cambria"/>
                        </a:rPr>
                        <a:t> TEKNOLOJİSİ</a:t>
                      </a:r>
                      <a:endParaRPr lang="tr-TR" sz="900" dirty="0" smtClean="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5</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tr-TR"/>
                    </a:p>
                  </a:txBody>
                  <a:tcPr/>
                </a:tc>
                <a:tc>
                  <a:txBody>
                    <a:bodyPr/>
                    <a:lstStyle/>
                    <a:p>
                      <a:pPr>
                        <a:spcAft>
                          <a:spcPts val="0"/>
                        </a:spcAft>
                      </a:pPr>
                      <a:r>
                        <a:rPr lang="tr-TR" sz="900" dirty="0" smtClean="0">
                          <a:latin typeface="Times New Roman"/>
                          <a:ea typeface="Cambria"/>
                          <a:cs typeface="Cambria"/>
                        </a:rPr>
                        <a:t>FİZİK</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5</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7945">
                        <a:spcBef>
                          <a:spcPts val="45"/>
                        </a:spcBef>
                        <a:spcAft>
                          <a:spcPts val="0"/>
                        </a:spcAft>
                      </a:pP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900" dirty="0" smtClean="0">
                          <a:latin typeface="Times New Roman"/>
                          <a:ea typeface="Cambria"/>
                          <a:cs typeface="Cambria"/>
                        </a:rPr>
                        <a:t>FELSEFE</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4</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7945">
                        <a:spcBef>
                          <a:spcPts val="45"/>
                        </a:spcBef>
                        <a:spcAft>
                          <a:spcPts val="0"/>
                        </a:spcAft>
                      </a:pP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900" dirty="0" smtClean="0">
                          <a:latin typeface="Times New Roman"/>
                          <a:ea typeface="Cambria"/>
                          <a:cs typeface="Cambria"/>
                        </a:rPr>
                        <a:t>BEDEN EĞİTİMİ</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4</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01">
                <a:tc>
                  <a:txBody>
                    <a:bodyPr/>
                    <a:lstStyle/>
                    <a:p>
                      <a:pPr marL="67945">
                        <a:spcBef>
                          <a:spcPts val="45"/>
                        </a:spcBef>
                        <a:spcAft>
                          <a:spcPts val="0"/>
                        </a:spcAft>
                      </a:pPr>
                      <a:r>
                        <a:rPr lang="tr-TR" sz="1000" dirty="0" smtClean="0">
                          <a:latin typeface="Cambria"/>
                          <a:ea typeface="Cambria"/>
                          <a:cs typeface="Cambria"/>
                        </a:rPr>
                        <a:t>7-10</a:t>
                      </a:r>
                      <a:r>
                        <a:rPr lang="tr-TR" sz="1000" spc="-15" dirty="0" smtClean="0">
                          <a:latin typeface="Cambria"/>
                          <a:ea typeface="Cambria"/>
                          <a:cs typeface="Cambria"/>
                        </a:rPr>
                        <a:t> </a:t>
                      </a:r>
                      <a:r>
                        <a:rPr lang="tr-TR" sz="1000" dirty="0" smtClean="0">
                          <a:latin typeface="Cambria"/>
                          <a:ea typeface="Cambria"/>
                          <a:cs typeface="Cambria"/>
                        </a:rPr>
                        <a:t>Yıl</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900" dirty="0" smtClean="0">
                          <a:latin typeface="Times New Roman"/>
                          <a:ea typeface="Cambria"/>
                          <a:cs typeface="Cambria"/>
                        </a:rPr>
                        <a:t>GÖRSEL SANATLAR</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901">
                <a:tc>
                  <a:txBody>
                    <a:bodyPr/>
                    <a:lstStyle/>
                    <a:p>
                      <a:pPr marL="67945">
                        <a:spcBef>
                          <a:spcPts val="45"/>
                        </a:spcBef>
                        <a:spcAft>
                          <a:spcPts val="0"/>
                        </a:spcAft>
                      </a:pPr>
                      <a:r>
                        <a:rPr lang="tr-TR" sz="1000" dirty="0" smtClean="0">
                          <a:latin typeface="Cambria"/>
                          <a:ea typeface="Cambria"/>
                          <a:cs typeface="Cambria"/>
                        </a:rPr>
                        <a:t>20</a:t>
                      </a:r>
                      <a:r>
                        <a:rPr lang="tr-TR" sz="1000" spc="-10" dirty="0" smtClean="0">
                          <a:latin typeface="Cambria"/>
                          <a:ea typeface="Cambria"/>
                          <a:cs typeface="Cambria"/>
                        </a:rPr>
                        <a:t> </a:t>
                      </a:r>
                      <a:r>
                        <a:rPr lang="tr-TR" sz="1000" dirty="0" smtClean="0">
                          <a:latin typeface="Cambria"/>
                          <a:ea typeface="Cambria"/>
                          <a:cs typeface="Cambria"/>
                        </a:rPr>
                        <a:t>ve</a:t>
                      </a:r>
                      <a:r>
                        <a:rPr lang="tr-TR" sz="1000" spc="-5" dirty="0" smtClean="0">
                          <a:latin typeface="Cambria"/>
                          <a:ea typeface="Cambria"/>
                          <a:cs typeface="Cambria"/>
                        </a:rPr>
                        <a:t> </a:t>
                      </a:r>
                      <a:r>
                        <a:rPr lang="tr-TR" sz="1000" dirty="0" smtClean="0">
                          <a:latin typeface="Cambria"/>
                          <a:ea typeface="Cambria"/>
                          <a:cs typeface="Cambria"/>
                        </a:rPr>
                        <a:t>üzeri</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900" dirty="0" smtClean="0">
                          <a:latin typeface="Times New Roman"/>
                          <a:ea typeface="Cambria"/>
                          <a:cs typeface="Cambria"/>
                        </a:rPr>
                        <a:t>BEDEN</a:t>
                      </a:r>
                      <a:r>
                        <a:rPr lang="tr-TR" sz="900" baseline="0" dirty="0" smtClean="0">
                          <a:latin typeface="Times New Roman"/>
                          <a:ea typeface="Cambria"/>
                          <a:cs typeface="Cambria"/>
                        </a:rPr>
                        <a:t> EĞİTİMİ</a:t>
                      </a:r>
                      <a:endParaRPr lang="tr-TR" sz="9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0</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25</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Dikdörtgen"/>
          <p:cNvSpPr/>
          <p:nvPr/>
        </p:nvSpPr>
        <p:spPr>
          <a:xfrm>
            <a:off x="571472" y="5286388"/>
            <a:ext cx="7500990" cy="276999"/>
          </a:xfrm>
          <a:prstGeom prst="rect">
            <a:avLst/>
          </a:prstGeom>
        </p:spPr>
        <p:txBody>
          <a:bodyPr wrap="square">
            <a:spAutoFit/>
          </a:bodyPr>
          <a:lstStyle/>
          <a:p>
            <a:pPr lvl="0" fontAlgn="base">
              <a:spcBef>
                <a:spcPct val="0"/>
              </a:spcBef>
              <a:spcAft>
                <a:spcPct val="0"/>
              </a:spcAft>
            </a:pPr>
            <a:r>
              <a:rPr lang="tr-TR" sz="1200" b="1" dirty="0" smtClean="0">
                <a:latin typeface="Times New Roman" pitchFamily="18" charset="0"/>
                <a:ea typeface="Cambria" pitchFamily="18" charset="0"/>
                <a:cs typeface="Times New Roman" pitchFamily="18" charset="0"/>
              </a:rPr>
              <a:t>Tablo 24: Öğretmenlerin Hizmet Süreleri (Yıl İtibarıyla)</a:t>
            </a:r>
            <a:endParaRPr lang="tr-TR" sz="1200" dirty="0" smtClean="0">
              <a:latin typeface="Times New Roman" pitchFamily="18" charset="0"/>
              <a:cs typeface="Times New Roman" pitchFamily="18" charset="0"/>
            </a:endParaRPr>
          </a:p>
        </p:txBody>
      </p:sp>
      <p:sp>
        <p:nvSpPr>
          <p:cNvPr id="6" name="5 Dikdörtgen"/>
          <p:cNvSpPr/>
          <p:nvPr/>
        </p:nvSpPr>
        <p:spPr>
          <a:xfrm>
            <a:off x="571472" y="214290"/>
            <a:ext cx="7572428" cy="338554"/>
          </a:xfrm>
          <a:prstGeom prst="rect">
            <a:avLst/>
          </a:prstGeom>
        </p:spPr>
        <p:txBody>
          <a:bodyPr wrap="square">
            <a:spAutoFit/>
          </a:bodyPr>
          <a:lstStyle/>
          <a:p>
            <a:r>
              <a:rPr lang="tr-TR" sz="1600" dirty="0" smtClean="0">
                <a:latin typeface="Times New Roman" pitchFamily="18" charset="0"/>
                <a:cs typeface="Times New Roman" pitchFamily="18" charset="0"/>
              </a:rPr>
              <a:t>ÖĞRETMENLERİN HİZMET SÜRELERİ</a:t>
            </a:r>
            <a:endParaRPr lang="tr-TR" sz="16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71</a:t>
            </a:fld>
            <a:endParaRPr lang="tr-TR"/>
          </a:p>
        </p:txBody>
      </p:sp>
      <p:graphicFrame>
        <p:nvGraphicFramePr>
          <p:cNvPr id="7" name="6 Tablo"/>
          <p:cNvGraphicFramePr>
            <a:graphicFrameLocks noGrp="1"/>
          </p:cNvGraphicFramePr>
          <p:nvPr>
            <p:extLst>
              <p:ext uri="{D42A27DB-BD31-4B8C-83A1-F6EECF244321}">
                <p14:modId xmlns:p14="http://schemas.microsoft.com/office/powerpoint/2010/main" xmlns="" val="2811560095"/>
              </p:ext>
            </p:extLst>
          </p:nvPr>
        </p:nvGraphicFramePr>
        <p:xfrm>
          <a:off x="500034" y="642918"/>
          <a:ext cx="8001056" cy="890210"/>
        </p:xfrm>
        <a:graphic>
          <a:graphicData uri="http://schemas.openxmlformats.org/drawingml/2006/table">
            <a:tbl>
              <a:tblPr/>
              <a:tblGrid>
                <a:gridCol w="1144752"/>
                <a:gridCol w="1144752"/>
                <a:gridCol w="1029514"/>
                <a:gridCol w="1029514"/>
                <a:gridCol w="915802"/>
                <a:gridCol w="1368361"/>
                <a:gridCol w="1368361"/>
              </a:tblGrid>
              <a:tr h="411090">
                <a:tc rowSpan="2">
                  <a:txBody>
                    <a:bodyPr/>
                    <a:lstStyle/>
                    <a:p>
                      <a:pPr>
                        <a:spcAft>
                          <a:spcPts val="0"/>
                        </a:spcAft>
                      </a:pPr>
                      <a:endParaRPr lang="tr-TR" sz="8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marL="67945" marR="86995">
                        <a:lnSpc>
                          <a:spcPct val="125000"/>
                        </a:lnSpc>
                        <a:spcBef>
                          <a:spcPts val="5"/>
                        </a:spcBef>
                        <a:spcAft>
                          <a:spcPts val="0"/>
                        </a:spcAft>
                      </a:pPr>
                      <a:r>
                        <a:rPr lang="tr-TR" sz="900" b="1" dirty="0">
                          <a:latin typeface="Cambria"/>
                          <a:ea typeface="Cambria"/>
                          <a:cs typeface="Cambria"/>
                        </a:rPr>
                        <a:t>Yıl</a:t>
                      </a:r>
                      <a:r>
                        <a:rPr lang="tr-TR" sz="900" b="1" spc="-25" dirty="0">
                          <a:latin typeface="Cambria"/>
                          <a:ea typeface="Cambria"/>
                          <a:cs typeface="Cambria"/>
                        </a:rPr>
                        <a:t> </a:t>
                      </a:r>
                      <a:r>
                        <a:rPr lang="tr-TR" sz="900" b="1" dirty="0">
                          <a:latin typeface="Cambria"/>
                          <a:ea typeface="Cambria"/>
                          <a:cs typeface="Cambria"/>
                        </a:rPr>
                        <a:t>İçerisinde</a:t>
                      </a:r>
                      <a:r>
                        <a:rPr lang="tr-TR" sz="900" b="1" spc="-20" dirty="0">
                          <a:latin typeface="Cambria"/>
                          <a:ea typeface="Cambria"/>
                          <a:cs typeface="Cambria"/>
                        </a:rPr>
                        <a:t> </a:t>
                      </a:r>
                      <a:r>
                        <a:rPr lang="tr-TR" sz="900" b="1" dirty="0">
                          <a:latin typeface="Cambria"/>
                          <a:ea typeface="Cambria"/>
                          <a:cs typeface="Cambria"/>
                        </a:rPr>
                        <a:t>Kurumdan</a:t>
                      </a:r>
                      <a:r>
                        <a:rPr lang="tr-TR" sz="900" b="1" spc="-20" dirty="0">
                          <a:latin typeface="Cambria"/>
                          <a:ea typeface="Cambria"/>
                          <a:cs typeface="Cambria"/>
                        </a:rPr>
                        <a:t> </a:t>
                      </a:r>
                      <a:r>
                        <a:rPr lang="tr-TR" sz="900" b="1" dirty="0">
                          <a:latin typeface="Cambria"/>
                          <a:ea typeface="Cambria"/>
                          <a:cs typeface="Cambria"/>
                        </a:rPr>
                        <a:t>Ayrılan</a:t>
                      </a:r>
                      <a:r>
                        <a:rPr lang="tr-TR" sz="900" b="1" spc="-20" dirty="0">
                          <a:latin typeface="Cambria"/>
                          <a:ea typeface="Cambria"/>
                          <a:cs typeface="Cambria"/>
                        </a:rPr>
                        <a:t> </a:t>
                      </a:r>
                      <a:r>
                        <a:rPr lang="tr-TR" sz="900" b="1" dirty="0">
                          <a:latin typeface="Cambria"/>
                          <a:ea typeface="Cambria"/>
                          <a:cs typeface="Cambria"/>
                        </a:rPr>
                        <a:t>Öğretmen</a:t>
                      </a:r>
                      <a:r>
                        <a:rPr lang="tr-TR" sz="900" b="1" spc="-205" dirty="0">
                          <a:latin typeface="Cambria"/>
                          <a:ea typeface="Cambria"/>
                          <a:cs typeface="Cambria"/>
                        </a:rPr>
                        <a:t> </a:t>
                      </a:r>
                      <a:r>
                        <a:rPr lang="tr-TR" sz="900" b="1" dirty="0">
                          <a:latin typeface="Cambria"/>
                          <a:ea typeface="Cambria"/>
                          <a:cs typeface="Cambria"/>
                        </a:rPr>
                        <a:t>Sayısı</a:t>
                      </a:r>
                      <a:endParaRPr lang="tr-TR" sz="10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tr-TR"/>
                    </a:p>
                  </a:txBody>
                  <a:tcPr/>
                </a:tc>
                <a:tc hMerge="1">
                  <a:txBody>
                    <a:bodyPr/>
                    <a:lstStyle/>
                    <a:p>
                      <a:endParaRPr lang="tr-TR"/>
                    </a:p>
                  </a:txBody>
                  <a:tcPr/>
                </a:tc>
                <a:tc gridSpan="3">
                  <a:txBody>
                    <a:bodyPr/>
                    <a:lstStyle/>
                    <a:p>
                      <a:pPr marL="67945" marR="135890">
                        <a:lnSpc>
                          <a:spcPct val="125000"/>
                        </a:lnSpc>
                        <a:spcBef>
                          <a:spcPts val="5"/>
                        </a:spcBef>
                        <a:spcAft>
                          <a:spcPts val="0"/>
                        </a:spcAft>
                      </a:pPr>
                      <a:r>
                        <a:rPr lang="tr-TR" sz="900" b="1">
                          <a:latin typeface="Cambria"/>
                          <a:ea typeface="Cambria"/>
                          <a:cs typeface="Cambria"/>
                        </a:rPr>
                        <a:t>Yıl</a:t>
                      </a:r>
                      <a:r>
                        <a:rPr lang="tr-TR" sz="900" b="1" spc="-25">
                          <a:latin typeface="Cambria"/>
                          <a:ea typeface="Cambria"/>
                          <a:cs typeface="Cambria"/>
                        </a:rPr>
                        <a:t> </a:t>
                      </a:r>
                      <a:r>
                        <a:rPr lang="tr-TR" sz="900" b="1">
                          <a:latin typeface="Cambria"/>
                          <a:ea typeface="Cambria"/>
                          <a:cs typeface="Cambria"/>
                        </a:rPr>
                        <a:t>İçerisinde</a:t>
                      </a:r>
                      <a:r>
                        <a:rPr lang="tr-TR" sz="900" b="1" spc="-15">
                          <a:latin typeface="Cambria"/>
                          <a:ea typeface="Cambria"/>
                          <a:cs typeface="Cambria"/>
                        </a:rPr>
                        <a:t> </a:t>
                      </a:r>
                      <a:r>
                        <a:rPr lang="tr-TR" sz="900" b="1">
                          <a:latin typeface="Cambria"/>
                          <a:ea typeface="Cambria"/>
                          <a:cs typeface="Cambria"/>
                        </a:rPr>
                        <a:t>Kurumda</a:t>
                      </a:r>
                      <a:r>
                        <a:rPr lang="tr-TR" sz="900" b="1" spc="-20">
                          <a:latin typeface="Cambria"/>
                          <a:ea typeface="Cambria"/>
                          <a:cs typeface="Cambria"/>
                        </a:rPr>
                        <a:t> </a:t>
                      </a:r>
                      <a:r>
                        <a:rPr lang="tr-TR" sz="900" b="1">
                          <a:latin typeface="Cambria"/>
                          <a:ea typeface="Cambria"/>
                          <a:cs typeface="Cambria"/>
                        </a:rPr>
                        <a:t>Göreve</a:t>
                      </a:r>
                      <a:r>
                        <a:rPr lang="tr-TR" sz="900" b="1" spc="-15">
                          <a:latin typeface="Cambria"/>
                          <a:ea typeface="Cambria"/>
                          <a:cs typeface="Cambria"/>
                        </a:rPr>
                        <a:t> </a:t>
                      </a:r>
                      <a:r>
                        <a:rPr lang="tr-TR" sz="900" b="1">
                          <a:latin typeface="Cambria"/>
                          <a:ea typeface="Cambria"/>
                          <a:cs typeface="Cambria"/>
                        </a:rPr>
                        <a:t>Başlayan</a:t>
                      </a:r>
                      <a:r>
                        <a:rPr lang="tr-TR" sz="900" b="1" spc="-205">
                          <a:latin typeface="Cambria"/>
                          <a:ea typeface="Cambria"/>
                          <a:cs typeface="Cambria"/>
                        </a:rPr>
                        <a:t> </a:t>
                      </a:r>
                      <a:r>
                        <a:rPr lang="tr-TR" sz="900" b="1">
                          <a:latin typeface="Cambria"/>
                          <a:ea typeface="Cambria"/>
                          <a:cs typeface="Cambria"/>
                        </a:rPr>
                        <a:t>Öğretmen</a:t>
                      </a:r>
                      <a:r>
                        <a:rPr lang="tr-TR" sz="900" b="1" spc="-15">
                          <a:latin typeface="Cambria"/>
                          <a:ea typeface="Cambria"/>
                          <a:cs typeface="Cambria"/>
                        </a:rPr>
                        <a:t> </a:t>
                      </a:r>
                      <a:r>
                        <a:rPr lang="tr-TR" sz="900" b="1">
                          <a:latin typeface="Cambria"/>
                          <a:ea typeface="Cambria"/>
                          <a:cs typeface="Cambria"/>
                        </a:rPr>
                        <a:t>Sayısı</a:t>
                      </a:r>
                      <a:endParaRPr lang="tr-TR" sz="10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tr-TR"/>
                    </a:p>
                  </a:txBody>
                  <a:tcPr/>
                </a:tc>
                <a:tc hMerge="1">
                  <a:txBody>
                    <a:bodyPr/>
                    <a:lstStyle/>
                    <a:p>
                      <a:endParaRPr lang="tr-TR"/>
                    </a:p>
                  </a:txBody>
                  <a:tcPr/>
                </a:tc>
              </a:tr>
              <a:tr h="239560">
                <a:tc vMerge="1">
                  <a:txBody>
                    <a:bodyPr/>
                    <a:lstStyle/>
                    <a:p>
                      <a:endParaRPr lang="tr-TR"/>
                    </a:p>
                  </a:txBody>
                  <a:tcPr/>
                </a:tc>
                <a:tc>
                  <a:txBody>
                    <a:bodyPr/>
                    <a:lstStyle/>
                    <a:p>
                      <a:pPr marL="311785" marR="307975" algn="ctr">
                        <a:spcBef>
                          <a:spcPts val="5"/>
                        </a:spcBef>
                        <a:spcAft>
                          <a:spcPts val="0"/>
                        </a:spcAft>
                      </a:pPr>
                      <a:r>
                        <a:rPr lang="tr-TR" sz="900" b="1" dirty="0">
                          <a:latin typeface="Cambria"/>
                          <a:ea typeface="Cambria"/>
                          <a:cs typeface="Cambria"/>
                        </a:rPr>
                        <a:t>2021</a:t>
                      </a:r>
                      <a:endParaRPr lang="tr-TR" sz="10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6860">
                        <a:spcBef>
                          <a:spcPts val="5"/>
                        </a:spcBef>
                        <a:spcAft>
                          <a:spcPts val="0"/>
                        </a:spcAft>
                      </a:pPr>
                      <a:r>
                        <a:rPr lang="tr-TR" sz="900" b="1">
                          <a:latin typeface="Cambria"/>
                          <a:ea typeface="Cambria"/>
                          <a:cs typeface="Cambria"/>
                        </a:rPr>
                        <a:t>2022</a:t>
                      </a:r>
                      <a:endParaRPr lang="tr-TR" sz="10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955">
                        <a:spcBef>
                          <a:spcPts val="5"/>
                        </a:spcBef>
                        <a:spcAft>
                          <a:spcPts val="0"/>
                        </a:spcAft>
                      </a:pPr>
                      <a:r>
                        <a:rPr lang="tr-TR" sz="900" b="1">
                          <a:latin typeface="Cambria"/>
                          <a:ea typeface="Cambria"/>
                          <a:cs typeface="Cambria"/>
                        </a:rPr>
                        <a:t>2023</a:t>
                      </a:r>
                      <a:endParaRPr lang="tr-TR" sz="10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245">
                        <a:spcBef>
                          <a:spcPts val="5"/>
                        </a:spcBef>
                        <a:spcAft>
                          <a:spcPts val="0"/>
                        </a:spcAft>
                      </a:pPr>
                      <a:r>
                        <a:rPr lang="tr-TR" sz="900" b="1">
                          <a:latin typeface="Cambria"/>
                          <a:ea typeface="Cambria"/>
                          <a:cs typeface="Cambria"/>
                        </a:rPr>
                        <a:t>2021</a:t>
                      </a:r>
                      <a:endParaRPr lang="tr-TR" sz="10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9235">
                        <a:spcBef>
                          <a:spcPts val="5"/>
                        </a:spcBef>
                        <a:spcAft>
                          <a:spcPts val="0"/>
                        </a:spcAft>
                      </a:pPr>
                      <a:r>
                        <a:rPr lang="tr-TR" sz="900" b="1">
                          <a:latin typeface="Cambria"/>
                          <a:ea typeface="Cambria"/>
                          <a:cs typeface="Cambria"/>
                        </a:rPr>
                        <a:t>2022</a:t>
                      </a:r>
                      <a:endParaRPr lang="tr-TR" sz="10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4495" marR="401320" algn="ctr">
                        <a:spcBef>
                          <a:spcPts val="5"/>
                        </a:spcBef>
                        <a:spcAft>
                          <a:spcPts val="0"/>
                        </a:spcAft>
                      </a:pPr>
                      <a:r>
                        <a:rPr lang="tr-TR" sz="900" b="1" dirty="0">
                          <a:latin typeface="Cambria"/>
                          <a:ea typeface="Cambria"/>
                          <a:cs typeface="Cambria"/>
                        </a:rPr>
                        <a:t>2023</a:t>
                      </a:r>
                      <a:endParaRPr lang="tr-TR" sz="10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560">
                <a:tc>
                  <a:txBody>
                    <a:bodyPr/>
                    <a:lstStyle/>
                    <a:p>
                      <a:pPr marL="67945">
                        <a:spcBef>
                          <a:spcPts val="5"/>
                        </a:spcBef>
                        <a:spcAft>
                          <a:spcPts val="0"/>
                        </a:spcAft>
                      </a:pPr>
                      <a:r>
                        <a:rPr lang="tr-TR" sz="900">
                          <a:latin typeface="Cambria"/>
                          <a:ea typeface="Cambria"/>
                          <a:cs typeface="Cambria"/>
                        </a:rPr>
                        <a:t>TOPLAM</a:t>
                      </a:r>
                      <a:endParaRPr lang="tr-TR" sz="10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200" dirty="0" smtClean="0">
                          <a:latin typeface="Times New Roman"/>
                          <a:ea typeface="Cambria"/>
                          <a:cs typeface="Cambria"/>
                        </a:rPr>
                        <a:t>5</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6</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4</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5</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13</a:t>
                      </a:r>
                      <a:endParaRPr lang="tr-TR" sz="1200" dirty="0">
                        <a:latin typeface="Times New Roman"/>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0" name="Rectangle 2"/>
          <p:cNvSpPr>
            <a:spLocks noChangeArrowheads="1"/>
          </p:cNvSpPr>
          <p:nvPr/>
        </p:nvSpPr>
        <p:spPr bwMode="auto">
          <a:xfrm>
            <a:off x="500034" y="1643050"/>
            <a:ext cx="671517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Cambria" pitchFamily="18" charset="0"/>
                <a:cs typeface="Cambria" pitchFamily="18" charset="0"/>
              </a:rPr>
              <a:t>Tablo 25:. Kurumda Gerçekleşen Öğretmen Sirkülâsyonunun Oranı</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Dikdörtgen"/>
          <p:cNvSpPr/>
          <p:nvPr/>
        </p:nvSpPr>
        <p:spPr>
          <a:xfrm>
            <a:off x="500034" y="214290"/>
            <a:ext cx="7429552" cy="338554"/>
          </a:xfrm>
          <a:prstGeom prst="rect">
            <a:avLst/>
          </a:prstGeom>
        </p:spPr>
        <p:txBody>
          <a:bodyPr wrap="square">
            <a:spAutoFit/>
          </a:bodyPr>
          <a:lstStyle/>
          <a:p>
            <a:r>
              <a:rPr lang="tr-TR" sz="1600" dirty="0" smtClean="0">
                <a:latin typeface="Times New Roman" pitchFamily="18" charset="0"/>
                <a:cs typeface="Times New Roman" pitchFamily="18" charset="0"/>
              </a:rPr>
              <a:t>KURUMDA GERÇEKLEŞEN ÖĞRETMEN SİRKÜLASYONU</a:t>
            </a:r>
            <a:endParaRPr lang="tr-TR" sz="1600" dirty="0">
              <a:latin typeface="Times New Roman" pitchFamily="18" charset="0"/>
              <a:cs typeface="Times New Roman" pitchFamily="18" charset="0"/>
            </a:endParaRPr>
          </a:p>
        </p:txBody>
      </p:sp>
      <p:graphicFrame>
        <p:nvGraphicFramePr>
          <p:cNvPr id="12" name="11 Tablo"/>
          <p:cNvGraphicFramePr>
            <a:graphicFrameLocks noGrp="1"/>
          </p:cNvGraphicFramePr>
          <p:nvPr>
            <p:extLst>
              <p:ext uri="{D42A27DB-BD31-4B8C-83A1-F6EECF244321}">
                <p14:modId xmlns:p14="http://schemas.microsoft.com/office/powerpoint/2010/main" xmlns="" val="3714560503"/>
              </p:ext>
            </p:extLst>
          </p:nvPr>
        </p:nvGraphicFramePr>
        <p:xfrm>
          <a:off x="571472" y="2014244"/>
          <a:ext cx="8001055" cy="3861912"/>
        </p:xfrm>
        <a:graphic>
          <a:graphicData uri="http://schemas.openxmlformats.org/drawingml/2006/table">
            <a:tbl>
              <a:tblPr/>
              <a:tblGrid>
                <a:gridCol w="428628"/>
                <a:gridCol w="428628"/>
                <a:gridCol w="642942"/>
                <a:gridCol w="4627920"/>
                <a:gridCol w="392690"/>
                <a:gridCol w="576064"/>
                <a:gridCol w="904183"/>
              </a:tblGrid>
              <a:tr h="272322">
                <a:tc>
                  <a:txBody>
                    <a:bodyPr/>
                    <a:lstStyle/>
                    <a:p>
                      <a:pPr algn="l" rtl="0" fontAlgn="t"/>
                      <a:r>
                        <a:rPr lang="tr-TR" sz="900" b="1" i="0" u="none" strike="noStrike" dirty="0">
                          <a:solidFill>
                            <a:srgbClr val="000000"/>
                          </a:solidFill>
                          <a:latin typeface="Times New Roman"/>
                        </a:rPr>
                        <a:t>Adı ve Soyadı</a:t>
                      </a:r>
                      <a:r>
                        <a:rPr lang="tr-TR" sz="900" b="0" i="0" u="none" strike="noStrike" dirty="0">
                          <a:solidFill>
                            <a:srgbClr val="000000"/>
                          </a:solidFill>
                          <a:latin typeface="Times New Roman"/>
                        </a:rPr>
                        <a:t> </a:t>
                      </a:r>
                      <a:r>
                        <a:rPr lang="tr-TR" sz="900" b="1" i="0" u="none" strike="noStrike" dirty="0">
                          <a:solidFill>
                            <a:srgbClr val="000000"/>
                          </a:solidFill>
                          <a:latin typeface="Times New Roman"/>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900" b="1" i="0" u="none" strike="noStrike">
                          <a:solidFill>
                            <a:srgbClr val="000000"/>
                          </a:solidFill>
                          <a:latin typeface="Times New Roman"/>
                        </a:rPr>
                        <a:t>Görevi</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900" b="1" i="0" u="none" strike="noStrike" dirty="0">
                          <a:solidFill>
                            <a:srgbClr val="000000"/>
                          </a:solidFill>
                          <a:latin typeface="Times New Roman"/>
                        </a:rPr>
                        <a:t>Sıra</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900" b="1" i="0" u="none" strike="noStrike">
                          <a:solidFill>
                            <a:srgbClr val="000000"/>
                          </a:solidFill>
                          <a:latin typeface="Times New Roman"/>
                        </a:rPr>
                        <a:t>Katıldığı Çalışmanın Adı</a:t>
                      </a:r>
                      <a:r>
                        <a:rPr lang="tr-TR" sz="900" b="0" i="0" u="none" strike="noStrike">
                          <a:solidFill>
                            <a:srgbClr val="000000"/>
                          </a:solidFill>
                          <a:latin typeface="Times New Roman"/>
                        </a:rPr>
                        <a:t> </a:t>
                      </a:r>
                      <a:r>
                        <a:rPr lang="tr-TR" sz="900" b="1" i="0" u="none" strike="noStrike">
                          <a:solidFill>
                            <a:srgbClr val="000000"/>
                          </a:solidFill>
                          <a:latin typeface="Times New Roman"/>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900" b="1" i="0" u="none" strike="noStrike">
                          <a:solidFill>
                            <a:srgbClr val="000000"/>
                          </a:solidFill>
                          <a:latin typeface="Times New Roman"/>
                        </a:rPr>
                        <a:t>Katıldığı Yıl</a:t>
                      </a:r>
                      <a:r>
                        <a:rPr lang="tr-TR" sz="900" b="0" i="0" u="none" strike="noStrike">
                          <a:solidFill>
                            <a:srgbClr val="000000"/>
                          </a:solidFill>
                          <a:latin typeface="Times New Roman"/>
                        </a:rPr>
                        <a:t> </a:t>
                      </a:r>
                      <a:r>
                        <a:rPr lang="tr-TR" sz="900" b="1" i="0" u="none" strike="noStrike">
                          <a:solidFill>
                            <a:srgbClr val="000000"/>
                          </a:solidFill>
                          <a:latin typeface="Times New Roman"/>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900" b="1" i="0" u="none" strike="noStrike">
                          <a:solidFill>
                            <a:srgbClr val="000000"/>
                          </a:solidFill>
                          <a:latin typeface="Times New Roman"/>
                        </a:rPr>
                        <a:t>Katılım Türü</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900" b="1" i="0" u="none" strike="noStrike" dirty="0">
                          <a:solidFill>
                            <a:srgbClr val="000000"/>
                          </a:solidFill>
                          <a:latin typeface="Times New Roman"/>
                        </a:rPr>
                        <a:t>Belge Tipi</a:t>
                      </a:r>
                      <a:r>
                        <a:rPr lang="tr-TR" sz="900" b="0" i="0" u="none" strike="noStrike" dirty="0">
                          <a:solidFill>
                            <a:srgbClr val="000000"/>
                          </a:solidFill>
                          <a:latin typeface="Times New Roman"/>
                        </a:rPr>
                        <a:t> </a:t>
                      </a:r>
                      <a:r>
                        <a:rPr lang="tr-TR" sz="900" b="1" i="0" u="none" strike="noStrike" dirty="0">
                          <a:solidFill>
                            <a:srgbClr val="000000"/>
                          </a:solidFill>
                          <a:latin typeface="Times New Roman"/>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272322">
                <a:tc rowSpan="13">
                  <a:txBody>
                    <a:bodyPr/>
                    <a:lstStyle/>
                    <a:p>
                      <a:pPr algn="ctr" rtl="0" fontAlgn="ctr"/>
                      <a:r>
                        <a:rPr lang="tr-TR" sz="900" b="1" i="0" u="none" strike="noStrike" dirty="0" smtClean="0">
                          <a:solidFill>
                            <a:srgbClr val="000000"/>
                          </a:solidFill>
                          <a:latin typeface="Times New Roman"/>
                        </a:rPr>
                        <a:t>Halil</a:t>
                      </a:r>
                      <a:r>
                        <a:rPr lang="tr-TR" sz="900" b="1" i="0" u="none" strike="noStrike" baseline="0" dirty="0" smtClean="0">
                          <a:solidFill>
                            <a:srgbClr val="000000"/>
                          </a:solidFill>
                          <a:latin typeface="Times New Roman"/>
                        </a:rPr>
                        <a:t> ORUÇ</a:t>
                      </a:r>
                      <a:endParaRPr lang="tr-TR" sz="900" b="1" i="0" u="none" strike="noStrike" dirty="0">
                        <a:solidFill>
                          <a:srgbClr val="000000"/>
                        </a:solidFill>
                        <a:latin typeface="Times New Roman"/>
                      </a:endParaRP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3">
                  <a:txBody>
                    <a:bodyPr/>
                    <a:lstStyle/>
                    <a:p>
                      <a:pPr algn="ctr" rtl="0" fontAlgn="ctr"/>
                      <a:r>
                        <a:rPr lang="tr-TR" sz="900" b="1" i="0" u="none" strike="noStrike" dirty="0" smtClean="0">
                          <a:solidFill>
                            <a:srgbClr val="000000"/>
                          </a:solidFill>
                          <a:latin typeface="Times New Roman"/>
                        </a:rPr>
                        <a:t>Metal Teknolojisi Öğretmeni</a:t>
                      </a:r>
                      <a:endParaRPr lang="tr-TR" sz="900" b="1" i="0" u="none" strike="noStrike" dirty="0">
                        <a:solidFill>
                          <a:srgbClr val="000000"/>
                        </a:solidFill>
                        <a:latin typeface="Times New Roman"/>
                      </a:endParaRP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a:solidFill>
                            <a:srgbClr val="000000"/>
                          </a:solidFill>
                          <a:latin typeface="Times New Roman"/>
                        </a:rPr>
                        <a:t>1</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kern="1200" dirty="0" smtClean="0">
                          <a:solidFill>
                            <a:schemeClr val="tx1"/>
                          </a:solidFill>
                          <a:effectLst/>
                          <a:latin typeface="+mn-lt"/>
                          <a:ea typeface="+mn-ea"/>
                          <a:cs typeface="+mn-cs"/>
                        </a:rPr>
                        <a:t>Aday Öğretmenlerin Kaynaştırma/Bütünleştirme Yoluyla Eğitim Uygulamaları Semineri</a:t>
                      </a:r>
                      <a:endParaRPr lang="tr-TR" sz="10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dirty="0" smtClean="0">
                          <a:solidFill>
                            <a:srgbClr val="000000"/>
                          </a:solidFill>
                          <a:latin typeface="Times New Roman"/>
                        </a:rPr>
                        <a:t>2020</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a:solidFill>
                            <a:srgbClr val="000000"/>
                          </a:solidFill>
                          <a:latin typeface="Times New Roman"/>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dirty="0" smtClean="0">
                          <a:solidFill>
                            <a:srgbClr val="000000"/>
                          </a:solidFill>
                          <a:latin typeface="Times New Roman"/>
                        </a:rPr>
                        <a:t>Katılım Belgesi</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22">
                <a:tc vMerge="1">
                  <a:txBody>
                    <a:bodyPr/>
                    <a:lstStyle/>
                    <a:p>
                      <a:endParaRPr lang="tr-TR"/>
                    </a:p>
                  </a:txBody>
                  <a:tcPr/>
                </a:tc>
                <a:tc vMerge="1">
                  <a:txBody>
                    <a:bodyPr/>
                    <a:lstStyle/>
                    <a:p>
                      <a:endParaRPr lang="tr-TR"/>
                    </a:p>
                  </a:txBody>
                  <a:tcPr/>
                </a:tc>
                <a:tc>
                  <a:txBody>
                    <a:bodyPr/>
                    <a:lstStyle/>
                    <a:p>
                      <a:pPr algn="ctr" rtl="0" fontAlgn="b"/>
                      <a:r>
                        <a:rPr lang="tr-TR" sz="900" b="0" i="0" u="none" strike="noStrike">
                          <a:solidFill>
                            <a:srgbClr val="000000"/>
                          </a:solidFill>
                          <a:latin typeface="Times New Roman"/>
                        </a:rPr>
                        <a:t>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mn-lt"/>
                        </a:rPr>
                        <a:t>2.01.03.01.132 - e </a:t>
                      </a:r>
                      <a:r>
                        <a:rPr lang="tr-TR" sz="1000" b="0" i="0" u="none" strike="noStrike" dirty="0" err="1">
                          <a:solidFill>
                            <a:srgbClr val="000000"/>
                          </a:solidFill>
                          <a:effectLst/>
                          <a:latin typeface="+mn-lt"/>
                        </a:rPr>
                        <a:t>Twinning</a:t>
                      </a:r>
                      <a:r>
                        <a:rPr lang="tr-TR" sz="1000" b="0" i="0" u="none" strike="noStrike" dirty="0">
                          <a:solidFill>
                            <a:srgbClr val="000000"/>
                          </a:solidFill>
                          <a:effectLst/>
                          <a:latin typeface="+mn-lt"/>
                        </a:rPr>
                        <a:t>, </a:t>
                      </a:r>
                      <a:r>
                        <a:rPr lang="tr-TR" sz="1000" b="0" i="0" u="none" strike="noStrike" dirty="0" err="1">
                          <a:solidFill>
                            <a:srgbClr val="000000"/>
                          </a:solidFill>
                          <a:effectLst/>
                          <a:latin typeface="+mn-lt"/>
                        </a:rPr>
                        <a:t>Erasmus+Proje</a:t>
                      </a:r>
                      <a:r>
                        <a:rPr lang="tr-TR" sz="1000" b="0" i="0" u="none" strike="noStrike" dirty="0">
                          <a:solidFill>
                            <a:srgbClr val="000000"/>
                          </a:solidFill>
                          <a:effectLst/>
                          <a:latin typeface="+mn-lt"/>
                        </a:rPr>
                        <a:t> ve Etkinlikleri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dirty="0" smtClean="0">
                          <a:solidFill>
                            <a:srgbClr val="000000"/>
                          </a:solidFill>
                          <a:latin typeface="Times New Roman"/>
                        </a:rPr>
                        <a:t>2023</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a:solidFill>
                            <a:srgbClr val="000000"/>
                          </a:solidFill>
                          <a:latin typeface="Times New Roman"/>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dirty="0" smtClean="0">
                          <a:solidFill>
                            <a:srgbClr val="000000"/>
                          </a:solidFill>
                          <a:latin typeface="Times New Roman"/>
                        </a:rPr>
                        <a:t>Katılım Belgesi</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22">
                <a:tc vMerge="1">
                  <a:txBody>
                    <a:bodyPr/>
                    <a:lstStyle/>
                    <a:p>
                      <a:endParaRPr lang="tr-TR"/>
                    </a:p>
                  </a:txBody>
                  <a:tcPr/>
                </a:tc>
                <a:tc vMerge="1">
                  <a:txBody>
                    <a:bodyPr/>
                    <a:lstStyle/>
                    <a:p>
                      <a:endParaRPr lang="tr-TR"/>
                    </a:p>
                  </a:txBody>
                  <a:tcPr/>
                </a:tc>
                <a:tc>
                  <a:txBody>
                    <a:bodyPr/>
                    <a:lstStyle/>
                    <a:p>
                      <a:pPr algn="ctr" rtl="0" fontAlgn="b"/>
                      <a:r>
                        <a:rPr lang="tr-TR" sz="900" b="0" i="0" u="none" strike="noStrike">
                          <a:solidFill>
                            <a:srgbClr val="000000"/>
                          </a:solidFill>
                          <a:latin typeface="Times New Roman"/>
                        </a:rPr>
                        <a:t>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mn-lt"/>
                        </a:rPr>
                        <a:t>2.02.08.16.017 - Toz Metalürjisi ve Eklemeli İmalat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dirty="0" smtClean="0">
                          <a:solidFill>
                            <a:srgbClr val="000000"/>
                          </a:solidFill>
                          <a:latin typeface="Times New Roman"/>
                        </a:rPr>
                        <a:t>2023</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a:solidFill>
                            <a:srgbClr val="000000"/>
                          </a:solidFill>
                          <a:latin typeface="Times New Roman"/>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dirty="0" smtClean="0">
                          <a:solidFill>
                            <a:srgbClr val="000000"/>
                          </a:solidFill>
                          <a:latin typeface="Times New Roman"/>
                        </a:rPr>
                        <a:t>Katılım Belgesi</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22">
                <a:tc vMerge="1">
                  <a:txBody>
                    <a:bodyPr/>
                    <a:lstStyle/>
                    <a:p>
                      <a:endParaRPr lang="tr-TR"/>
                    </a:p>
                  </a:txBody>
                  <a:tcPr/>
                </a:tc>
                <a:tc vMerge="1">
                  <a:txBody>
                    <a:bodyPr/>
                    <a:lstStyle/>
                    <a:p>
                      <a:endParaRPr lang="tr-TR"/>
                    </a:p>
                  </a:txBody>
                  <a:tcPr/>
                </a:tc>
                <a:tc>
                  <a:txBody>
                    <a:bodyPr/>
                    <a:lstStyle/>
                    <a:p>
                      <a:pPr algn="ctr" rtl="0" fontAlgn="b"/>
                      <a:r>
                        <a:rPr lang="tr-TR" sz="900" b="0" i="0" u="none" strike="noStrike">
                          <a:solidFill>
                            <a:srgbClr val="000000"/>
                          </a:solidFill>
                          <a:latin typeface="Times New Roman"/>
                        </a:rPr>
                        <a:t>4</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mn-lt"/>
                        </a:rPr>
                        <a:t>2.02.04.01.071 - Özel Yetenekli Öğrencilerin Ayırt Edici Özellikleri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dirty="0" smtClean="0">
                          <a:solidFill>
                            <a:srgbClr val="000000"/>
                          </a:solidFill>
                          <a:latin typeface="Times New Roman"/>
                        </a:rPr>
                        <a:t>2023</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a:solidFill>
                            <a:srgbClr val="000000"/>
                          </a:solidFill>
                          <a:latin typeface="Times New Roman"/>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dirty="0" smtClean="0">
                          <a:solidFill>
                            <a:srgbClr val="000000"/>
                          </a:solidFill>
                          <a:latin typeface="Times New Roman"/>
                        </a:rPr>
                        <a:t>Katılım Belgesi</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22">
                <a:tc vMerge="1">
                  <a:txBody>
                    <a:bodyPr/>
                    <a:lstStyle/>
                    <a:p>
                      <a:endParaRPr lang="tr-TR"/>
                    </a:p>
                  </a:txBody>
                  <a:tcPr/>
                </a:tc>
                <a:tc vMerge="1">
                  <a:txBody>
                    <a:bodyPr/>
                    <a:lstStyle/>
                    <a:p>
                      <a:endParaRPr lang="tr-TR"/>
                    </a:p>
                  </a:txBody>
                  <a:tcPr/>
                </a:tc>
                <a:tc>
                  <a:txBody>
                    <a:bodyPr/>
                    <a:lstStyle/>
                    <a:p>
                      <a:pPr algn="ctr" rtl="0" fontAlgn="b"/>
                      <a:r>
                        <a:rPr lang="tr-TR" sz="900" b="0" i="0" u="none" strike="noStrike">
                          <a:solidFill>
                            <a:srgbClr val="000000"/>
                          </a:solidFill>
                          <a:latin typeface="Times New Roman"/>
                        </a:rPr>
                        <a:t>5</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mn-lt"/>
                        </a:rPr>
                        <a:t>2.01.03.01.101 - Zaman Yönetimi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dirty="0" smtClean="0">
                          <a:solidFill>
                            <a:srgbClr val="000000"/>
                          </a:solidFill>
                          <a:latin typeface="Times New Roman"/>
                        </a:rPr>
                        <a:t>2023</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a:solidFill>
                            <a:srgbClr val="000000"/>
                          </a:solidFill>
                          <a:latin typeface="Times New Roman"/>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dirty="0" smtClean="0">
                          <a:solidFill>
                            <a:srgbClr val="000000"/>
                          </a:solidFill>
                          <a:latin typeface="Times New Roman"/>
                        </a:rPr>
                        <a:t>Katılım Belgesi</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22">
                <a:tc vMerge="1">
                  <a:txBody>
                    <a:bodyPr/>
                    <a:lstStyle/>
                    <a:p>
                      <a:endParaRPr lang="tr-TR"/>
                    </a:p>
                  </a:txBody>
                  <a:tcPr/>
                </a:tc>
                <a:tc vMerge="1">
                  <a:txBody>
                    <a:bodyPr/>
                    <a:lstStyle/>
                    <a:p>
                      <a:endParaRPr lang="tr-TR"/>
                    </a:p>
                  </a:txBody>
                  <a:tcPr/>
                </a:tc>
                <a:tc>
                  <a:txBody>
                    <a:bodyPr/>
                    <a:lstStyle/>
                    <a:p>
                      <a:pPr algn="ctr" rtl="0" fontAlgn="b"/>
                      <a:r>
                        <a:rPr lang="tr-TR" sz="900" b="0" i="0" u="none" strike="noStrike">
                          <a:solidFill>
                            <a:srgbClr val="000000"/>
                          </a:solidFill>
                          <a:latin typeface="Times New Roman"/>
                        </a:rPr>
                        <a:t>6</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mn-lt"/>
                        </a:rPr>
                        <a:t>2.02.08.16.012 - İleri Teknoloji Kaynakçılık (GMAW, GTAW, SAW, </a:t>
                      </a:r>
                      <a:r>
                        <a:rPr lang="tr-TR" sz="1000" b="0" i="0" u="none" strike="noStrike" dirty="0" err="1">
                          <a:solidFill>
                            <a:srgbClr val="000000"/>
                          </a:solidFill>
                          <a:effectLst/>
                          <a:latin typeface="+mn-lt"/>
                        </a:rPr>
                        <a:t>Orbital</a:t>
                      </a:r>
                      <a:r>
                        <a:rPr lang="tr-TR" sz="1000" b="0" i="0" u="none" strike="noStrike" dirty="0">
                          <a:solidFill>
                            <a:srgbClr val="000000"/>
                          </a:solidFill>
                          <a:effectLst/>
                          <a:latin typeface="+mn-lt"/>
                        </a:rPr>
                        <a:t> ve Robot Otomasyon)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dirty="0" smtClean="0">
                          <a:solidFill>
                            <a:srgbClr val="000000"/>
                          </a:solidFill>
                          <a:latin typeface="Times New Roman"/>
                        </a:rPr>
                        <a:t>2022</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a:solidFill>
                            <a:srgbClr val="000000"/>
                          </a:solidFill>
                          <a:latin typeface="Times New Roman"/>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dirty="0" smtClean="0">
                          <a:solidFill>
                            <a:srgbClr val="000000"/>
                          </a:solidFill>
                          <a:latin typeface="Times New Roman"/>
                        </a:rPr>
                        <a:t>Katılım Belgesi</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22">
                <a:tc vMerge="1">
                  <a:txBody>
                    <a:bodyPr/>
                    <a:lstStyle/>
                    <a:p>
                      <a:endParaRPr lang="tr-TR"/>
                    </a:p>
                  </a:txBody>
                  <a:tcPr/>
                </a:tc>
                <a:tc vMerge="1">
                  <a:txBody>
                    <a:bodyPr/>
                    <a:lstStyle/>
                    <a:p>
                      <a:endParaRPr lang="tr-TR"/>
                    </a:p>
                  </a:txBody>
                  <a:tcPr/>
                </a:tc>
                <a:tc>
                  <a:txBody>
                    <a:bodyPr/>
                    <a:lstStyle/>
                    <a:p>
                      <a:pPr algn="ctr" rtl="0" fontAlgn="b"/>
                      <a:r>
                        <a:rPr lang="tr-TR" sz="900" b="0" i="0" u="none" strike="noStrike">
                          <a:solidFill>
                            <a:srgbClr val="000000"/>
                          </a:solidFill>
                          <a:latin typeface="Times New Roman"/>
                        </a:rPr>
                        <a:t>7</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mn-lt"/>
                        </a:rPr>
                        <a:t>4.01.03.03.004 - Yönetimsel Beceriler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dirty="0" smtClean="0">
                          <a:solidFill>
                            <a:srgbClr val="000000"/>
                          </a:solidFill>
                          <a:latin typeface="Times New Roman"/>
                        </a:rPr>
                        <a:t>2022</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a:solidFill>
                            <a:srgbClr val="000000"/>
                          </a:solidFill>
                          <a:latin typeface="Times New Roman"/>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dirty="0">
                          <a:solidFill>
                            <a:srgbClr val="000000"/>
                          </a:solidFill>
                          <a:latin typeface="Times New Roman"/>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22">
                <a:tc vMerge="1">
                  <a:txBody>
                    <a:bodyPr/>
                    <a:lstStyle/>
                    <a:p>
                      <a:endParaRPr lang="tr-TR"/>
                    </a:p>
                  </a:txBody>
                  <a:tcPr/>
                </a:tc>
                <a:tc vMerge="1">
                  <a:txBody>
                    <a:bodyPr/>
                    <a:lstStyle/>
                    <a:p>
                      <a:endParaRPr lang="tr-TR"/>
                    </a:p>
                  </a:txBody>
                  <a:tcPr/>
                </a:tc>
                <a:tc>
                  <a:txBody>
                    <a:bodyPr/>
                    <a:lstStyle/>
                    <a:p>
                      <a:pPr algn="ctr" rtl="0" fontAlgn="b"/>
                      <a:r>
                        <a:rPr lang="tr-TR" sz="900" b="0" i="0" u="none" strike="noStrike">
                          <a:solidFill>
                            <a:srgbClr val="000000"/>
                          </a:solidFill>
                          <a:latin typeface="Times New Roman"/>
                        </a:rPr>
                        <a:t>8</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mn-lt"/>
                        </a:rPr>
                        <a:t>2.01.01.02.074 - Sorumluluk, Liderlik ve Değerler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dirty="0" smtClean="0">
                          <a:solidFill>
                            <a:srgbClr val="000000"/>
                          </a:solidFill>
                          <a:latin typeface="Times New Roman"/>
                        </a:rPr>
                        <a:t>2022</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a:solidFill>
                            <a:srgbClr val="000000"/>
                          </a:solidFill>
                          <a:latin typeface="Times New Roman"/>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dirty="0">
                          <a:solidFill>
                            <a:srgbClr val="000000"/>
                          </a:solidFill>
                          <a:latin typeface="Times New Roman"/>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22">
                <a:tc vMerge="1">
                  <a:txBody>
                    <a:bodyPr/>
                    <a:lstStyle/>
                    <a:p>
                      <a:endParaRPr lang="tr-TR"/>
                    </a:p>
                  </a:txBody>
                  <a:tcPr/>
                </a:tc>
                <a:tc vMerge="1">
                  <a:txBody>
                    <a:bodyPr/>
                    <a:lstStyle/>
                    <a:p>
                      <a:endParaRPr lang="tr-TR"/>
                    </a:p>
                  </a:txBody>
                  <a:tcPr/>
                </a:tc>
                <a:tc>
                  <a:txBody>
                    <a:bodyPr/>
                    <a:lstStyle/>
                    <a:p>
                      <a:pPr algn="ctr" rtl="0" fontAlgn="b"/>
                      <a:r>
                        <a:rPr lang="tr-TR" sz="900" b="0" i="0" u="none" strike="noStrike">
                          <a:solidFill>
                            <a:srgbClr val="000000"/>
                          </a:solidFill>
                          <a:latin typeface="Times New Roman"/>
                        </a:rPr>
                        <a:t>9</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mn-lt"/>
                        </a:rPr>
                        <a:t>1.02.03.02.006 - Merhamet ve Yavaşlamak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dirty="0">
                          <a:solidFill>
                            <a:srgbClr val="000000"/>
                          </a:solidFill>
                          <a:latin typeface="Times New Roman"/>
                        </a:rPr>
                        <a:t>2022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a:solidFill>
                            <a:srgbClr val="000000"/>
                          </a:solidFill>
                          <a:latin typeface="Times New Roman"/>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dirty="0">
                          <a:solidFill>
                            <a:srgbClr val="000000"/>
                          </a:solidFill>
                          <a:latin typeface="Times New Roman"/>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22">
                <a:tc vMerge="1">
                  <a:txBody>
                    <a:bodyPr/>
                    <a:lstStyle/>
                    <a:p>
                      <a:endParaRPr lang="tr-TR"/>
                    </a:p>
                  </a:txBody>
                  <a:tcPr/>
                </a:tc>
                <a:tc vMerge="1">
                  <a:txBody>
                    <a:bodyPr/>
                    <a:lstStyle/>
                    <a:p>
                      <a:endParaRPr lang="tr-TR"/>
                    </a:p>
                  </a:txBody>
                  <a:tcPr/>
                </a:tc>
                <a:tc>
                  <a:txBody>
                    <a:bodyPr/>
                    <a:lstStyle/>
                    <a:p>
                      <a:pPr algn="ctr" rtl="0" fontAlgn="b"/>
                      <a:r>
                        <a:rPr lang="tr-TR" sz="900" b="0" i="0" u="none" strike="noStrike">
                          <a:solidFill>
                            <a:srgbClr val="000000"/>
                          </a:solidFill>
                          <a:latin typeface="Times New Roman"/>
                        </a:rPr>
                        <a:t>10</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mn-lt"/>
                        </a:rPr>
                        <a:t>2.01.03.01.025 - Türk </a:t>
                      </a:r>
                      <a:r>
                        <a:rPr lang="tr-TR" sz="1000" b="0" i="0" u="none" strike="noStrike" dirty="0" err="1">
                          <a:solidFill>
                            <a:srgbClr val="000000"/>
                          </a:solidFill>
                          <a:effectLst/>
                          <a:latin typeface="+mn-lt"/>
                        </a:rPr>
                        <a:t>Mangalası</a:t>
                      </a:r>
                      <a:r>
                        <a:rPr lang="tr-TR" sz="1000" b="0" i="0" u="none" strike="noStrike" dirty="0">
                          <a:solidFill>
                            <a:srgbClr val="000000"/>
                          </a:solidFill>
                          <a:effectLst/>
                          <a:latin typeface="+mn-lt"/>
                        </a:rPr>
                        <a:t>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a:solidFill>
                            <a:srgbClr val="000000"/>
                          </a:solidFill>
                          <a:latin typeface="Times New Roman"/>
                        </a:rPr>
                        <a:t>2022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a:solidFill>
                            <a:srgbClr val="000000"/>
                          </a:solidFill>
                          <a:latin typeface="Times New Roman"/>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dirty="0">
                          <a:solidFill>
                            <a:srgbClr val="000000"/>
                          </a:solidFill>
                          <a:latin typeface="Times New Roman"/>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22">
                <a:tc vMerge="1">
                  <a:txBody>
                    <a:bodyPr/>
                    <a:lstStyle/>
                    <a:p>
                      <a:endParaRPr lang="tr-TR"/>
                    </a:p>
                  </a:txBody>
                  <a:tcPr/>
                </a:tc>
                <a:tc vMerge="1">
                  <a:txBody>
                    <a:bodyPr/>
                    <a:lstStyle/>
                    <a:p>
                      <a:endParaRPr lang="tr-TR"/>
                    </a:p>
                  </a:txBody>
                  <a:tcPr/>
                </a:tc>
                <a:tc>
                  <a:txBody>
                    <a:bodyPr/>
                    <a:lstStyle/>
                    <a:p>
                      <a:pPr algn="ctr" rtl="0" fontAlgn="b"/>
                      <a:r>
                        <a:rPr lang="tr-TR" sz="900" b="0" i="0" u="none" strike="noStrike">
                          <a:solidFill>
                            <a:srgbClr val="000000"/>
                          </a:solidFill>
                          <a:latin typeface="Times New Roman"/>
                        </a:rPr>
                        <a:t>11</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mn-lt"/>
                        </a:rPr>
                        <a:t>2.01.01.09.036 - Çocuklarda Sorumluluk Bilinci Oluşturma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a:solidFill>
                            <a:srgbClr val="000000"/>
                          </a:solidFill>
                          <a:latin typeface="Times New Roman"/>
                        </a:rPr>
                        <a:t>2022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a:solidFill>
                            <a:srgbClr val="000000"/>
                          </a:solidFill>
                          <a:latin typeface="Times New Roman"/>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dirty="0">
                          <a:solidFill>
                            <a:srgbClr val="000000"/>
                          </a:solidFill>
                          <a:latin typeface="Times New Roman"/>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22">
                <a:tc vMerge="1">
                  <a:txBody>
                    <a:bodyPr/>
                    <a:lstStyle/>
                    <a:p>
                      <a:endParaRPr lang="tr-TR"/>
                    </a:p>
                  </a:txBody>
                  <a:tcPr/>
                </a:tc>
                <a:tc vMerge="1">
                  <a:txBody>
                    <a:bodyPr/>
                    <a:lstStyle/>
                    <a:p>
                      <a:endParaRPr lang="tr-TR"/>
                    </a:p>
                  </a:txBody>
                  <a:tcPr/>
                </a:tc>
                <a:tc>
                  <a:txBody>
                    <a:bodyPr/>
                    <a:lstStyle/>
                    <a:p>
                      <a:pPr algn="ctr" rtl="0" fontAlgn="b"/>
                      <a:r>
                        <a:rPr lang="tr-TR" sz="900" b="0" i="0" u="none" strike="noStrike">
                          <a:solidFill>
                            <a:srgbClr val="000000"/>
                          </a:solidFill>
                          <a:latin typeface="Times New Roman"/>
                        </a:rPr>
                        <a:t>12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solidFill>
                            <a:srgbClr val="000000"/>
                          </a:solidFill>
                          <a:effectLst/>
                          <a:latin typeface="+mn-lt"/>
                        </a:rPr>
                        <a:t>4.02.02.01.020 - Motorlu Taşıt Sürücüleri Uygulama Sınavı Sorumlusu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dirty="0" smtClean="0">
                          <a:solidFill>
                            <a:srgbClr val="000000"/>
                          </a:solidFill>
                          <a:latin typeface="Times New Roman"/>
                        </a:rPr>
                        <a:t>2021</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a:solidFill>
                            <a:srgbClr val="000000"/>
                          </a:solidFill>
                          <a:latin typeface="Times New Roman"/>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dirty="0">
                          <a:solidFill>
                            <a:srgbClr val="000000"/>
                          </a:solidFill>
                          <a:latin typeface="Times New Roman"/>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22">
                <a:tc vMerge="1">
                  <a:txBody>
                    <a:bodyPr/>
                    <a:lstStyle/>
                    <a:p>
                      <a:endParaRPr lang="tr-TR"/>
                    </a:p>
                  </a:txBody>
                  <a:tcPr/>
                </a:tc>
                <a:tc vMerge="1">
                  <a:txBody>
                    <a:bodyPr/>
                    <a:lstStyle/>
                    <a:p>
                      <a:endParaRPr lang="tr-TR"/>
                    </a:p>
                  </a:txBody>
                  <a:tcPr/>
                </a:tc>
                <a:tc>
                  <a:txBody>
                    <a:bodyPr/>
                    <a:lstStyle/>
                    <a:p>
                      <a:pPr algn="ctr" rtl="0" fontAlgn="b"/>
                      <a:r>
                        <a:rPr lang="tr-TR" sz="900" b="0" i="0" u="none" strike="noStrike">
                          <a:solidFill>
                            <a:srgbClr val="000000"/>
                          </a:solidFill>
                          <a:latin typeface="Times New Roman"/>
                        </a:rPr>
                        <a:t>13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000" b="0" i="0" u="none" strike="noStrike" dirty="0">
                          <a:solidFill>
                            <a:srgbClr val="000000"/>
                          </a:solidFill>
                          <a:effectLst/>
                          <a:latin typeface="+mn-lt"/>
                        </a:rPr>
                        <a:t>4.02.02.01.001 - İlk Yardım Eğitimi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tr-TR" sz="900" b="0" i="0" u="none" strike="noStrike" dirty="0" smtClean="0">
                          <a:solidFill>
                            <a:srgbClr val="000000"/>
                          </a:solidFill>
                          <a:latin typeface="Times New Roman"/>
                        </a:rPr>
                        <a:t>2021</a:t>
                      </a:r>
                      <a:endParaRPr lang="tr-TR" sz="900" b="0" i="0" u="none" strike="noStrike" dirty="0">
                        <a:solidFill>
                          <a:srgbClr val="000000"/>
                        </a:solidFill>
                        <a:latin typeface="Times New Roman"/>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a:solidFill>
                            <a:srgbClr val="000000"/>
                          </a:solidFill>
                          <a:latin typeface="Times New Roman"/>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900" b="0" i="0" u="none" strike="noStrike" dirty="0">
                          <a:solidFill>
                            <a:srgbClr val="000000"/>
                          </a:solidFill>
                          <a:latin typeface="Times New Roman"/>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72</a:t>
            </a:fld>
            <a:endParaRPr lang="tr-TR"/>
          </a:p>
        </p:txBody>
      </p:sp>
      <p:graphicFrame>
        <p:nvGraphicFramePr>
          <p:cNvPr id="8" name="7 Tablo"/>
          <p:cNvGraphicFramePr>
            <a:graphicFrameLocks noGrp="1"/>
          </p:cNvGraphicFramePr>
          <p:nvPr>
            <p:extLst>
              <p:ext uri="{D42A27DB-BD31-4B8C-83A1-F6EECF244321}">
                <p14:modId xmlns:p14="http://schemas.microsoft.com/office/powerpoint/2010/main" xmlns="" val="829110986"/>
              </p:ext>
            </p:extLst>
          </p:nvPr>
        </p:nvGraphicFramePr>
        <p:xfrm>
          <a:off x="142844" y="214290"/>
          <a:ext cx="8429685" cy="6251502"/>
        </p:xfrm>
        <a:graphic>
          <a:graphicData uri="http://schemas.openxmlformats.org/drawingml/2006/table">
            <a:tbl>
              <a:tblPr/>
              <a:tblGrid>
                <a:gridCol w="428628"/>
                <a:gridCol w="500068"/>
                <a:gridCol w="1143008"/>
                <a:gridCol w="4675662"/>
                <a:gridCol w="434147"/>
                <a:gridCol w="605229"/>
                <a:gridCol w="642943"/>
              </a:tblGrid>
              <a:tr h="138402">
                <a:tc>
                  <a:txBody>
                    <a:bodyPr/>
                    <a:lstStyle/>
                    <a:p>
                      <a:pPr algn="l" rtl="0" fontAlgn="t"/>
                      <a:r>
                        <a:rPr lang="tr-TR" sz="1000" b="1" i="0" u="none" strike="noStrike" dirty="0">
                          <a:solidFill>
                            <a:srgbClr val="000000"/>
                          </a:solidFill>
                          <a:latin typeface="Times New Roman" pitchFamily="18" charset="0"/>
                          <a:cs typeface="Times New Roman" pitchFamily="18" charset="0"/>
                        </a:rPr>
                        <a:t>Adı ve Soyadı</a:t>
                      </a:r>
                      <a:r>
                        <a:rPr lang="tr-TR" sz="1000" b="0" i="0" u="none" strike="noStrike" dirty="0">
                          <a:solidFill>
                            <a:srgbClr val="000000"/>
                          </a:solidFill>
                          <a:latin typeface="Times New Roman" pitchFamily="18" charset="0"/>
                          <a:cs typeface="Times New Roman" pitchFamily="18" charset="0"/>
                        </a:rPr>
                        <a:t> </a:t>
                      </a:r>
                      <a:r>
                        <a:rPr lang="tr-TR" sz="1000" b="1" i="0" u="none" strike="noStrike" dirty="0">
                          <a:solidFill>
                            <a:srgbClr val="000000"/>
                          </a:solidFill>
                          <a:latin typeface="Times New Roman" pitchFamily="18" charset="0"/>
                          <a:cs typeface="Times New Roman" pitchFamily="18" charset="0"/>
                        </a:rPr>
                        <a:t> </a:t>
                      </a:r>
                    </a:p>
                  </a:txBody>
                  <a:tcPr marL="4194" marR="4194" marT="41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Görevi</a:t>
                      </a:r>
                    </a:p>
                  </a:txBody>
                  <a:tcPr marL="4194" marR="4194" marT="41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000" b="1" i="0" u="none" strike="noStrike">
                          <a:solidFill>
                            <a:srgbClr val="000000"/>
                          </a:solidFill>
                          <a:latin typeface="Times New Roman" pitchFamily="18" charset="0"/>
                          <a:cs typeface="Times New Roman" pitchFamily="18" charset="0"/>
                        </a:rPr>
                        <a:t>Sıra</a:t>
                      </a:r>
                    </a:p>
                  </a:txBody>
                  <a:tcPr marL="4194" marR="4194" marT="41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Katıldığı Çalışmanın Adı</a:t>
                      </a:r>
                      <a:r>
                        <a:rPr lang="tr-TR" sz="1000" b="0" i="0" u="none" strike="noStrike">
                          <a:solidFill>
                            <a:srgbClr val="000000"/>
                          </a:solidFill>
                          <a:latin typeface="Times New Roman" pitchFamily="18" charset="0"/>
                          <a:cs typeface="Times New Roman" pitchFamily="18" charset="0"/>
                        </a:rPr>
                        <a:t> </a:t>
                      </a:r>
                      <a:r>
                        <a:rPr lang="tr-TR" sz="1000" b="1" i="0" u="none" strike="noStrike">
                          <a:solidFill>
                            <a:srgbClr val="000000"/>
                          </a:solidFill>
                          <a:latin typeface="Times New Roman" pitchFamily="18" charset="0"/>
                          <a:cs typeface="Times New Roman" pitchFamily="18" charset="0"/>
                        </a:rPr>
                        <a:t> </a:t>
                      </a:r>
                    </a:p>
                  </a:txBody>
                  <a:tcPr marL="4194" marR="4194" marT="41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000" b="1" i="0" u="none" strike="noStrike">
                          <a:solidFill>
                            <a:srgbClr val="000000"/>
                          </a:solidFill>
                          <a:latin typeface="Times New Roman" pitchFamily="18" charset="0"/>
                          <a:cs typeface="Times New Roman" pitchFamily="18" charset="0"/>
                        </a:rPr>
                        <a:t>Katıldığı Yıl</a:t>
                      </a:r>
                      <a:r>
                        <a:rPr lang="tr-TR" sz="1000" b="0" i="0" u="none" strike="noStrike">
                          <a:solidFill>
                            <a:srgbClr val="000000"/>
                          </a:solidFill>
                          <a:latin typeface="Times New Roman" pitchFamily="18" charset="0"/>
                          <a:cs typeface="Times New Roman" pitchFamily="18" charset="0"/>
                        </a:rPr>
                        <a:t> </a:t>
                      </a:r>
                      <a:r>
                        <a:rPr lang="tr-TR" sz="1000" b="1" i="0" u="none" strike="noStrike">
                          <a:solidFill>
                            <a:srgbClr val="000000"/>
                          </a:solidFill>
                          <a:latin typeface="Times New Roman" pitchFamily="18" charset="0"/>
                          <a:cs typeface="Times New Roman" pitchFamily="18" charset="0"/>
                        </a:rPr>
                        <a:t> </a:t>
                      </a:r>
                    </a:p>
                  </a:txBody>
                  <a:tcPr marL="4194" marR="4194" marT="41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Katılım Türü</a:t>
                      </a:r>
                    </a:p>
                  </a:txBody>
                  <a:tcPr marL="4194" marR="4194" marT="41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dirty="0">
                          <a:solidFill>
                            <a:srgbClr val="000000"/>
                          </a:solidFill>
                          <a:latin typeface="Times New Roman" pitchFamily="18" charset="0"/>
                          <a:cs typeface="Times New Roman" pitchFamily="18" charset="0"/>
                        </a:rPr>
                        <a:t>Belge Tipi</a:t>
                      </a:r>
                      <a:r>
                        <a:rPr lang="tr-TR" sz="1000" b="0" i="0" u="none" strike="noStrike" dirty="0">
                          <a:solidFill>
                            <a:srgbClr val="000000"/>
                          </a:solidFill>
                          <a:latin typeface="Times New Roman" pitchFamily="18" charset="0"/>
                          <a:cs typeface="Times New Roman" pitchFamily="18" charset="0"/>
                        </a:rPr>
                        <a:t> </a:t>
                      </a:r>
                      <a:r>
                        <a:rPr lang="tr-TR" sz="1000" b="1" i="0" u="none" strike="noStrike" dirty="0">
                          <a:solidFill>
                            <a:srgbClr val="000000"/>
                          </a:solidFill>
                          <a:latin typeface="Times New Roman" pitchFamily="18" charset="0"/>
                          <a:cs typeface="Times New Roman" pitchFamily="18" charset="0"/>
                        </a:rPr>
                        <a:t> </a:t>
                      </a:r>
                    </a:p>
                  </a:txBody>
                  <a:tcPr marL="4194" marR="4194" marT="41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188731">
                <a:tc rowSpan="19">
                  <a:txBody>
                    <a:bodyPr/>
                    <a:lstStyle/>
                    <a:p>
                      <a:pPr algn="ctr" fontAlgn="ctr"/>
                      <a:r>
                        <a:rPr lang="tr-TR" sz="1000" b="1" i="0" u="none" strike="noStrike" dirty="0" smtClean="0">
                          <a:solidFill>
                            <a:srgbClr val="000000"/>
                          </a:solidFill>
                          <a:latin typeface="Times New Roman" pitchFamily="18" charset="0"/>
                          <a:cs typeface="Times New Roman" pitchFamily="18" charset="0"/>
                        </a:rPr>
                        <a:t>Umut</a:t>
                      </a:r>
                      <a:r>
                        <a:rPr lang="tr-TR" sz="1000" b="1" i="0" u="none" strike="noStrike" baseline="0" dirty="0" smtClean="0">
                          <a:solidFill>
                            <a:srgbClr val="000000"/>
                          </a:solidFill>
                          <a:latin typeface="Times New Roman" pitchFamily="18" charset="0"/>
                          <a:cs typeface="Times New Roman" pitchFamily="18" charset="0"/>
                        </a:rPr>
                        <a:t> UĞUR</a:t>
                      </a:r>
                      <a:endParaRPr lang="tr-TR" sz="1000" b="1" i="0" u="none" strike="noStrike" dirty="0">
                        <a:solidFill>
                          <a:srgbClr val="000000"/>
                        </a:solidFill>
                        <a:latin typeface="Times New Roman" pitchFamily="18" charset="0"/>
                        <a:cs typeface="Times New Roman" pitchFamily="18" charset="0"/>
                      </a:endParaRPr>
                    </a:p>
                  </a:txBody>
                  <a:tcPr marL="4194" marR="4194" marT="41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9">
                  <a:txBody>
                    <a:bodyPr/>
                    <a:lstStyle/>
                    <a:p>
                      <a:pPr algn="ctr" fontAlgn="ctr"/>
                      <a:r>
                        <a:rPr lang="tr-TR" sz="1000" b="1" i="0" u="none" strike="noStrike" dirty="0" smtClean="0">
                          <a:solidFill>
                            <a:srgbClr val="000000"/>
                          </a:solidFill>
                          <a:latin typeface="Times New Roman" pitchFamily="18" charset="0"/>
                          <a:cs typeface="Times New Roman" pitchFamily="18" charset="0"/>
                        </a:rPr>
                        <a:t>Türk</a:t>
                      </a:r>
                      <a:r>
                        <a:rPr lang="tr-TR" sz="1000" b="1" i="0" u="none" strike="noStrike" baseline="0" dirty="0" smtClean="0">
                          <a:solidFill>
                            <a:srgbClr val="000000"/>
                          </a:solidFill>
                          <a:latin typeface="Times New Roman" pitchFamily="18" charset="0"/>
                          <a:cs typeface="Times New Roman" pitchFamily="18" charset="0"/>
                        </a:rPr>
                        <a:t> Dili ve Edebiyatı </a:t>
                      </a:r>
                      <a:r>
                        <a:rPr lang="tr-TR" sz="1000" b="1" i="0" u="none" strike="noStrike" dirty="0" smtClean="0">
                          <a:solidFill>
                            <a:srgbClr val="000000"/>
                          </a:solidFill>
                          <a:latin typeface="Times New Roman" pitchFamily="18" charset="0"/>
                          <a:cs typeface="Times New Roman" pitchFamily="18" charset="0"/>
                        </a:rPr>
                        <a:t>Öğretmeni</a:t>
                      </a:r>
                      <a:endParaRPr lang="tr-TR" sz="1000" b="1" i="0" u="none" strike="noStrike" dirty="0">
                        <a:solidFill>
                          <a:srgbClr val="000000"/>
                        </a:solidFill>
                        <a:latin typeface="Times New Roman" pitchFamily="18" charset="0"/>
                        <a:cs typeface="Times New Roman" pitchFamily="18" charset="0"/>
                      </a:endParaRPr>
                    </a:p>
                  </a:txBody>
                  <a:tcPr marL="4194" marR="4194" marT="41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latin typeface="Times New Roman" pitchFamily="18" charset="0"/>
                          <a:cs typeface="Times New Roman" pitchFamily="18" charset="0"/>
                        </a:rPr>
                        <a:t>1</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2.01.03.01.064 - Aday Öğretmenlik Uyum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2024</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1">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2</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4.01.04.01.028 - Adaylık Zorunlu Hizmet İçi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999">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3</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4.01.03.01.011 - Protokol Kuralları Uzaktan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1">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4</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2.01.03.01.185 - MEB Birim Amirlerinin Öğretmen Bilgilendirme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999">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5</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2.01.03.01.080 - Bağımlılıkla Mücadele Semineri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1">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6</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2.01.03.01.013 - Çevre ve Sıfır Atık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999">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7</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2.01.03.01.012 - Geçici Koruma Statüsündeki Çocuklara Rehberlik Hizmetleri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13">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8</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1.02.01.01.015 - Türkçenin Kullanımı ve Diksiyon Uzaktan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1">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9</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1.01.01.08.013 - Siber Güvenliğe Giriş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1">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10</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2.01.03.01.006 - Kapsayıcı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1">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11</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2.02.09.01.007 - Zeka Oyunları 1 Uzaktan Eğitimi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1">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12</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100" b="0" i="0" u="none" strike="noStrike" dirty="0">
                          <a:solidFill>
                            <a:srgbClr val="000000"/>
                          </a:solidFill>
                          <a:effectLst/>
                          <a:latin typeface="+mn-lt"/>
                        </a:rPr>
                        <a:t>2.02.03.02.007 - Okul Tabanlı Afet Eğitimi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13">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13</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2.01.01.02.033 - Müze Eğitimi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13">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14</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1.02.03.01.024 - Bilgi </a:t>
                      </a:r>
                      <a:r>
                        <a:rPr lang="tr-TR" sz="1100" b="0" i="0" u="none" strike="noStrike" dirty="0" err="1">
                          <a:solidFill>
                            <a:srgbClr val="000000"/>
                          </a:solidFill>
                          <a:effectLst/>
                          <a:latin typeface="+mn-lt"/>
                        </a:rPr>
                        <a:t>İşlemsel</a:t>
                      </a:r>
                      <a:r>
                        <a:rPr lang="tr-TR" sz="1100" b="0" i="0" u="none" strike="noStrike" dirty="0">
                          <a:solidFill>
                            <a:srgbClr val="000000"/>
                          </a:solidFill>
                          <a:effectLst/>
                          <a:latin typeface="+mn-lt"/>
                        </a:rPr>
                        <a:t> Düşünme Becerisinin </a:t>
                      </a:r>
                      <a:r>
                        <a:rPr lang="tr-TR" sz="1100" b="0" i="0" u="none" strike="noStrike" dirty="0" err="1">
                          <a:solidFill>
                            <a:srgbClr val="000000"/>
                          </a:solidFill>
                          <a:effectLst/>
                          <a:latin typeface="+mn-lt"/>
                        </a:rPr>
                        <a:t>Disiplinlerarası</a:t>
                      </a:r>
                      <a:r>
                        <a:rPr lang="tr-TR" sz="1100" b="0" i="0" u="none" strike="noStrike" dirty="0">
                          <a:solidFill>
                            <a:srgbClr val="000000"/>
                          </a:solidFill>
                          <a:effectLst/>
                          <a:latin typeface="+mn-lt"/>
                        </a:rPr>
                        <a:t> Yaklaşım ile Öğretimi Uzaktan Eğitim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1">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15</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2.01.03.01.064 - Aday Öğretmenlik Uyum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13">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16</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4.01.04.01.028 - Adaylık Zorunlu Hizmet İçi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latin typeface="Times New Roman" pitchFamily="18" charset="0"/>
                          <a:cs typeface="Times New Roman" pitchFamily="18" charset="0"/>
                        </a:rPr>
                        <a:t>2023</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1">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17</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4.01.03.01.011 - Protokol Kuralları Uzaktan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latin typeface="Times New Roman" pitchFamily="18" charset="0"/>
                          <a:cs typeface="Times New Roman" pitchFamily="18" charset="0"/>
                        </a:rPr>
                        <a:t>2023</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13">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18</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2.01.03.01.185 - MEB Birim Amirlerinin Öğretmen Bilgilendirme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latin typeface="Times New Roman" pitchFamily="18" charset="0"/>
                          <a:cs typeface="Times New Roman" pitchFamily="18" charset="0"/>
                        </a:rPr>
                        <a:t>2023</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1">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19</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2.01.03.01.080 - Bağımlılıkla Mücadele Semineri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latin typeface="Times New Roman" pitchFamily="18" charset="0"/>
                          <a:cs typeface="Times New Roman" pitchFamily="18" charset="0"/>
                        </a:rPr>
                        <a:t>2023</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73</a:t>
            </a:fld>
            <a:endParaRPr lang="tr-TR"/>
          </a:p>
        </p:txBody>
      </p:sp>
      <p:graphicFrame>
        <p:nvGraphicFramePr>
          <p:cNvPr id="3" name="2 Tablo"/>
          <p:cNvGraphicFramePr>
            <a:graphicFrameLocks noGrp="1"/>
          </p:cNvGraphicFramePr>
          <p:nvPr>
            <p:extLst>
              <p:ext uri="{D42A27DB-BD31-4B8C-83A1-F6EECF244321}">
                <p14:modId xmlns:p14="http://schemas.microsoft.com/office/powerpoint/2010/main" xmlns="" val="3866684142"/>
              </p:ext>
            </p:extLst>
          </p:nvPr>
        </p:nvGraphicFramePr>
        <p:xfrm>
          <a:off x="500034" y="928670"/>
          <a:ext cx="8248430" cy="5190879"/>
        </p:xfrm>
        <a:graphic>
          <a:graphicData uri="http://schemas.openxmlformats.org/drawingml/2006/table">
            <a:tbl>
              <a:tblPr/>
              <a:tblGrid>
                <a:gridCol w="571502"/>
                <a:gridCol w="571504"/>
                <a:gridCol w="428628"/>
                <a:gridCol w="4386630"/>
                <a:gridCol w="777998"/>
                <a:gridCol w="576064"/>
                <a:gridCol w="936104"/>
              </a:tblGrid>
              <a:tr h="129664">
                <a:tc>
                  <a:txBody>
                    <a:bodyPr/>
                    <a:lstStyle/>
                    <a:p>
                      <a:pPr algn="l" rtl="0" fontAlgn="t"/>
                      <a:r>
                        <a:rPr lang="tr-TR" sz="1200" b="1" i="0" u="none" strike="noStrike" dirty="0">
                          <a:solidFill>
                            <a:srgbClr val="000000"/>
                          </a:solidFill>
                          <a:latin typeface="Times New Roman" pitchFamily="18" charset="0"/>
                          <a:cs typeface="Times New Roman" pitchFamily="18" charset="0"/>
                        </a:rPr>
                        <a:t>Adı ve Soyadı</a:t>
                      </a:r>
                      <a:r>
                        <a:rPr lang="tr-TR" sz="1200" b="0" i="0" u="none" strike="noStrike" dirty="0">
                          <a:solidFill>
                            <a:srgbClr val="000000"/>
                          </a:solidFill>
                          <a:latin typeface="Times New Roman" pitchFamily="18" charset="0"/>
                          <a:cs typeface="Times New Roman" pitchFamily="18" charset="0"/>
                        </a:rPr>
                        <a:t> </a:t>
                      </a:r>
                      <a:r>
                        <a:rPr lang="tr-TR" sz="12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200" b="1" i="0" u="none" strike="noStrike">
                          <a:solidFill>
                            <a:srgbClr val="000000"/>
                          </a:solidFill>
                          <a:latin typeface="Times New Roman" pitchFamily="18" charset="0"/>
                          <a:cs typeface="Times New Roman" pitchFamily="18" charset="0"/>
                        </a:rPr>
                        <a:t>Görevi</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200" b="1" i="0" u="none" strike="noStrike">
                          <a:solidFill>
                            <a:srgbClr val="000000"/>
                          </a:solidFill>
                          <a:latin typeface="Times New Roman" pitchFamily="18" charset="0"/>
                          <a:cs typeface="Times New Roman" pitchFamily="18" charset="0"/>
                        </a:rPr>
                        <a:t>Sıra</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200" b="1" i="0" u="none" strike="noStrike">
                          <a:solidFill>
                            <a:srgbClr val="000000"/>
                          </a:solidFill>
                          <a:latin typeface="Times New Roman" pitchFamily="18" charset="0"/>
                          <a:cs typeface="Times New Roman" pitchFamily="18" charset="0"/>
                        </a:rPr>
                        <a:t>Katıldığı Çalışmanın Adı</a:t>
                      </a:r>
                      <a:r>
                        <a:rPr lang="tr-TR" sz="1200" b="0" i="0" u="none" strike="noStrike">
                          <a:solidFill>
                            <a:srgbClr val="000000"/>
                          </a:solidFill>
                          <a:latin typeface="Times New Roman" pitchFamily="18" charset="0"/>
                          <a:cs typeface="Times New Roman" pitchFamily="18" charset="0"/>
                        </a:rPr>
                        <a:t> </a:t>
                      </a:r>
                      <a:r>
                        <a:rPr lang="tr-TR" sz="1200" b="1" i="0" u="none" strike="noStrike">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200" b="1" i="0" u="none" strike="noStrike" dirty="0">
                          <a:solidFill>
                            <a:srgbClr val="000000"/>
                          </a:solidFill>
                          <a:latin typeface="Times New Roman" pitchFamily="18" charset="0"/>
                          <a:cs typeface="Times New Roman" pitchFamily="18" charset="0"/>
                        </a:rPr>
                        <a:t>Katıldığı Yıl</a:t>
                      </a:r>
                      <a:r>
                        <a:rPr lang="tr-TR" sz="1200" b="0" i="0" u="none" strike="noStrike" dirty="0">
                          <a:solidFill>
                            <a:srgbClr val="000000"/>
                          </a:solidFill>
                          <a:latin typeface="Times New Roman" pitchFamily="18" charset="0"/>
                          <a:cs typeface="Times New Roman" pitchFamily="18" charset="0"/>
                        </a:rPr>
                        <a:t> </a:t>
                      </a:r>
                      <a:r>
                        <a:rPr lang="tr-TR" sz="12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200" b="1" i="0" u="none" strike="noStrike">
                          <a:solidFill>
                            <a:srgbClr val="000000"/>
                          </a:solidFill>
                          <a:latin typeface="Times New Roman" pitchFamily="18" charset="0"/>
                          <a:cs typeface="Times New Roman" pitchFamily="18" charset="0"/>
                        </a:rPr>
                        <a:t>Katılım Türü</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200" b="1" i="0" u="none" strike="noStrike" dirty="0">
                          <a:solidFill>
                            <a:srgbClr val="000000"/>
                          </a:solidFill>
                          <a:latin typeface="Times New Roman" pitchFamily="18" charset="0"/>
                          <a:cs typeface="Times New Roman" pitchFamily="18" charset="0"/>
                        </a:rPr>
                        <a:t>Belge Tipi</a:t>
                      </a:r>
                      <a:r>
                        <a:rPr lang="tr-TR" sz="1200" b="0" i="0" u="none" strike="noStrike" dirty="0">
                          <a:solidFill>
                            <a:srgbClr val="000000"/>
                          </a:solidFill>
                          <a:latin typeface="Times New Roman" pitchFamily="18" charset="0"/>
                          <a:cs typeface="Times New Roman" pitchFamily="18" charset="0"/>
                        </a:rPr>
                        <a:t> </a:t>
                      </a:r>
                      <a:r>
                        <a:rPr lang="tr-TR" sz="12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129664">
                <a:tc rowSpan="12">
                  <a:txBody>
                    <a:bodyPr/>
                    <a:lstStyle/>
                    <a:p>
                      <a:pPr algn="ctr" fontAlgn="ctr"/>
                      <a:r>
                        <a:rPr lang="tr-TR" sz="1200" b="1" i="0" u="none" strike="noStrike" dirty="0" smtClean="0">
                          <a:solidFill>
                            <a:srgbClr val="000000"/>
                          </a:solidFill>
                          <a:latin typeface="Times New Roman" pitchFamily="18" charset="0"/>
                          <a:cs typeface="Times New Roman" pitchFamily="18" charset="0"/>
                        </a:rPr>
                        <a:t>Şeyma</a:t>
                      </a:r>
                      <a:r>
                        <a:rPr lang="tr-TR" sz="1200" b="1" i="0" u="none" strike="noStrike" baseline="0" dirty="0" smtClean="0">
                          <a:solidFill>
                            <a:srgbClr val="000000"/>
                          </a:solidFill>
                          <a:latin typeface="Times New Roman" pitchFamily="18" charset="0"/>
                          <a:cs typeface="Times New Roman" pitchFamily="18" charset="0"/>
                        </a:rPr>
                        <a:t> </a:t>
                      </a:r>
                      <a:r>
                        <a:rPr lang="tr-TR" sz="1200" b="1" i="0" u="none" strike="noStrike" dirty="0" smtClean="0">
                          <a:solidFill>
                            <a:srgbClr val="000000"/>
                          </a:solidFill>
                          <a:latin typeface="Times New Roman" pitchFamily="18" charset="0"/>
                          <a:cs typeface="Times New Roman" pitchFamily="18" charset="0"/>
                        </a:rPr>
                        <a:t> KIZIL</a:t>
                      </a:r>
                      <a:endParaRPr lang="tr-TR" sz="1200" b="1" i="0" u="none" strike="noStrike" dirty="0">
                        <a:solidFill>
                          <a:srgbClr val="000000"/>
                        </a:solidFill>
                        <a:latin typeface="Times New Roman" pitchFamily="18" charset="0"/>
                        <a:cs typeface="Times New Roman" pitchFamily="18" charset="0"/>
                      </a:endParaRP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2">
                  <a:txBody>
                    <a:bodyPr/>
                    <a:lstStyle/>
                    <a:p>
                      <a:pPr algn="ctr" fontAlgn="ctr"/>
                      <a:r>
                        <a:rPr lang="tr-TR" sz="1200" b="1" i="0" u="none" strike="noStrike" dirty="0" smtClean="0">
                          <a:solidFill>
                            <a:srgbClr val="000000"/>
                          </a:solidFill>
                          <a:latin typeface="Times New Roman" pitchFamily="18" charset="0"/>
                          <a:cs typeface="Times New Roman" pitchFamily="18" charset="0"/>
                        </a:rPr>
                        <a:t>Rehberlik Öğretmeni</a:t>
                      </a:r>
                      <a:endParaRPr lang="tr-TR" sz="1200" b="1" i="0" u="none" strike="noStrike" dirty="0">
                        <a:solidFill>
                          <a:srgbClr val="000000"/>
                        </a:solidFill>
                        <a:latin typeface="Times New Roman" pitchFamily="18" charset="0"/>
                        <a:cs typeface="Times New Roman" pitchFamily="18" charset="0"/>
                      </a:endParaRP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latin typeface="Times New Roman" pitchFamily="18" charset="0"/>
                          <a:cs typeface="Times New Roman" pitchFamily="18" charset="0"/>
                        </a:rPr>
                        <a:t>1</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2.02.04.02.037 - Medeniyet ve Kültür Çerçevesinde Rehberlik ve Psikolojik Danışma Hizmetleri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2023</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2.01.03.01.064 - Aday Öğretmenlik Uyum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2023</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smtClean="0">
                          <a:solidFill>
                            <a:srgbClr val="000000"/>
                          </a:solidFill>
                          <a:latin typeface="Times New Roman" pitchFamily="18" charset="0"/>
                          <a:cs typeface="Times New Roman" pitchFamily="18" charset="0"/>
                        </a:rPr>
                        <a:t>Katılım Belgesi</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2.01.03.01.185 - MEB Birim Amirlerinin Öğretmen Bilgilendirme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2023</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latin typeface="Times New Roman" pitchFamily="18" charset="0"/>
                          <a:cs typeface="Times New Roman" pitchFamily="18" charset="0"/>
                        </a:rPr>
                        <a:t>Katılım Belgesi</a:t>
                      </a:r>
                    </a:p>
                    <a:p>
                      <a:pPr algn="l" fontAlgn="b"/>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514">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4</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mn-lt"/>
                        </a:rPr>
                        <a:t>2.01.03.01.119 - 21.yy. Becerileri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2023</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latin typeface="Times New Roman" pitchFamily="18" charset="0"/>
                          <a:cs typeface="Times New Roman" pitchFamily="18" charset="0"/>
                        </a:rPr>
                        <a:t>Katılım Belgesi</a:t>
                      </a:r>
                    </a:p>
                    <a:p>
                      <a:pPr algn="l" fontAlgn="b"/>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5</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2.01.03.01.101 - Zaman Yönetimi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2023</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smtClean="0">
                          <a:solidFill>
                            <a:srgbClr val="000000"/>
                          </a:solidFill>
                          <a:latin typeface="Times New Roman" pitchFamily="18" charset="0"/>
                          <a:cs typeface="Times New Roman" pitchFamily="18" charset="0"/>
                        </a:rPr>
                        <a:t>Katılım Belgesi</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6</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2.01.03.01.095 - Türk Mitolojisinin Eğitimdeki Yeri ve Önemi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2023</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7</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2.02.04.02.036 - Bağımlılıkla Mücadele Semineri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2023</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8</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4.01.04.01.028 - Adaylık Zorunlu Hizmet İçi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2023</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9</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2.01.03.01.013 - Çevre ve Sıfır Atık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2023</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200" b="0" i="0" u="none" strike="noStrike" dirty="0">
                          <a:solidFill>
                            <a:srgbClr val="000000"/>
                          </a:solidFill>
                          <a:latin typeface="Times New Roman" pitchFamily="18" charset="0"/>
                          <a:cs typeface="Times New Roman" pitchFamily="18" charset="0"/>
                        </a:rPr>
                        <a:t>10</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2.01.03.01.012 - Geçici Koruma Statüsündeki Çocuklara Rehberlik Hizmetleri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2023</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11</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1.01.01.08.013 - Siber Güvenliğe Giriş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2022</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12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1.02.04.01.015 - Başlangıç Düzeyi Piyano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latin typeface="Times New Roman" pitchFamily="18" charset="0"/>
                          <a:cs typeface="Times New Roman" pitchFamily="18" charset="0"/>
                        </a:rPr>
                        <a:t>2022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74</a:t>
            </a:fld>
            <a:endParaRPr lang="tr-TR"/>
          </a:p>
        </p:txBody>
      </p:sp>
      <p:graphicFrame>
        <p:nvGraphicFramePr>
          <p:cNvPr id="3" name="2 Tablo"/>
          <p:cNvGraphicFramePr>
            <a:graphicFrameLocks noGrp="1"/>
          </p:cNvGraphicFramePr>
          <p:nvPr>
            <p:extLst>
              <p:ext uri="{D42A27DB-BD31-4B8C-83A1-F6EECF244321}">
                <p14:modId xmlns:p14="http://schemas.microsoft.com/office/powerpoint/2010/main" xmlns="" val="3943308835"/>
              </p:ext>
            </p:extLst>
          </p:nvPr>
        </p:nvGraphicFramePr>
        <p:xfrm>
          <a:off x="571472" y="642918"/>
          <a:ext cx="8286807" cy="4082793"/>
        </p:xfrm>
        <a:graphic>
          <a:graphicData uri="http://schemas.openxmlformats.org/drawingml/2006/table">
            <a:tbl>
              <a:tblPr/>
              <a:tblGrid>
                <a:gridCol w="500065"/>
                <a:gridCol w="815866"/>
                <a:gridCol w="541456"/>
                <a:gridCol w="4357719"/>
                <a:gridCol w="714380"/>
                <a:gridCol w="785817"/>
                <a:gridCol w="571504"/>
              </a:tblGrid>
              <a:tr h="178288">
                <a:tc>
                  <a:txBody>
                    <a:bodyPr/>
                    <a:lstStyle/>
                    <a:p>
                      <a:pPr algn="l" rtl="0" fontAlgn="t"/>
                      <a:r>
                        <a:rPr lang="tr-TR" sz="1200" b="1" i="0" u="none" strike="noStrike" dirty="0">
                          <a:solidFill>
                            <a:srgbClr val="000000"/>
                          </a:solidFill>
                          <a:latin typeface="Times New Roman" pitchFamily="18" charset="0"/>
                          <a:cs typeface="Times New Roman" pitchFamily="18" charset="0"/>
                        </a:rPr>
                        <a:t>Adı ve Soyadı</a:t>
                      </a:r>
                      <a:r>
                        <a:rPr lang="tr-TR" sz="1200" b="0" i="0" u="none" strike="noStrike" dirty="0">
                          <a:solidFill>
                            <a:srgbClr val="000000"/>
                          </a:solidFill>
                          <a:latin typeface="Times New Roman" pitchFamily="18" charset="0"/>
                          <a:cs typeface="Times New Roman" pitchFamily="18" charset="0"/>
                        </a:rPr>
                        <a:t> </a:t>
                      </a:r>
                      <a:r>
                        <a:rPr lang="tr-TR" sz="12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200" b="1" i="0" u="none" strike="noStrike">
                          <a:solidFill>
                            <a:srgbClr val="000000"/>
                          </a:solidFill>
                          <a:latin typeface="Times New Roman" pitchFamily="18" charset="0"/>
                          <a:cs typeface="Times New Roman" pitchFamily="18" charset="0"/>
                        </a:rPr>
                        <a:t>Görevi</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200" b="1" i="0" u="none" strike="noStrike">
                          <a:solidFill>
                            <a:srgbClr val="000000"/>
                          </a:solidFill>
                          <a:latin typeface="Times New Roman" pitchFamily="18" charset="0"/>
                          <a:cs typeface="Times New Roman" pitchFamily="18" charset="0"/>
                        </a:rPr>
                        <a:t>Sıra</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200" b="1" i="0" u="none" strike="noStrike" dirty="0">
                          <a:solidFill>
                            <a:srgbClr val="000000"/>
                          </a:solidFill>
                          <a:latin typeface="Times New Roman" pitchFamily="18" charset="0"/>
                          <a:cs typeface="Times New Roman" pitchFamily="18" charset="0"/>
                        </a:rPr>
                        <a:t>Katıldığı Çalışmanın Adı</a:t>
                      </a:r>
                      <a:r>
                        <a:rPr lang="tr-TR" sz="1200" b="0" i="0" u="none" strike="noStrike" dirty="0">
                          <a:solidFill>
                            <a:srgbClr val="000000"/>
                          </a:solidFill>
                          <a:latin typeface="Times New Roman" pitchFamily="18" charset="0"/>
                          <a:cs typeface="Times New Roman" pitchFamily="18" charset="0"/>
                        </a:rPr>
                        <a:t> </a:t>
                      </a:r>
                      <a:r>
                        <a:rPr lang="tr-TR" sz="12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200" b="1" i="0" u="none" strike="noStrike">
                          <a:solidFill>
                            <a:srgbClr val="000000"/>
                          </a:solidFill>
                          <a:latin typeface="Times New Roman" pitchFamily="18" charset="0"/>
                          <a:cs typeface="Times New Roman" pitchFamily="18" charset="0"/>
                        </a:rPr>
                        <a:t>Katıldığı Yıl</a:t>
                      </a:r>
                      <a:r>
                        <a:rPr lang="tr-TR" sz="1200" b="0" i="0" u="none" strike="noStrike">
                          <a:solidFill>
                            <a:srgbClr val="000000"/>
                          </a:solidFill>
                          <a:latin typeface="Times New Roman" pitchFamily="18" charset="0"/>
                          <a:cs typeface="Times New Roman" pitchFamily="18" charset="0"/>
                        </a:rPr>
                        <a:t> </a:t>
                      </a:r>
                      <a:r>
                        <a:rPr lang="tr-TR" sz="1200" b="1" i="0" u="none" strike="noStrike">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200" b="1" i="0" u="none" strike="noStrike">
                          <a:solidFill>
                            <a:srgbClr val="000000"/>
                          </a:solidFill>
                          <a:latin typeface="Times New Roman" pitchFamily="18" charset="0"/>
                          <a:cs typeface="Times New Roman" pitchFamily="18" charset="0"/>
                        </a:rPr>
                        <a:t>Katılım Türü</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200" b="1" i="0" u="none" strike="noStrike" dirty="0">
                          <a:solidFill>
                            <a:srgbClr val="000000"/>
                          </a:solidFill>
                          <a:latin typeface="Times New Roman" pitchFamily="18" charset="0"/>
                          <a:cs typeface="Times New Roman" pitchFamily="18" charset="0"/>
                        </a:rPr>
                        <a:t>Belge Tipi</a:t>
                      </a:r>
                      <a:r>
                        <a:rPr lang="tr-TR" sz="1200" b="0" i="0" u="none" strike="noStrike" dirty="0">
                          <a:solidFill>
                            <a:srgbClr val="000000"/>
                          </a:solidFill>
                          <a:latin typeface="Times New Roman" pitchFamily="18" charset="0"/>
                          <a:cs typeface="Times New Roman" pitchFamily="18" charset="0"/>
                        </a:rPr>
                        <a:t> </a:t>
                      </a:r>
                      <a:r>
                        <a:rPr lang="tr-TR" sz="12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259328">
                <a:tc rowSpan="10">
                  <a:txBody>
                    <a:bodyPr/>
                    <a:lstStyle/>
                    <a:p>
                      <a:pPr algn="ctr" fontAlgn="ctr"/>
                      <a:r>
                        <a:rPr lang="tr-TR" sz="1200" b="1" i="0" u="none" strike="noStrike" dirty="0" smtClean="0">
                          <a:solidFill>
                            <a:srgbClr val="000000"/>
                          </a:solidFill>
                          <a:latin typeface="Times New Roman" pitchFamily="18" charset="0"/>
                          <a:cs typeface="Times New Roman" pitchFamily="18" charset="0"/>
                        </a:rPr>
                        <a:t>Tamer  OKUTAN</a:t>
                      </a:r>
                      <a:endParaRPr lang="tr-TR" sz="1200" b="1" i="0" u="none" strike="noStrike" dirty="0">
                        <a:solidFill>
                          <a:srgbClr val="000000"/>
                        </a:solidFill>
                        <a:latin typeface="Times New Roman" pitchFamily="18" charset="0"/>
                        <a:cs typeface="Times New Roman" pitchFamily="18" charset="0"/>
                      </a:endParaRP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tr-TR" sz="1200" b="1" i="0" u="none" strike="noStrike" dirty="0" smtClean="0">
                          <a:solidFill>
                            <a:srgbClr val="000000"/>
                          </a:solidFill>
                          <a:latin typeface="Times New Roman" pitchFamily="18" charset="0"/>
                          <a:cs typeface="Times New Roman" pitchFamily="18" charset="0"/>
                        </a:rPr>
                        <a:t>Özel Eğitim  Öğretmeni</a:t>
                      </a:r>
                      <a:endParaRPr lang="tr-TR" sz="1200" b="1" i="0" u="none" strike="noStrike" dirty="0">
                        <a:solidFill>
                          <a:srgbClr val="000000"/>
                        </a:solidFill>
                        <a:latin typeface="Times New Roman" pitchFamily="18" charset="0"/>
                        <a:cs typeface="Times New Roman" pitchFamily="18" charset="0"/>
                      </a:endParaRP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latin typeface="Times New Roman" pitchFamily="18" charset="0"/>
                          <a:cs typeface="Times New Roman" pitchFamily="18" charset="0"/>
                        </a:rPr>
                        <a:t>1</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n-NO" sz="1100" b="0" i="0" u="none" strike="noStrike">
                          <a:solidFill>
                            <a:srgbClr val="000000"/>
                          </a:solidFill>
                          <a:effectLst/>
                          <a:latin typeface="+mn-lt"/>
                        </a:rPr>
                        <a:t>2.01.03.01.169 - Okul Yöneticilerinin Rehberlik Koordinasyon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2.01.03.01.151 - Sosyal Etkinlikler, Kulüp Faaliyetleri ve Toplum Hizmeti Çalışmaları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2.01.03.01.134 - Fikri Mülkiyet Hakları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2022</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328">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4</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100" b="0" i="0" u="none" strike="noStrike" dirty="0">
                          <a:solidFill>
                            <a:srgbClr val="000000"/>
                          </a:solidFill>
                          <a:effectLst/>
                          <a:latin typeface="+mn-lt"/>
                        </a:rPr>
                        <a:t>4.02.02.01.001 - İlk Yardım Eğitimi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2022</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328">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5</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2.01.01.02.074 - Sorumluluk, Liderlik ve Değerler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2022</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6</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1.02.03.02.006 - Merhamet ve Yavaşlamak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2022</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7</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2.01.01.09.036 - Çocuklarda Sorumluluk Bilinci Oluşturma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2022</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8</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2.02.04.01.059 - Mesleki Çalışma - Türk İşaret Dili Uzaktan Eğitim Semineri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2022</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9</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100" b="0" i="0" u="none" strike="noStrike">
                          <a:solidFill>
                            <a:srgbClr val="000000"/>
                          </a:solidFill>
                          <a:effectLst/>
                          <a:latin typeface="+mn-lt"/>
                        </a:rPr>
                        <a:t>2.02.03.02.007 - Okul Tabanlı Afet Eğitimi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978">
                <a:tc vMerge="1">
                  <a:txBody>
                    <a:bodyPr/>
                    <a:lstStyle/>
                    <a:p>
                      <a:endParaRPr lang="tr-TR"/>
                    </a:p>
                  </a:txBody>
                  <a:tcPr/>
                </a:tc>
                <a:tc vMerge="1">
                  <a:txBody>
                    <a:bodyPr/>
                    <a:lstStyle/>
                    <a:p>
                      <a:endParaRPr lang="tr-TR"/>
                    </a:p>
                  </a:txBody>
                  <a:tcPr/>
                </a:tc>
                <a:tc>
                  <a:txBody>
                    <a:bodyPr/>
                    <a:lstStyle/>
                    <a:p>
                      <a:pPr algn="ctr" fontAlgn="b"/>
                      <a:r>
                        <a:rPr lang="tr-TR" sz="1200" b="0" i="0" u="none" strike="noStrike">
                          <a:solidFill>
                            <a:srgbClr val="000000"/>
                          </a:solidFill>
                          <a:latin typeface="Times New Roman" pitchFamily="18" charset="0"/>
                          <a:cs typeface="Times New Roman" pitchFamily="18" charset="0"/>
                        </a:rPr>
                        <a:t>10</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4.01.04.01.023 - Aday Öğretmen Yetiştirme Programı Uzaktan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smtClean="0">
                          <a:solidFill>
                            <a:srgbClr val="000000"/>
                          </a:solidFill>
                          <a:latin typeface="Times New Roman" pitchFamily="18" charset="0"/>
                          <a:cs typeface="Times New Roman" pitchFamily="18" charset="0"/>
                        </a:rPr>
                        <a:t>2022</a:t>
                      </a:r>
                      <a:endParaRPr lang="tr-TR" sz="12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75</a:t>
            </a:fld>
            <a:endParaRPr lang="tr-TR"/>
          </a:p>
        </p:txBody>
      </p:sp>
      <p:graphicFrame>
        <p:nvGraphicFramePr>
          <p:cNvPr id="6" name="5 Tablo"/>
          <p:cNvGraphicFramePr>
            <a:graphicFrameLocks noGrp="1"/>
          </p:cNvGraphicFramePr>
          <p:nvPr>
            <p:extLst>
              <p:ext uri="{D42A27DB-BD31-4B8C-83A1-F6EECF244321}">
                <p14:modId xmlns:p14="http://schemas.microsoft.com/office/powerpoint/2010/main" xmlns="" val="3812279436"/>
              </p:ext>
            </p:extLst>
          </p:nvPr>
        </p:nvGraphicFramePr>
        <p:xfrm>
          <a:off x="357158" y="428604"/>
          <a:ext cx="8429681" cy="3105391"/>
        </p:xfrm>
        <a:graphic>
          <a:graphicData uri="http://schemas.openxmlformats.org/drawingml/2006/table">
            <a:tbl>
              <a:tblPr/>
              <a:tblGrid>
                <a:gridCol w="500064"/>
                <a:gridCol w="428628"/>
                <a:gridCol w="500066"/>
                <a:gridCol w="4684941"/>
                <a:gridCol w="597673"/>
                <a:gridCol w="597673"/>
                <a:gridCol w="1120636"/>
              </a:tblGrid>
              <a:tr h="124092">
                <a:tc>
                  <a:txBody>
                    <a:bodyPr/>
                    <a:lstStyle/>
                    <a:p>
                      <a:pPr algn="l" rtl="0" fontAlgn="t"/>
                      <a:r>
                        <a:rPr lang="tr-TR" sz="1000" b="1" i="0" u="none" strike="noStrike" dirty="0">
                          <a:solidFill>
                            <a:srgbClr val="000000"/>
                          </a:solidFill>
                          <a:latin typeface="Times New Roman" pitchFamily="18" charset="0"/>
                          <a:cs typeface="Times New Roman" pitchFamily="18" charset="0"/>
                        </a:rPr>
                        <a:t>Adı ve Soyadı</a:t>
                      </a:r>
                      <a:r>
                        <a:rPr lang="tr-TR" sz="1000" b="0" i="0" u="none" strike="noStrike" dirty="0">
                          <a:solidFill>
                            <a:srgbClr val="000000"/>
                          </a:solidFill>
                          <a:latin typeface="Times New Roman" pitchFamily="18" charset="0"/>
                          <a:cs typeface="Times New Roman" pitchFamily="18" charset="0"/>
                        </a:rPr>
                        <a:t> </a:t>
                      </a:r>
                      <a:r>
                        <a:rPr lang="tr-TR" sz="1000" b="1" i="0" u="none" strike="noStrike" dirty="0">
                          <a:solidFill>
                            <a:srgbClr val="000000"/>
                          </a:solidFill>
                          <a:latin typeface="Times New Roman" pitchFamily="18" charset="0"/>
                          <a:cs typeface="Times New Roman" pitchFamily="18" charset="0"/>
                        </a:rPr>
                        <a:t> </a:t>
                      </a:r>
                    </a:p>
                  </a:txBody>
                  <a:tcPr marL="5170" marR="5170" marT="5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Görevi</a:t>
                      </a:r>
                    </a:p>
                  </a:txBody>
                  <a:tcPr marL="5170" marR="5170" marT="5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000" b="1" i="0" u="none" strike="noStrike">
                          <a:solidFill>
                            <a:srgbClr val="000000"/>
                          </a:solidFill>
                          <a:latin typeface="Times New Roman" pitchFamily="18" charset="0"/>
                          <a:cs typeface="Times New Roman" pitchFamily="18" charset="0"/>
                        </a:rPr>
                        <a:t>Sıra</a:t>
                      </a:r>
                    </a:p>
                  </a:txBody>
                  <a:tcPr marL="5170" marR="5170" marT="5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Katıldığı Çalışmanın Adı</a:t>
                      </a:r>
                      <a:r>
                        <a:rPr lang="tr-TR" sz="1000" b="0" i="0" u="none" strike="noStrike">
                          <a:solidFill>
                            <a:srgbClr val="000000"/>
                          </a:solidFill>
                          <a:latin typeface="Times New Roman" pitchFamily="18" charset="0"/>
                          <a:cs typeface="Times New Roman" pitchFamily="18" charset="0"/>
                        </a:rPr>
                        <a:t> </a:t>
                      </a:r>
                      <a:r>
                        <a:rPr lang="tr-TR" sz="1000" b="1" i="0" u="none" strike="noStrike">
                          <a:solidFill>
                            <a:srgbClr val="000000"/>
                          </a:solidFill>
                          <a:latin typeface="Times New Roman" pitchFamily="18" charset="0"/>
                          <a:cs typeface="Times New Roman" pitchFamily="18" charset="0"/>
                        </a:rPr>
                        <a:t> </a:t>
                      </a:r>
                    </a:p>
                  </a:txBody>
                  <a:tcPr marL="5170" marR="5170" marT="5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000" b="1" i="0" u="none" strike="noStrike">
                          <a:solidFill>
                            <a:srgbClr val="000000"/>
                          </a:solidFill>
                          <a:latin typeface="Times New Roman" pitchFamily="18" charset="0"/>
                          <a:cs typeface="Times New Roman" pitchFamily="18" charset="0"/>
                        </a:rPr>
                        <a:t>Katıldığı Yıl</a:t>
                      </a:r>
                      <a:r>
                        <a:rPr lang="tr-TR" sz="1000" b="0" i="0" u="none" strike="noStrike">
                          <a:solidFill>
                            <a:srgbClr val="000000"/>
                          </a:solidFill>
                          <a:latin typeface="Times New Roman" pitchFamily="18" charset="0"/>
                          <a:cs typeface="Times New Roman" pitchFamily="18" charset="0"/>
                        </a:rPr>
                        <a:t> </a:t>
                      </a:r>
                      <a:r>
                        <a:rPr lang="tr-TR" sz="1000" b="1" i="0" u="none" strike="noStrike">
                          <a:solidFill>
                            <a:srgbClr val="000000"/>
                          </a:solidFill>
                          <a:latin typeface="Times New Roman" pitchFamily="18" charset="0"/>
                          <a:cs typeface="Times New Roman" pitchFamily="18" charset="0"/>
                        </a:rPr>
                        <a:t> </a:t>
                      </a:r>
                    </a:p>
                  </a:txBody>
                  <a:tcPr marL="5170" marR="5170" marT="5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Katılım Türü</a:t>
                      </a:r>
                    </a:p>
                  </a:txBody>
                  <a:tcPr marL="5170" marR="5170" marT="5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dirty="0">
                          <a:solidFill>
                            <a:srgbClr val="000000"/>
                          </a:solidFill>
                          <a:latin typeface="Times New Roman" pitchFamily="18" charset="0"/>
                          <a:cs typeface="Times New Roman" pitchFamily="18" charset="0"/>
                        </a:rPr>
                        <a:t>Belge Tipi</a:t>
                      </a:r>
                      <a:r>
                        <a:rPr lang="tr-TR" sz="1000" b="0" i="0" u="none" strike="noStrike" dirty="0">
                          <a:solidFill>
                            <a:srgbClr val="000000"/>
                          </a:solidFill>
                          <a:latin typeface="Times New Roman" pitchFamily="18" charset="0"/>
                          <a:cs typeface="Times New Roman" pitchFamily="18" charset="0"/>
                        </a:rPr>
                        <a:t> </a:t>
                      </a:r>
                      <a:r>
                        <a:rPr lang="tr-TR" sz="1000" b="1" i="0" u="none" strike="noStrike" dirty="0">
                          <a:solidFill>
                            <a:srgbClr val="000000"/>
                          </a:solidFill>
                          <a:latin typeface="Times New Roman" pitchFamily="18" charset="0"/>
                          <a:cs typeface="Times New Roman" pitchFamily="18" charset="0"/>
                        </a:rPr>
                        <a:t> </a:t>
                      </a:r>
                    </a:p>
                  </a:txBody>
                  <a:tcPr marL="5170" marR="5170" marT="5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232672">
                <a:tc rowSpan="12">
                  <a:txBody>
                    <a:bodyPr/>
                    <a:lstStyle/>
                    <a:p>
                      <a:pPr algn="ctr" fontAlgn="ctr"/>
                      <a:r>
                        <a:rPr lang="tr-TR" sz="1000" b="1" i="0" u="none" strike="noStrike" dirty="0" smtClean="0">
                          <a:solidFill>
                            <a:srgbClr val="000000"/>
                          </a:solidFill>
                          <a:latin typeface="Times New Roman" pitchFamily="18" charset="0"/>
                          <a:cs typeface="Times New Roman" pitchFamily="18" charset="0"/>
                        </a:rPr>
                        <a:t>Aslı Nur TURĞUT</a:t>
                      </a:r>
                      <a:endParaRPr lang="tr-TR" sz="1000" b="1" i="0" u="none" strike="noStrike" dirty="0">
                        <a:solidFill>
                          <a:srgbClr val="000000"/>
                        </a:solidFill>
                        <a:latin typeface="Times New Roman" pitchFamily="18" charset="0"/>
                        <a:cs typeface="Times New Roman" pitchFamily="18" charset="0"/>
                      </a:endParaRPr>
                    </a:p>
                  </a:txBody>
                  <a:tcPr marL="5170" marR="5170" marT="517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2">
                  <a:txBody>
                    <a:bodyPr/>
                    <a:lstStyle/>
                    <a:p>
                      <a:pPr algn="ctr" fontAlgn="ctr"/>
                      <a:r>
                        <a:rPr lang="tr-TR" sz="1000" b="1" i="0" u="none" strike="noStrike" dirty="0" smtClean="0">
                          <a:solidFill>
                            <a:srgbClr val="000000"/>
                          </a:solidFill>
                          <a:latin typeface="Times New Roman" pitchFamily="18" charset="0"/>
                          <a:cs typeface="Times New Roman" pitchFamily="18" charset="0"/>
                        </a:rPr>
                        <a:t>Biyoloji Öğretmeni</a:t>
                      </a:r>
                      <a:endParaRPr lang="tr-TR" sz="1000" b="1" i="0" u="none" strike="noStrike" dirty="0">
                        <a:solidFill>
                          <a:srgbClr val="000000"/>
                        </a:solidFill>
                        <a:latin typeface="Times New Roman" pitchFamily="18" charset="0"/>
                        <a:cs typeface="Times New Roman" pitchFamily="18" charset="0"/>
                      </a:endParaRPr>
                    </a:p>
                  </a:txBody>
                  <a:tcPr marL="5170" marR="5170" marT="517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latin typeface="Times New Roman" pitchFamily="18" charset="0"/>
                          <a:cs typeface="Times New Roman" pitchFamily="18" charset="0"/>
                        </a:rPr>
                        <a:t>1</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2.02.09.02.007 - Birleştirilmiş Sınıflı Köy Okullarında Görev Yapan Öğretmenlere Yönelik Uzaktan Mesleki Gelişim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2024</a:t>
                      </a:r>
                      <a:endParaRPr lang="tr-TR" sz="1000" b="0" i="0" u="none" strike="noStrike" dirty="0">
                        <a:solidFill>
                          <a:srgbClr val="000000"/>
                        </a:solidFill>
                        <a:latin typeface="Times New Roman" pitchFamily="18" charset="0"/>
                        <a:cs typeface="Times New Roman" pitchFamily="18" charset="0"/>
                      </a:endParaRP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Kursiyer</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Başarı Belgesi</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092">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2</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1100" b="0" i="0" u="none" strike="noStrike" dirty="0">
                          <a:solidFill>
                            <a:srgbClr val="000000"/>
                          </a:solidFill>
                          <a:effectLst/>
                          <a:latin typeface="+mn-lt"/>
                        </a:rPr>
                        <a:t>2.02.06.07.008 - İnsan Hakları ve Demokrasi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2024</a:t>
                      </a:r>
                      <a:endParaRPr lang="tr-TR" sz="1000" b="0" i="0" u="none" strike="noStrike" dirty="0">
                        <a:solidFill>
                          <a:srgbClr val="000000"/>
                        </a:solidFill>
                        <a:latin typeface="Times New Roman" pitchFamily="18" charset="0"/>
                        <a:cs typeface="Times New Roman" pitchFamily="18" charset="0"/>
                      </a:endParaRP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Kursiyer</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Başarı Belgesi</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092">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3</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2.01.03.01.013 - Çevre ve Sıfır Atık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2024</a:t>
                      </a:r>
                      <a:endParaRPr lang="tr-TR" sz="1000" b="0" i="0" u="none" strike="noStrike" dirty="0">
                        <a:solidFill>
                          <a:srgbClr val="000000"/>
                        </a:solidFill>
                        <a:latin typeface="Times New Roman" pitchFamily="18" charset="0"/>
                        <a:cs typeface="Times New Roman" pitchFamily="18" charset="0"/>
                      </a:endParaRP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Kursiyer</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Başarı Belgesi</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092">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4</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2.01.03.01.012 - Geçici Koruma Statüsündeki Çocuklara Rehberlik Hizmetleri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2024</a:t>
                      </a:r>
                      <a:endParaRPr lang="tr-TR" sz="1000" b="0" i="0" u="none" strike="noStrike" dirty="0">
                        <a:solidFill>
                          <a:srgbClr val="000000"/>
                        </a:solidFill>
                        <a:latin typeface="Times New Roman" pitchFamily="18" charset="0"/>
                        <a:cs typeface="Times New Roman" pitchFamily="18" charset="0"/>
                      </a:endParaRP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Kursiyer</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Başarı Belgesi</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092">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5</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1.02.01.01.015 - Türkçenin Kullanımı ve Diksiyon Uzaktan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2024</a:t>
                      </a:r>
                      <a:endParaRPr lang="tr-TR" sz="1000" b="0" i="0" u="none" strike="noStrike" dirty="0">
                        <a:solidFill>
                          <a:srgbClr val="000000"/>
                        </a:solidFill>
                        <a:latin typeface="Times New Roman" pitchFamily="18" charset="0"/>
                        <a:cs typeface="Times New Roman" pitchFamily="18" charset="0"/>
                      </a:endParaRP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Kursiyer</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Başarı Belgesi</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672">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6</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1.01.01.08.013 - Siber Güvenliğe Giriş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2024</a:t>
                      </a:r>
                      <a:endParaRPr lang="tr-TR" sz="1000" b="0" i="0" u="none" strike="noStrike" dirty="0">
                        <a:solidFill>
                          <a:srgbClr val="000000"/>
                        </a:solidFill>
                        <a:latin typeface="Times New Roman" pitchFamily="18" charset="0"/>
                        <a:cs typeface="Times New Roman" pitchFamily="18" charset="0"/>
                      </a:endParaRP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Kursiyer</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Başarı Belgesi</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092">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7</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2.01.03.01.144 - Hijyen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2024</a:t>
                      </a:r>
                      <a:endParaRPr lang="tr-TR" sz="1000" b="0" i="0" u="none" strike="noStrike" dirty="0">
                        <a:solidFill>
                          <a:srgbClr val="000000"/>
                        </a:solidFill>
                        <a:latin typeface="Times New Roman" pitchFamily="18" charset="0"/>
                        <a:cs typeface="Times New Roman" pitchFamily="18" charset="0"/>
                      </a:endParaRP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Kursiyer</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Başarı Belgesi</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672">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8</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4.01.04.01.028 - Adaylık Zorunlu Hizmet İçi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2024</a:t>
                      </a:r>
                      <a:endParaRPr lang="tr-TR" sz="1000" b="0" i="0" u="none" strike="noStrike" dirty="0">
                        <a:solidFill>
                          <a:srgbClr val="000000"/>
                        </a:solidFill>
                        <a:latin typeface="Times New Roman" pitchFamily="18" charset="0"/>
                        <a:cs typeface="Times New Roman" pitchFamily="18" charset="0"/>
                      </a:endParaRP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Kursiyer</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672">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9</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100" b="0" i="0" u="none" strike="noStrike" dirty="0">
                          <a:solidFill>
                            <a:srgbClr val="000000"/>
                          </a:solidFill>
                          <a:effectLst/>
                          <a:latin typeface="+mn-lt"/>
                        </a:rPr>
                        <a:t>4.02.02.01.001 - İlk Yardım Eğitimi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092">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10</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2.01.03.01.064 - Aday Öğretmenlik Uyum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092">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11</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2.01.03.01.185 - MEB Birim Amirlerinin Öğretmen Bilgilendirme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092">
                <a:tc vMerge="1">
                  <a:txBody>
                    <a:bodyPr/>
                    <a:lstStyle/>
                    <a:p>
                      <a:endParaRPr lang="tr-TR"/>
                    </a:p>
                  </a:txBody>
                  <a:tcPr/>
                </a:tc>
                <a:tc vMerge="1">
                  <a:txBody>
                    <a:bodyPr/>
                    <a:lstStyle/>
                    <a:p>
                      <a:endParaRPr lang="tr-TR"/>
                    </a:p>
                  </a:txBody>
                  <a:tcPr/>
                </a:tc>
                <a:tc>
                  <a:txBody>
                    <a:bodyPr/>
                    <a:lstStyle/>
                    <a:p>
                      <a:pPr algn="ctr" fontAlgn="b"/>
                      <a:r>
                        <a:rPr lang="tr-TR" sz="1000" b="0" i="0" u="none" strike="noStrike">
                          <a:solidFill>
                            <a:srgbClr val="000000"/>
                          </a:solidFill>
                          <a:latin typeface="Times New Roman" pitchFamily="18" charset="0"/>
                          <a:cs typeface="Times New Roman" pitchFamily="18" charset="0"/>
                        </a:rPr>
                        <a:t>12</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2.02.09.02.007 - Birleştirilmiş Sınıflı Köy Okullarında Görev Yapan Öğretmenlere Yönelik Uzaktan Mesleki Gelişim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5170" marR="5170" marT="5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76</a:t>
            </a:fld>
            <a:endParaRPr lang="tr-TR"/>
          </a:p>
        </p:txBody>
      </p:sp>
      <p:graphicFrame>
        <p:nvGraphicFramePr>
          <p:cNvPr id="3" name="2 Tablo"/>
          <p:cNvGraphicFramePr>
            <a:graphicFrameLocks noGrp="1"/>
          </p:cNvGraphicFramePr>
          <p:nvPr>
            <p:extLst>
              <p:ext uri="{D42A27DB-BD31-4B8C-83A1-F6EECF244321}">
                <p14:modId xmlns:p14="http://schemas.microsoft.com/office/powerpoint/2010/main" xmlns="" val="1686006302"/>
              </p:ext>
            </p:extLst>
          </p:nvPr>
        </p:nvGraphicFramePr>
        <p:xfrm>
          <a:off x="500035" y="714354"/>
          <a:ext cx="8215369" cy="4262964"/>
        </p:xfrm>
        <a:graphic>
          <a:graphicData uri="http://schemas.openxmlformats.org/drawingml/2006/table">
            <a:tbl>
              <a:tblPr/>
              <a:tblGrid>
                <a:gridCol w="449253"/>
                <a:gridCol w="481372"/>
                <a:gridCol w="569572"/>
                <a:gridCol w="4714908"/>
                <a:gridCol w="571504"/>
                <a:gridCol w="635431"/>
                <a:gridCol w="793329"/>
              </a:tblGrid>
              <a:tr h="531745">
                <a:tc>
                  <a:txBody>
                    <a:bodyPr/>
                    <a:lstStyle/>
                    <a:p>
                      <a:pPr algn="l" rtl="0" fontAlgn="t"/>
                      <a:r>
                        <a:rPr lang="tr-TR" sz="1000" b="1" i="0" u="none" strike="noStrike" dirty="0">
                          <a:solidFill>
                            <a:srgbClr val="000000"/>
                          </a:solidFill>
                          <a:latin typeface="Times New Roman" pitchFamily="18" charset="0"/>
                          <a:cs typeface="Times New Roman" pitchFamily="18" charset="0"/>
                        </a:rPr>
                        <a:t>Adı ve Soyadı</a:t>
                      </a:r>
                      <a:r>
                        <a:rPr lang="tr-TR" sz="1000" b="0" i="0" u="none" strike="noStrike" dirty="0">
                          <a:solidFill>
                            <a:srgbClr val="000000"/>
                          </a:solidFill>
                          <a:latin typeface="Times New Roman" pitchFamily="18" charset="0"/>
                          <a:cs typeface="Times New Roman" pitchFamily="18" charset="0"/>
                        </a:rPr>
                        <a:t> </a:t>
                      </a:r>
                      <a:r>
                        <a:rPr lang="tr-TR" sz="10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Görevi</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000" b="1" i="0" u="none" strike="noStrike">
                          <a:solidFill>
                            <a:srgbClr val="000000"/>
                          </a:solidFill>
                          <a:latin typeface="Times New Roman" pitchFamily="18" charset="0"/>
                          <a:cs typeface="Times New Roman" pitchFamily="18" charset="0"/>
                        </a:rPr>
                        <a:t>Sıra</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Katıldığı Çalışmanın Adı</a:t>
                      </a:r>
                      <a:r>
                        <a:rPr lang="tr-TR" sz="1000" b="0" i="0" u="none" strike="noStrike">
                          <a:solidFill>
                            <a:srgbClr val="000000"/>
                          </a:solidFill>
                          <a:latin typeface="Times New Roman" pitchFamily="18" charset="0"/>
                          <a:cs typeface="Times New Roman" pitchFamily="18" charset="0"/>
                        </a:rPr>
                        <a:t> </a:t>
                      </a:r>
                      <a:r>
                        <a:rPr lang="tr-TR" sz="1000" b="1" i="0" u="none" strike="noStrike">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000" b="1" i="0" u="none" strike="noStrike">
                          <a:solidFill>
                            <a:srgbClr val="000000"/>
                          </a:solidFill>
                          <a:latin typeface="Times New Roman" pitchFamily="18" charset="0"/>
                          <a:cs typeface="Times New Roman" pitchFamily="18" charset="0"/>
                        </a:rPr>
                        <a:t>Katıldığı Yıl</a:t>
                      </a:r>
                      <a:r>
                        <a:rPr lang="tr-TR" sz="1000" b="0" i="0" u="none" strike="noStrike">
                          <a:solidFill>
                            <a:srgbClr val="000000"/>
                          </a:solidFill>
                          <a:latin typeface="Times New Roman" pitchFamily="18" charset="0"/>
                          <a:cs typeface="Times New Roman" pitchFamily="18" charset="0"/>
                        </a:rPr>
                        <a:t> </a:t>
                      </a:r>
                      <a:r>
                        <a:rPr lang="tr-TR" sz="1000" b="1" i="0" u="none" strike="noStrike">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a:solidFill>
                            <a:srgbClr val="000000"/>
                          </a:solidFill>
                          <a:latin typeface="Times New Roman" pitchFamily="18" charset="0"/>
                          <a:cs typeface="Times New Roman" pitchFamily="18" charset="0"/>
                        </a:rPr>
                        <a:t>Katılım Türü</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000" b="1" i="0" u="none" strike="noStrike" dirty="0">
                          <a:solidFill>
                            <a:srgbClr val="000000"/>
                          </a:solidFill>
                          <a:latin typeface="Times New Roman" pitchFamily="18" charset="0"/>
                          <a:cs typeface="Times New Roman" pitchFamily="18" charset="0"/>
                        </a:rPr>
                        <a:t>Belge Tipi</a:t>
                      </a:r>
                      <a:r>
                        <a:rPr lang="tr-TR" sz="1000" b="0" i="0" u="none" strike="noStrike" dirty="0">
                          <a:solidFill>
                            <a:srgbClr val="000000"/>
                          </a:solidFill>
                          <a:latin typeface="Times New Roman" pitchFamily="18" charset="0"/>
                          <a:cs typeface="Times New Roman" pitchFamily="18" charset="0"/>
                        </a:rPr>
                        <a:t> </a:t>
                      </a:r>
                      <a:r>
                        <a:rPr lang="tr-TR" sz="10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356567">
                <a:tc rowSpan="10">
                  <a:txBody>
                    <a:bodyPr/>
                    <a:lstStyle/>
                    <a:p>
                      <a:pPr algn="ctr" fontAlgn="ctr"/>
                      <a:r>
                        <a:rPr lang="tr-TR" sz="1000" b="1" i="0" u="none" strike="noStrike" dirty="0" smtClean="0">
                          <a:solidFill>
                            <a:srgbClr val="000000"/>
                          </a:solidFill>
                          <a:latin typeface="Times New Roman" pitchFamily="18" charset="0"/>
                          <a:cs typeface="Times New Roman" pitchFamily="18" charset="0"/>
                        </a:rPr>
                        <a:t>Seda  YAR</a:t>
                      </a:r>
                      <a:endParaRPr lang="tr-TR" sz="1000" b="1" i="0" u="none" strike="noStrike" dirty="0">
                        <a:solidFill>
                          <a:srgbClr val="000000"/>
                        </a:solidFill>
                        <a:latin typeface="Times New Roman" pitchFamily="18" charset="0"/>
                        <a:cs typeface="Times New Roman" pitchFamily="18" charset="0"/>
                      </a:endParaRP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tr-TR" sz="1000" b="1" i="0" u="none" strike="noStrike" dirty="0" smtClean="0">
                          <a:solidFill>
                            <a:srgbClr val="000000"/>
                          </a:solidFill>
                          <a:latin typeface="Times New Roman" pitchFamily="18" charset="0"/>
                          <a:cs typeface="Times New Roman" pitchFamily="18" charset="0"/>
                        </a:rPr>
                        <a:t>Yabancı Dil Öğretmen</a:t>
                      </a:r>
                      <a:endParaRPr lang="tr-TR" sz="1000" b="1" i="0" u="none" strike="noStrike" dirty="0">
                        <a:solidFill>
                          <a:srgbClr val="000000"/>
                        </a:solidFill>
                        <a:latin typeface="Times New Roman" pitchFamily="18" charset="0"/>
                        <a:cs typeface="Times New Roman" pitchFamily="18" charset="0"/>
                      </a:endParaRP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1</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2.01.03.01.185 - MEB Birim Amirlerinin Öğretmen Bilgilendirme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00" b="0" i="0" u="none" strike="noStrike" dirty="0" smtClean="0">
                          <a:solidFill>
                            <a:srgbClr val="000000"/>
                          </a:solidFill>
                          <a:latin typeface="Times New Roman" pitchFamily="18" charset="0"/>
                          <a:cs typeface="Times New Roman" pitchFamily="18" charset="0"/>
                        </a:rPr>
                        <a:t>Katılım Belgesi</a:t>
                      </a:r>
                    </a:p>
                    <a:p>
                      <a:pPr algn="l" fontAlgn="b"/>
                      <a:r>
                        <a:rPr lang="tr-TR" sz="1000" b="0" i="0" u="none" strike="noStrike" dirty="0" smtClean="0">
                          <a:solidFill>
                            <a:srgbClr val="000000"/>
                          </a:solidFill>
                          <a:latin typeface="Times New Roman" pitchFamily="18" charset="0"/>
                          <a:cs typeface="Times New Roman" pitchFamily="18" charset="0"/>
                        </a:rPr>
                        <a:t>i</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080">
                <a:tc vMerge="1">
                  <a:txBody>
                    <a:bodyPr/>
                    <a:lstStyle/>
                    <a:p>
                      <a:endParaRPr lang="tr-TR"/>
                    </a:p>
                  </a:txBody>
                  <a:tcPr/>
                </a:tc>
                <a:tc vMerge="1">
                  <a:txBody>
                    <a:bodyPr/>
                    <a:lstStyle/>
                    <a:p>
                      <a:endParaRPr lang="tr-TR"/>
                    </a:p>
                  </a:txBody>
                  <a:tcPr/>
                </a:tc>
                <a:tc>
                  <a:txBody>
                    <a:bodyPr/>
                    <a:lstStyle/>
                    <a:p>
                      <a:pPr algn="ctr" fontAlgn="b"/>
                      <a:r>
                        <a:rPr lang="tr-TR" sz="1000" b="0" i="0" u="none" strike="noStrike" dirty="0">
                          <a:solidFill>
                            <a:srgbClr val="000000"/>
                          </a:solidFill>
                          <a:latin typeface="Times New Roman" pitchFamily="18" charset="0"/>
                          <a:cs typeface="Times New Roman" pitchFamily="18" charset="0"/>
                        </a:rPr>
                        <a:t>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2.01.03.01.148 - Gençlerle İletişim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Katılım Belgesi</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567">
                <a:tc vMerge="1">
                  <a:txBody>
                    <a:bodyPr/>
                    <a:lstStyle/>
                    <a:p>
                      <a:endParaRPr lang="tr-TR"/>
                    </a:p>
                  </a:txBody>
                  <a:tcPr/>
                </a:tc>
                <a:tc vMerge="1">
                  <a:txBody>
                    <a:bodyPr/>
                    <a:lstStyle/>
                    <a:p>
                      <a:endParaRPr lang="tr-TR"/>
                    </a:p>
                  </a:txBody>
                  <a:tcPr/>
                </a:tc>
                <a:tc>
                  <a:txBody>
                    <a:bodyPr/>
                    <a:lstStyle/>
                    <a:p>
                      <a:pPr algn="ctr" fontAlgn="b"/>
                      <a:r>
                        <a:rPr lang="tr-TR" sz="1000" b="0" i="0" u="none" strike="noStrike" dirty="0">
                          <a:solidFill>
                            <a:srgbClr val="000000"/>
                          </a:solidFill>
                          <a:latin typeface="Times New Roman" pitchFamily="18" charset="0"/>
                          <a:cs typeface="Times New Roman" pitchFamily="18" charset="0"/>
                        </a:rPr>
                        <a:t>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2.01.03.01.101 - Zaman Yönetimi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567">
                <a:tc vMerge="1">
                  <a:txBody>
                    <a:bodyPr/>
                    <a:lstStyle/>
                    <a:p>
                      <a:endParaRPr lang="tr-TR"/>
                    </a:p>
                  </a:txBody>
                  <a:tcPr/>
                </a:tc>
                <a:tc vMerge="1">
                  <a:txBody>
                    <a:bodyPr/>
                    <a:lstStyle/>
                    <a:p>
                      <a:endParaRPr lang="tr-TR"/>
                    </a:p>
                  </a:txBody>
                  <a:tcPr/>
                </a:tc>
                <a:tc>
                  <a:txBody>
                    <a:bodyPr/>
                    <a:lstStyle/>
                    <a:p>
                      <a:pPr algn="ctr" fontAlgn="b"/>
                      <a:r>
                        <a:rPr lang="tr-TR" sz="1000" b="0" i="0" u="none" strike="noStrike" dirty="0">
                          <a:solidFill>
                            <a:srgbClr val="000000"/>
                          </a:solidFill>
                          <a:latin typeface="Times New Roman" pitchFamily="18" charset="0"/>
                          <a:cs typeface="Times New Roman" pitchFamily="18" charset="0"/>
                        </a:rPr>
                        <a:t>4</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2.01.03.01.080 - Bağımlılıkla Mücadele Semineri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567">
                <a:tc vMerge="1">
                  <a:txBody>
                    <a:bodyPr/>
                    <a:lstStyle/>
                    <a:p>
                      <a:endParaRPr lang="tr-TR"/>
                    </a:p>
                  </a:txBody>
                  <a:tcPr/>
                </a:tc>
                <a:tc vMerge="1">
                  <a:txBody>
                    <a:bodyPr/>
                    <a:lstStyle/>
                    <a:p>
                      <a:endParaRPr lang="tr-TR"/>
                    </a:p>
                  </a:txBody>
                  <a:tcPr/>
                </a:tc>
                <a:tc>
                  <a:txBody>
                    <a:bodyPr/>
                    <a:lstStyle/>
                    <a:p>
                      <a:pPr algn="ctr" fontAlgn="b"/>
                      <a:r>
                        <a:rPr lang="tr-TR" sz="1000" b="0" i="0" u="none" strike="noStrike" dirty="0">
                          <a:solidFill>
                            <a:srgbClr val="000000"/>
                          </a:solidFill>
                          <a:latin typeface="Times New Roman" pitchFamily="18" charset="0"/>
                          <a:cs typeface="Times New Roman" pitchFamily="18" charset="0"/>
                        </a:rPr>
                        <a:t>5</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2.01.03.01.116 - Afet Sonrası Ruh Sağlığı Seminer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567">
                <a:tc vMerge="1">
                  <a:txBody>
                    <a:bodyPr/>
                    <a:lstStyle/>
                    <a:p>
                      <a:endParaRPr lang="tr-TR"/>
                    </a:p>
                  </a:txBody>
                  <a:tcPr/>
                </a:tc>
                <a:tc vMerge="1">
                  <a:txBody>
                    <a:bodyPr/>
                    <a:lstStyle/>
                    <a:p>
                      <a:endParaRPr lang="tr-TR"/>
                    </a:p>
                  </a:txBody>
                  <a:tcPr/>
                </a:tc>
                <a:tc>
                  <a:txBody>
                    <a:bodyPr/>
                    <a:lstStyle/>
                    <a:p>
                      <a:pPr algn="ctr" fontAlgn="b"/>
                      <a:r>
                        <a:rPr lang="tr-TR" sz="1000" b="0" i="0" u="none" strike="noStrike" dirty="0">
                          <a:solidFill>
                            <a:srgbClr val="000000"/>
                          </a:solidFill>
                          <a:latin typeface="Times New Roman" pitchFamily="18" charset="0"/>
                          <a:cs typeface="Times New Roman" pitchFamily="18" charset="0"/>
                        </a:rPr>
                        <a:t>6</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4.01.04.01.028 - Adaylık Zorunlu Hizmet İçi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2023</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567">
                <a:tc vMerge="1">
                  <a:txBody>
                    <a:bodyPr/>
                    <a:lstStyle/>
                    <a:p>
                      <a:endParaRPr lang="tr-TR"/>
                    </a:p>
                  </a:txBody>
                  <a:tcPr/>
                </a:tc>
                <a:tc vMerge="1">
                  <a:txBody>
                    <a:bodyPr/>
                    <a:lstStyle/>
                    <a:p>
                      <a:endParaRPr lang="tr-TR"/>
                    </a:p>
                  </a:txBody>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7</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2.01.03.01.013 - Çevre ve Sıfır Atık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2022</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567">
                <a:tc vMerge="1">
                  <a:txBody>
                    <a:bodyPr/>
                    <a:lstStyle/>
                    <a:p>
                      <a:endParaRPr lang="tr-TR"/>
                    </a:p>
                  </a:txBody>
                  <a:tcPr/>
                </a:tc>
                <a:tc vMerge="1">
                  <a:txBody>
                    <a:bodyPr/>
                    <a:lstStyle/>
                    <a:p>
                      <a:endParaRPr lang="tr-TR"/>
                    </a:p>
                  </a:txBody>
                  <a:tcPr/>
                </a:tc>
                <a:tc>
                  <a:txBody>
                    <a:bodyPr/>
                    <a:lstStyle/>
                    <a:p>
                      <a:pPr algn="ctr" fontAlgn="b"/>
                      <a:r>
                        <a:rPr lang="tr-TR" sz="1000" b="0" i="0" u="none" strike="noStrike" dirty="0">
                          <a:solidFill>
                            <a:srgbClr val="000000"/>
                          </a:solidFill>
                          <a:latin typeface="Times New Roman" pitchFamily="18" charset="0"/>
                          <a:cs typeface="Times New Roman" pitchFamily="18" charset="0"/>
                        </a:rPr>
                        <a:t>8</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2.01.03.01.012 - Geçici Koruma Statüsündeki Çocuklara Rehberlik Hizmetleri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2022</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567">
                <a:tc vMerge="1">
                  <a:txBody>
                    <a:bodyPr/>
                    <a:lstStyle/>
                    <a:p>
                      <a:endParaRPr lang="tr-TR"/>
                    </a:p>
                  </a:txBody>
                  <a:tcPr/>
                </a:tc>
                <a:tc vMerge="1">
                  <a:txBody>
                    <a:bodyPr/>
                    <a:lstStyle/>
                    <a:p>
                      <a:endParaRPr lang="tr-TR"/>
                    </a:p>
                  </a:txBody>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19</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1.02.01.01.015 - Türkçenin Kullanımı ve Diksiyon Uzaktan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2022</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567">
                <a:tc vMerge="1">
                  <a:txBody>
                    <a:bodyPr/>
                    <a:lstStyle/>
                    <a:p>
                      <a:endParaRPr lang="tr-TR"/>
                    </a:p>
                  </a:txBody>
                  <a:tcPr/>
                </a:tc>
                <a:tc vMerge="1">
                  <a:txBody>
                    <a:bodyPr/>
                    <a:lstStyle/>
                    <a:p>
                      <a:endParaRPr lang="tr-TR"/>
                    </a:p>
                  </a:txBody>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10</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2.01.01.02.074 - Sorumluluk, Liderlik ve Değerler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2022</a:t>
                      </a:r>
                      <a:endParaRPr lang="tr-TR" sz="10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77</a:t>
            </a:fld>
            <a:endParaRPr lang="tr-TR"/>
          </a:p>
        </p:txBody>
      </p:sp>
      <p:graphicFrame>
        <p:nvGraphicFramePr>
          <p:cNvPr id="3" name="2 Tablo"/>
          <p:cNvGraphicFramePr>
            <a:graphicFrameLocks noGrp="1"/>
          </p:cNvGraphicFramePr>
          <p:nvPr>
            <p:extLst>
              <p:ext uri="{D42A27DB-BD31-4B8C-83A1-F6EECF244321}">
                <p14:modId xmlns:p14="http://schemas.microsoft.com/office/powerpoint/2010/main" xmlns="" val="1981844438"/>
              </p:ext>
            </p:extLst>
          </p:nvPr>
        </p:nvGraphicFramePr>
        <p:xfrm>
          <a:off x="357158" y="357166"/>
          <a:ext cx="8429683" cy="4333512"/>
        </p:xfrm>
        <a:graphic>
          <a:graphicData uri="http://schemas.openxmlformats.org/drawingml/2006/table">
            <a:tbl>
              <a:tblPr/>
              <a:tblGrid>
                <a:gridCol w="386683"/>
                <a:gridCol w="464019"/>
                <a:gridCol w="309346"/>
                <a:gridCol w="5234097"/>
                <a:gridCol w="625089"/>
                <a:gridCol w="625089"/>
                <a:gridCol w="785360"/>
              </a:tblGrid>
              <a:tr h="82728">
                <a:tc>
                  <a:txBody>
                    <a:bodyPr/>
                    <a:lstStyle/>
                    <a:p>
                      <a:pPr algn="l" rtl="0" fontAlgn="t"/>
                      <a:r>
                        <a:rPr lang="tr-TR" sz="900" b="1" i="0" u="none" strike="noStrike" dirty="0">
                          <a:solidFill>
                            <a:srgbClr val="000000"/>
                          </a:solidFill>
                          <a:latin typeface="Times New Roman" pitchFamily="18" charset="0"/>
                          <a:cs typeface="Times New Roman" pitchFamily="18" charset="0"/>
                        </a:rPr>
                        <a:t>Adı ve Soyadı</a:t>
                      </a:r>
                      <a:r>
                        <a:rPr lang="tr-TR" sz="900" b="0" i="0" u="none" strike="noStrike" dirty="0">
                          <a:solidFill>
                            <a:srgbClr val="000000"/>
                          </a:solidFill>
                          <a:latin typeface="Times New Roman" pitchFamily="18" charset="0"/>
                          <a:cs typeface="Times New Roman" pitchFamily="18" charset="0"/>
                        </a:rPr>
                        <a:t> </a:t>
                      </a:r>
                      <a:r>
                        <a:rPr lang="tr-TR" sz="900" b="1" i="0" u="none" strike="noStrike" dirty="0">
                          <a:solidFill>
                            <a:srgbClr val="000000"/>
                          </a:solidFill>
                          <a:latin typeface="Times New Roman" pitchFamily="18" charset="0"/>
                          <a:cs typeface="Times New Roman" pitchFamily="18" charset="0"/>
                        </a:rPr>
                        <a:t> </a:t>
                      </a:r>
                    </a:p>
                  </a:txBody>
                  <a:tcPr marL="3447" marR="3447" marT="34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900" b="1" i="0" u="none" strike="noStrike">
                          <a:solidFill>
                            <a:srgbClr val="000000"/>
                          </a:solidFill>
                          <a:latin typeface="Times New Roman" pitchFamily="18" charset="0"/>
                          <a:cs typeface="Times New Roman" pitchFamily="18" charset="0"/>
                        </a:rPr>
                        <a:t>Görevi</a:t>
                      </a:r>
                    </a:p>
                  </a:txBody>
                  <a:tcPr marL="3447" marR="3447" marT="34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900" b="1" i="0" u="none" strike="noStrike">
                          <a:solidFill>
                            <a:srgbClr val="000000"/>
                          </a:solidFill>
                          <a:latin typeface="Times New Roman" pitchFamily="18" charset="0"/>
                          <a:cs typeface="Times New Roman" pitchFamily="18" charset="0"/>
                        </a:rPr>
                        <a:t>Sıra</a:t>
                      </a:r>
                    </a:p>
                  </a:txBody>
                  <a:tcPr marL="3447" marR="3447" marT="34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900" b="1" i="0" u="none" strike="noStrike">
                          <a:solidFill>
                            <a:srgbClr val="000000"/>
                          </a:solidFill>
                          <a:latin typeface="Times New Roman" pitchFamily="18" charset="0"/>
                          <a:cs typeface="Times New Roman" pitchFamily="18" charset="0"/>
                        </a:rPr>
                        <a:t>Katıldığı Çalışmanın Adı</a:t>
                      </a:r>
                      <a:r>
                        <a:rPr lang="tr-TR" sz="900" b="0" i="0" u="none" strike="noStrike">
                          <a:solidFill>
                            <a:srgbClr val="000000"/>
                          </a:solidFill>
                          <a:latin typeface="Times New Roman" pitchFamily="18" charset="0"/>
                          <a:cs typeface="Times New Roman" pitchFamily="18" charset="0"/>
                        </a:rPr>
                        <a:t> </a:t>
                      </a:r>
                      <a:r>
                        <a:rPr lang="tr-TR" sz="900" b="1" i="0" u="none" strike="noStrike">
                          <a:solidFill>
                            <a:srgbClr val="000000"/>
                          </a:solidFill>
                          <a:latin typeface="Times New Roman" pitchFamily="18" charset="0"/>
                          <a:cs typeface="Times New Roman" pitchFamily="18" charset="0"/>
                        </a:rPr>
                        <a:t> </a:t>
                      </a:r>
                    </a:p>
                  </a:txBody>
                  <a:tcPr marL="3447" marR="3447" marT="34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900" b="1" i="0" u="none" strike="noStrike">
                          <a:solidFill>
                            <a:srgbClr val="000000"/>
                          </a:solidFill>
                          <a:latin typeface="Times New Roman" pitchFamily="18" charset="0"/>
                          <a:cs typeface="Times New Roman" pitchFamily="18" charset="0"/>
                        </a:rPr>
                        <a:t>Katıldığı Yıl</a:t>
                      </a:r>
                      <a:r>
                        <a:rPr lang="tr-TR" sz="900" b="0" i="0" u="none" strike="noStrike">
                          <a:solidFill>
                            <a:srgbClr val="000000"/>
                          </a:solidFill>
                          <a:latin typeface="Times New Roman" pitchFamily="18" charset="0"/>
                          <a:cs typeface="Times New Roman" pitchFamily="18" charset="0"/>
                        </a:rPr>
                        <a:t> </a:t>
                      </a:r>
                      <a:r>
                        <a:rPr lang="tr-TR" sz="900" b="1" i="0" u="none" strike="noStrike">
                          <a:solidFill>
                            <a:srgbClr val="000000"/>
                          </a:solidFill>
                          <a:latin typeface="Times New Roman" pitchFamily="18" charset="0"/>
                          <a:cs typeface="Times New Roman" pitchFamily="18" charset="0"/>
                        </a:rPr>
                        <a:t> </a:t>
                      </a:r>
                    </a:p>
                  </a:txBody>
                  <a:tcPr marL="3447" marR="3447" marT="34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900" b="1" i="0" u="none" strike="noStrike">
                          <a:solidFill>
                            <a:srgbClr val="000000"/>
                          </a:solidFill>
                          <a:latin typeface="Times New Roman" pitchFamily="18" charset="0"/>
                          <a:cs typeface="Times New Roman" pitchFamily="18" charset="0"/>
                        </a:rPr>
                        <a:t>Katılım Türü</a:t>
                      </a:r>
                    </a:p>
                  </a:txBody>
                  <a:tcPr marL="3447" marR="3447" marT="34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900" b="1" i="0" u="none" strike="noStrike" dirty="0">
                          <a:solidFill>
                            <a:srgbClr val="000000"/>
                          </a:solidFill>
                          <a:latin typeface="Times New Roman" pitchFamily="18" charset="0"/>
                          <a:cs typeface="Times New Roman" pitchFamily="18" charset="0"/>
                        </a:rPr>
                        <a:t>Belge Tipi</a:t>
                      </a:r>
                      <a:r>
                        <a:rPr lang="tr-TR" sz="900" b="0" i="0" u="none" strike="noStrike" dirty="0">
                          <a:solidFill>
                            <a:srgbClr val="000000"/>
                          </a:solidFill>
                          <a:latin typeface="Times New Roman" pitchFamily="18" charset="0"/>
                          <a:cs typeface="Times New Roman" pitchFamily="18" charset="0"/>
                        </a:rPr>
                        <a:t> </a:t>
                      </a:r>
                      <a:r>
                        <a:rPr lang="tr-TR" sz="900" b="1" i="0" u="none" strike="noStrike" dirty="0">
                          <a:solidFill>
                            <a:srgbClr val="000000"/>
                          </a:solidFill>
                          <a:latin typeface="Times New Roman" pitchFamily="18" charset="0"/>
                          <a:cs typeface="Times New Roman" pitchFamily="18" charset="0"/>
                        </a:rPr>
                        <a:t> </a:t>
                      </a:r>
                    </a:p>
                  </a:txBody>
                  <a:tcPr marL="3447" marR="3447" marT="34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82728">
                <a:tc rowSpan="21">
                  <a:txBody>
                    <a:bodyPr/>
                    <a:lstStyle/>
                    <a:p>
                      <a:pPr algn="ctr" fontAlgn="ctr"/>
                      <a:r>
                        <a:rPr lang="tr-TR" sz="900" b="1" i="0" u="none" strike="noStrike" dirty="0" smtClean="0">
                          <a:solidFill>
                            <a:srgbClr val="000000"/>
                          </a:solidFill>
                          <a:latin typeface="Times New Roman" pitchFamily="18" charset="0"/>
                          <a:cs typeface="Times New Roman" pitchFamily="18" charset="0"/>
                        </a:rPr>
                        <a:t>Pelin</a:t>
                      </a:r>
                      <a:r>
                        <a:rPr lang="tr-TR" sz="900" b="1" i="0" u="none" strike="noStrike" baseline="0" dirty="0" smtClean="0">
                          <a:solidFill>
                            <a:srgbClr val="000000"/>
                          </a:solidFill>
                          <a:latin typeface="Times New Roman" pitchFamily="18" charset="0"/>
                          <a:cs typeface="Times New Roman" pitchFamily="18" charset="0"/>
                        </a:rPr>
                        <a:t> DEVRAN</a:t>
                      </a:r>
                      <a:endParaRPr lang="tr-TR" sz="900" b="1" i="0" u="none" strike="noStrike" dirty="0">
                        <a:solidFill>
                          <a:srgbClr val="000000"/>
                        </a:solidFill>
                        <a:latin typeface="Times New Roman" pitchFamily="18" charset="0"/>
                        <a:cs typeface="Times New Roman" pitchFamily="18" charset="0"/>
                      </a:endParaRPr>
                    </a:p>
                  </a:txBody>
                  <a:tcPr marL="3447" marR="3447" marT="344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1">
                  <a:txBody>
                    <a:bodyPr/>
                    <a:lstStyle/>
                    <a:p>
                      <a:pPr algn="ctr" fontAlgn="ctr"/>
                      <a:r>
                        <a:rPr lang="tr-TR" sz="900" b="1" i="0" u="none" strike="noStrike" dirty="0" smtClean="0">
                          <a:solidFill>
                            <a:srgbClr val="000000"/>
                          </a:solidFill>
                          <a:latin typeface="Times New Roman" pitchFamily="18" charset="0"/>
                          <a:cs typeface="Times New Roman" pitchFamily="18" charset="0"/>
                        </a:rPr>
                        <a:t>Fizik Öğretmeni</a:t>
                      </a:r>
                      <a:endParaRPr lang="tr-TR" sz="900" b="1" i="0" u="none" strike="noStrike" dirty="0">
                        <a:solidFill>
                          <a:srgbClr val="000000"/>
                        </a:solidFill>
                        <a:latin typeface="Times New Roman" pitchFamily="18" charset="0"/>
                        <a:cs typeface="Times New Roman" pitchFamily="18" charset="0"/>
                      </a:endParaRPr>
                    </a:p>
                  </a:txBody>
                  <a:tcPr marL="3447" marR="3447" marT="344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solidFill>
                            <a:srgbClr val="000000"/>
                          </a:solidFill>
                          <a:latin typeface="Times New Roman" pitchFamily="18" charset="0"/>
                          <a:cs typeface="Times New Roman" pitchFamily="18" charset="0"/>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2.01.03.01.185 - MEB Birim Amirlerinin Öğretmen Bilgilendirme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2023</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Katılım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28">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2.01.03.01.148 - Gençlerle İletişim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2023</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smtClean="0">
                          <a:solidFill>
                            <a:srgbClr val="000000"/>
                          </a:solidFill>
                          <a:latin typeface="Times New Roman" pitchFamily="18" charset="0"/>
                          <a:cs typeface="Times New Roman" pitchFamily="18" charset="0"/>
                        </a:rPr>
                        <a:t>Katılım Belgesi</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28">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2.01.03.01.095 - Türk Mitolojisinin Eğitimdeki Yeri ve Önemi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2023</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smtClean="0">
                          <a:solidFill>
                            <a:srgbClr val="000000"/>
                          </a:solidFill>
                          <a:latin typeface="Times New Roman" pitchFamily="18" charset="0"/>
                          <a:cs typeface="Times New Roman" pitchFamily="18" charset="0"/>
                        </a:rPr>
                        <a:t>Katılım Belgesi</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4">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2.01.03.01.026 - Çöpün Yolculuğu ve Geri Dönüşüm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2023</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smtClean="0">
                          <a:solidFill>
                            <a:srgbClr val="000000"/>
                          </a:solidFill>
                          <a:latin typeface="Times New Roman" pitchFamily="18" charset="0"/>
                          <a:cs typeface="Times New Roman" pitchFamily="18" charset="0"/>
                        </a:rPr>
                        <a:t>Katılım Belgesi</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28">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1.02.03.02.006 - Merhamet ve Yavaşlamak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2023</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smtClean="0">
                          <a:solidFill>
                            <a:srgbClr val="000000"/>
                          </a:solidFill>
                          <a:latin typeface="Times New Roman" pitchFamily="18" charset="0"/>
                          <a:cs typeface="Times New Roman" pitchFamily="18" charset="0"/>
                        </a:rPr>
                        <a:t>Katılım Belgesi</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4">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2.01.01.09.036 - Çocuklarda Sorumluluk Bilinci Oluşturma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2023</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smtClean="0">
                          <a:solidFill>
                            <a:srgbClr val="000000"/>
                          </a:solidFill>
                          <a:latin typeface="Times New Roman" pitchFamily="18" charset="0"/>
                          <a:cs typeface="Times New Roman" pitchFamily="18" charset="0"/>
                        </a:rPr>
                        <a:t>Katılım Belgesi</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28">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100" b="0" i="0" u="none" strike="noStrike">
                          <a:solidFill>
                            <a:srgbClr val="000000"/>
                          </a:solidFill>
                          <a:effectLst/>
                          <a:latin typeface="+mn-lt"/>
                        </a:rPr>
                        <a:t>4.02.02.01.001 - İlk Yardım Eğitimi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2023</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smtClean="0">
                          <a:solidFill>
                            <a:srgbClr val="000000"/>
                          </a:solidFill>
                          <a:latin typeface="Times New Roman" pitchFamily="18" charset="0"/>
                          <a:cs typeface="Times New Roman" pitchFamily="18" charset="0"/>
                        </a:rPr>
                        <a:t>Katılım Belgesi</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4">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1.01.01.08.013 - Mesleki Çalışma - Siber Güvenliğe Giriş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2023</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smtClean="0">
                          <a:solidFill>
                            <a:srgbClr val="000000"/>
                          </a:solidFill>
                          <a:latin typeface="Times New Roman" pitchFamily="18" charset="0"/>
                          <a:cs typeface="Times New Roman" pitchFamily="18" charset="0"/>
                        </a:rPr>
                        <a:t>Katılım Belgesi</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4">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Aday Öğretmenlerin Afet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a:solidFill>
                            <a:srgbClr val="000000"/>
                          </a:solidFill>
                          <a:latin typeface="Times New Roman" pitchFamily="18" charset="0"/>
                          <a:cs typeface="Times New Roman" pitchFamily="18" charset="0"/>
                        </a:rPr>
                        <a:t>2021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Katılım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4">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10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Aday Öğretmenlerin Kaynaştırma/Bütünleştirme Yoluyla Eğitim Uygulamaları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2022</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Katılım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4">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11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n-NO" sz="1100" b="0" i="0" u="none" strike="noStrike" dirty="0">
                          <a:solidFill>
                            <a:srgbClr val="000000"/>
                          </a:solidFill>
                          <a:effectLst/>
                          <a:latin typeface="+mn-lt"/>
                        </a:rPr>
                        <a:t>Aday Öğretmenlerin Ulusal ve Uluslar arası Eğitim Projeleri ve Örnek Projeler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2022</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Katılım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4">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Aday Öğretmenlerin Gelişmiş Ülkelerin Eğitim Sistemleri, Uluslararası Kuruluşların Sisteme Yansımaları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2022</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Katılım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28">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13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Aday Öğretmenlerin Milli Eğitim Sisteminde Güncel Uygulamalar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2022</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Başarı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28">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14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Aday Öğretmenlerin Etkili İletişim ve Sınıf Yönetimi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2022</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Katılım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4">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15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Aday Öğretmenlerin Kültür ve Medeniyetimizde Eğitim Anlayışının Temelleri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a:solidFill>
                            <a:srgbClr val="000000"/>
                          </a:solidFill>
                          <a:latin typeface="Times New Roman" pitchFamily="18" charset="0"/>
                          <a:cs typeface="Times New Roman" pitchFamily="18" charset="0"/>
                        </a:rPr>
                        <a:t>2022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Katılım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28">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16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Aday Öğretmenlerin </a:t>
                      </a:r>
                      <a:r>
                        <a:rPr lang="tr-TR" sz="1100" b="0" i="0" u="none" strike="noStrike" dirty="0" err="1">
                          <a:solidFill>
                            <a:srgbClr val="000000"/>
                          </a:solidFill>
                          <a:effectLst/>
                          <a:latin typeface="+mn-lt"/>
                        </a:rPr>
                        <a:t>Türkiyede</a:t>
                      </a:r>
                      <a:r>
                        <a:rPr lang="tr-TR" sz="1100" b="0" i="0" u="none" strike="noStrike" dirty="0">
                          <a:solidFill>
                            <a:srgbClr val="000000"/>
                          </a:solidFill>
                          <a:effectLst/>
                          <a:latin typeface="+mn-lt"/>
                        </a:rPr>
                        <a:t> Demokrasi Serüveni ve 15 Temmuz Süreci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a:solidFill>
                            <a:srgbClr val="000000"/>
                          </a:solidFill>
                          <a:latin typeface="Times New Roman" pitchFamily="18" charset="0"/>
                          <a:cs typeface="Times New Roman" pitchFamily="18" charset="0"/>
                        </a:rPr>
                        <a:t>2022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Katılım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4">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17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Aday Öğretmenlerin Öğretmenlikle İlgili Mevzuat Programı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a:solidFill>
                            <a:srgbClr val="000000"/>
                          </a:solidFill>
                          <a:latin typeface="Times New Roman" pitchFamily="18" charset="0"/>
                          <a:cs typeface="Times New Roman" pitchFamily="18" charset="0"/>
                        </a:rPr>
                        <a:t>2022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Katılım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4">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18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Aday Öğretmenlerin İnsanı Değerlerimiz ve Meslek Etiği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2021</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Katılım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28">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19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Aday Öğretmenlerin Dünden Bugüne Öğretmenlik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2021</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Katılım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28">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20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2.01.01.02.033 - Müze Eğitimi Kursu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2021</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Katılım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4">
                <a:tc vMerge="1">
                  <a:txBody>
                    <a:bodyPr/>
                    <a:lstStyle/>
                    <a:p>
                      <a:endParaRPr lang="tr-TR"/>
                    </a:p>
                  </a:txBody>
                  <a:tcPr/>
                </a:tc>
                <a:tc vMerge="1">
                  <a:txBody>
                    <a:bodyPr/>
                    <a:lstStyle/>
                    <a:p>
                      <a:endParaRPr lang="tr-TR"/>
                    </a:p>
                  </a:txBody>
                  <a:tcPr/>
                </a:tc>
                <a:tc>
                  <a:txBody>
                    <a:bodyPr/>
                    <a:lstStyle/>
                    <a:p>
                      <a:pPr algn="ctr" fontAlgn="b"/>
                      <a:r>
                        <a:rPr lang="tr-TR" sz="900" b="0" i="0" u="none" strike="noStrike">
                          <a:solidFill>
                            <a:srgbClr val="000000"/>
                          </a:solidFill>
                          <a:latin typeface="Times New Roman" pitchFamily="18" charset="0"/>
                          <a:cs typeface="Times New Roman" pitchFamily="18" charset="0"/>
                        </a:rPr>
                        <a:t>21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Aday Öğretmen Yetiştirme </a:t>
                      </a:r>
                      <a:r>
                        <a:rPr lang="tr-TR" sz="1100" b="0" i="0" u="none" strike="noStrike" dirty="0" err="1">
                          <a:solidFill>
                            <a:srgbClr val="000000"/>
                          </a:solidFill>
                          <a:effectLst/>
                          <a:latin typeface="+mn-lt"/>
                        </a:rPr>
                        <a:t>Anadolu?da</a:t>
                      </a:r>
                      <a:r>
                        <a:rPr lang="tr-TR" sz="1100" b="0" i="0" u="none" strike="noStrike" dirty="0">
                          <a:solidFill>
                            <a:srgbClr val="000000"/>
                          </a:solidFill>
                          <a:effectLst/>
                          <a:latin typeface="+mn-lt"/>
                        </a:rPr>
                        <a:t> Çok Kültürlülük, Kaynakları ve Eğitime Yansımaları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latin typeface="Times New Roman" pitchFamily="18" charset="0"/>
                          <a:cs typeface="Times New Roman" pitchFamily="18" charset="0"/>
                        </a:rPr>
                        <a:t>2021</a:t>
                      </a:r>
                      <a:endParaRPr lang="tr-TR" sz="900" b="0" i="0" u="none" strike="noStrike" dirty="0">
                        <a:solidFill>
                          <a:srgbClr val="000000"/>
                        </a:solidFill>
                        <a:latin typeface="Times New Roman" pitchFamily="18" charset="0"/>
                        <a:cs typeface="Times New Roman" pitchFamily="18" charset="0"/>
                      </a:endParaRP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Kursiyer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Times New Roman" pitchFamily="18" charset="0"/>
                          <a:cs typeface="Times New Roman" pitchFamily="18" charset="0"/>
                        </a:rPr>
                        <a:t>Katılım Belgesi</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78</a:t>
            </a:fld>
            <a:endParaRPr lang="tr-TR"/>
          </a:p>
        </p:txBody>
      </p:sp>
      <p:graphicFrame>
        <p:nvGraphicFramePr>
          <p:cNvPr id="3" name="2 Tablo"/>
          <p:cNvGraphicFramePr>
            <a:graphicFrameLocks noGrp="1"/>
          </p:cNvGraphicFramePr>
          <p:nvPr>
            <p:extLst>
              <p:ext uri="{D42A27DB-BD31-4B8C-83A1-F6EECF244321}">
                <p14:modId xmlns:p14="http://schemas.microsoft.com/office/powerpoint/2010/main" xmlns="" val="3012886624"/>
              </p:ext>
            </p:extLst>
          </p:nvPr>
        </p:nvGraphicFramePr>
        <p:xfrm>
          <a:off x="500034" y="1285860"/>
          <a:ext cx="8104414" cy="4251138"/>
        </p:xfrm>
        <a:graphic>
          <a:graphicData uri="http://schemas.openxmlformats.org/drawingml/2006/table">
            <a:tbl>
              <a:tblPr/>
              <a:tblGrid>
                <a:gridCol w="500066"/>
                <a:gridCol w="500066"/>
                <a:gridCol w="500066"/>
                <a:gridCol w="4406256"/>
                <a:gridCol w="577413"/>
                <a:gridCol w="731371"/>
                <a:gridCol w="889176"/>
              </a:tblGrid>
              <a:tr h="129664">
                <a:tc>
                  <a:txBody>
                    <a:bodyPr/>
                    <a:lstStyle/>
                    <a:p>
                      <a:pPr algn="l" rtl="0" fontAlgn="t"/>
                      <a:r>
                        <a:rPr lang="tr-TR" sz="1100" b="1" i="0" u="none" strike="noStrike" dirty="0">
                          <a:solidFill>
                            <a:srgbClr val="000000"/>
                          </a:solidFill>
                          <a:latin typeface="Times New Roman" pitchFamily="18" charset="0"/>
                          <a:cs typeface="Times New Roman" pitchFamily="18" charset="0"/>
                        </a:rPr>
                        <a:t>Adı ve Soyadı</a:t>
                      </a:r>
                      <a:r>
                        <a:rPr lang="tr-TR" sz="1100" b="0" i="0" u="none" strike="noStrike" dirty="0">
                          <a:solidFill>
                            <a:srgbClr val="000000"/>
                          </a:solidFill>
                          <a:latin typeface="Times New Roman" pitchFamily="18" charset="0"/>
                          <a:cs typeface="Times New Roman" pitchFamily="18" charset="0"/>
                        </a:rPr>
                        <a:t> </a:t>
                      </a:r>
                      <a:r>
                        <a:rPr lang="tr-TR" sz="11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a:solidFill>
                            <a:srgbClr val="000000"/>
                          </a:solidFill>
                          <a:latin typeface="Times New Roman" pitchFamily="18" charset="0"/>
                          <a:cs typeface="Times New Roman" pitchFamily="18" charset="0"/>
                        </a:rPr>
                        <a:t>Görevi</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100" b="1" i="0" u="none" strike="noStrike">
                          <a:solidFill>
                            <a:srgbClr val="000000"/>
                          </a:solidFill>
                          <a:latin typeface="Times New Roman" pitchFamily="18" charset="0"/>
                          <a:cs typeface="Times New Roman" pitchFamily="18" charset="0"/>
                        </a:rPr>
                        <a:t>Sıra</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dirty="0">
                          <a:solidFill>
                            <a:srgbClr val="000000"/>
                          </a:solidFill>
                          <a:latin typeface="Times New Roman" pitchFamily="18" charset="0"/>
                          <a:cs typeface="Times New Roman" pitchFamily="18" charset="0"/>
                        </a:rPr>
                        <a:t>Katıldığı Çalışmanın Adı</a:t>
                      </a:r>
                      <a:r>
                        <a:rPr lang="tr-TR" sz="1100" b="0" i="0" u="none" strike="noStrike" dirty="0">
                          <a:solidFill>
                            <a:srgbClr val="000000"/>
                          </a:solidFill>
                          <a:latin typeface="Times New Roman" pitchFamily="18" charset="0"/>
                          <a:cs typeface="Times New Roman" pitchFamily="18" charset="0"/>
                        </a:rPr>
                        <a:t> </a:t>
                      </a:r>
                      <a:r>
                        <a:rPr lang="tr-TR" sz="11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100" b="1" i="0" u="none" strike="noStrike">
                          <a:solidFill>
                            <a:srgbClr val="000000"/>
                          </a:solidFill>
                          <a:latin typeface="Times New Roman" pitchFamily="18" charset="0"/>
                          <a:cs typeface="Times New Roman" pitchFamily="18" charset="0"/>
                        </a:rPr>
                        <a:t>Katıldığı Yıl</a:t>
                      </a:r>
                      <a:r>
                        <a:rPr lang="tr-TR" sz="1100" b="0" i="0" u="none" strike="noStrike">
                          <a:solidFill>
                            <a:srgbClr val="000000"/>
                          </a:solidFill>
                          <a:latin typeface="Times New Roman" pitchFamily="18" charset="0"/>
                          <a:cs typeface="Times New Roman" pitchFamily="18" charset="0"/>
                        </a:rPr>
                        <a:t> </a:t>
                      </a:r>
                      <a:r>
                        <a:rPr lang="tr-TR" sz="1100" b="1" i="0" u="none" strike="noStrike">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a:solidFill>
                            <a:srgbClr val="000000"/>
                          </a:solidFill>
                          <a:latin typeface="Times New Roman" pitchFamily="18" charset="0"/>
                          <a:cs typeface="Times New Roman" pitchFamily="18" charset="0"/>
                        </a:rPr>
                        <a:t>Katılım Türü</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dirty="0">
                          <a:solidFill>
                            <a:srgbClr val="000000"/>
                          </a:solidFill>
                          <a:latin typeface="Times New Roman" pitchFamily="18" charset="0"/>
                          <a:cs typeface="Times New Roman" pitchFamily="18" charset="0"/>
                        </a:rPr>
                        <a:t>Belge Tipi</a:t>
                      </a:r>
                      <a:r>
                        <a:rPr lang="tr-TR" sz="1100" b="0" i="0" u="none" strike="noStrike" dirty="0">
                          <a:solidFill>
                            <a:srgbClr val="000000"/>
                          </a:solidFill>
                          <a:latin typeface="Times New Roman" pitchFamily="18" charset="0"/>
                          <a:cs typeface="Times New Roman" pitchFamily="18" charset="0"/>
                        </a:rPr>
                        <a:t> </a:t>
                      </a:r>
                      <a:r>
                        <a:rPr lang="tr-TR" sz="11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129664">
                <a:tc rowSpan="17">
                  <a:txBody>
                    <a:bodyPr/>
                    <a:lstStyle/>
                    <a:p>
                      <a:pPr algn="ctr" fontAlgn="ctr"/>
                      <a:r>
                        <a:rPr lang="tr-TR" sz="1100" b="1" i="0" u="none" strike="noStrike" dirty="0" smtClean="0">
                          <a:solidFill>
                            <a:srgbClr val="000000"/>
                          </a:solidFill>
                          <a:latin typeface="Times New Roman" pitchFamily="18" charset="0"/>
                          <a:cs typeface="Times New Roman" pitchFamily="18" charset="0"/>
                        </a:rPr>
                        <a:t>Ümran TÜZÜN</a:t>
                      </a:r>
                      <a:endParaRPr lang="tr-TR" sz="1100" b="1" i="0" u="none" strike="noStrike" dirty="0">
                        <a:solidFill>
                          <a:srgbClr val="000000"/>
                        </a:solidFill>
                        <a:latin typeface="Times New Roman" pitchFamily="18" charset="0"/>
                        <a:cs typeface="Times New Roman" pitchFamily="18" charset="0"/>
                      </a:endParaRP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7">
                  <a:txBody>
                    <a:bodyPr/>
                    <a:lstStyle/>
                    <a:p>
                      <a:pPr algn="ctr" fontAlgn="ctr"/>
                      <a:r>
                        <a:rPr lang="tr-TR" sz="1100" b="1" i="0" u="none" strike="noStrike" dirty="0" smtClean="0">
                          <a:solidFill>
                            <a:srgbClr val="000000"/>
                          </a:solidFill>
                          <a:latin typeface="Times New Roman" pitchFamily="18" charset="0"/>
                          <a:cs typeface="Times New Roman" pitchFamily="18" charset="0"/>
                        </a:rPr>
                        <a:t>Türk Dili ve</a:t>
                      </a:r>
                      <a:r>
                        <a:rPr lang="tr-TR" sz="1100" b="1" i="0" u="none" strike="noStrike" baseline="0" dirty="0" smtClean="0">
                          <a:solidFill>
                            <a:srgbClr val="000000"/>
                          </a:solidFill>
                          <a:latin typeface="Times New Roman" pitchFamily="18" charset="0"/>
                          <a:cs typeface="Times New Roman" pitchFamily="18" charset="0"/>
                        </a:rPr>
                        <a:t> Edebiyatı </a:t>
                      </a:r>
                      <a:r>
                        <a:rPr lang="tr-TR" sz="1100" b="1" i="0" u="none" strike="noStrike" dirty="0" smtClean="0">
                          <a:solidFill>
                            <a:srgbClr val="000000"/>
                          </a:solidFill>
                          <a:latin typeface="Times New Roman" pitchFamily="18" charset="0"/>
                          <a:cs typeface="Times New Roman" pitchFamily="18" charset="0"/>
                        </a:rPr>
                        <a:t> </a:t>
                      </a:r>
                      <a:r>
                        <a:rPr lang="tr-TR" sz="1100" b="1" i="0" u="none" strike="noStrike" dirty="0">
                          <a:solidFill>
                            <a:srgbClr val="000000"/>
                          </a:solidFill>
                          <a:latin typeface="Times New Roman" pitchFamily="18" charset="0"/>
                          <a:cs typeface="Times New Roman" pitchFamily="18" charset="0"/>
                        </a:rPr>
                        <a:t>Öğretmeni</a:t>
                      </a: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latin typeface="Times New Roman" pitchFamily="18" charset="0"/>
                          <a:cs typeface="Times New Roman" pitchFamily="18" charset="0"/>
                        </a:rPr>
                        <a:t>1</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2.01.01.06.020 - Biçimlendirici Değerlendirme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2023</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2.01.01.07.065 - Aktif Öğrenme Yöntem ve Teknikleri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2023</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smtClean="0">
                          <a:solidFill>
                            <a:srgbClr val="000000"/>
                          </a:solidFill>
                          <a:latin typeface="Times New Roman" pitchFamily="18" charset="0"/>
                          <a:cs typeface="Times New Roman" pitchFamily="18" charset="0"/>
                        </a:rPr>
                        <a:t>Katılım Belgesi</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2.01.01.03.018 - Eleştirel Düşünme Becerileri Semineri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2023</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smtClean="0">
                          <a:solidFill>
                            <a:srgbClr val="000000"/>
                          </a:solidFill>
                          <a:latin typeface="Times New Roman" pitchFamily="18" charset="0"/>
                          <a:cs typeface="Times New Roman" pitchFamily="18" charset="0"/>
                        </a:rPr>
                        <a:t>Katılım Belgesi</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4</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2.01.01.03.016 - Eleştirel Düşünme Becerileri Semineri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2023</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smtClean="0">
                          <a:solidFill>
                            <a:srgbClr val="000000"/>
                          </a:solidFill>
                          <a:latin typeface="Times New Roman" pitchFamily="18" charset="0"/>
                          <a:cs typeface="Times New Roman" pitchFamily="18" charset="0"/>
                        </a:rPr>
                        <a:t>Katılım Belgesi</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5</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2.01.03.01.102 - </a:t>
                      </a:r>
                      <a:r>
                        <a:rPr lang="tr-TR" sz="1100" b="0" i="0" u="none" strike="noStrike" dirty="0" err="1">
                          <a:solidFill>
                            <a:srgbClr val="000000"/>
                          </a:solidFill>
                          <a:effectLst/>
                          <a:latin typeface="+mn-lt"/>
                        </a:rPr>
                        <a:t>Erasmus+Genel</a:t>
                      </a:r>
                      <a:r>
                        <a:rPr lang="tr-TR" sz="1100" b="0" i="0" u="none" strike="noStrike" dirty="0">
                          <a:solidFill>
                            <a:srgbClr val="000000"/>
                          </a:solidFill>
                          <a:effectLst/>
                          <a:latin typeface="+mn-lt"/>
                        </a:rPr>
                        <a:t> Bilgilendirme ve </a:t>
                      </a:r>
                      <a:r>
                        <a:rPr lang="tr-TR" sz="1100" b="0" i="0" u="none" strike="noStrike" dirty="0" err="1">
                          <a:solidFill>
                            <a:srgbClr val="000000"/>
                          </a:solidFill>
                          <a:effectLst/>
                          <a:latin typeface="+mn-lt"/>
                        </a:rPr>
                        <a:t>Erasmus</a:t>
                      </a:r>
                      <a:r>
                        <a:rPr lang="tr-TR" sz="1100" b="0" i="0" u="none" strike="noStrike" dirty="0">
                          <a:solidFill>
                            <a:srgbClr val="000000"/>
                          </a:solidFill>
                          <a:effectLst/>
                          <a:latin typeface="+mn-lt"/>
                        </a:rPr>
                        <a:t>+ Okul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2023</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smtClean="0">
                          <a:solidFill>
                            <a:srgbClr val="000000"/>
                          </a:solidFill>
                          <a:latin typeface="Times New Roman" pitchFamily="18" charset="0"/>
                          <a:cs typeface="Times New Roman" pitchFamily="18" charset="0"/>
                        </a:rPr>
                        <a:t>Katılım Belgesi</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6</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2.01.03.01.143 - Afet Sonrası Ortaöğretim Öğretmenlerinin </a:t>
                      </a:r>
                      <a:r>
                        <a:rPr lang="tr-TR" sz="1100" b="0" i="0" u="none" strike="noStrike" dirty="0" err="1">
                          <a:solidFill>
                            <a:srgbClr val="000000"/>
                          </a:solidFill>
                          <a:effectLst/>
                          <a:latin typeface="+mn-lt"/>
                        </a:rPr>
                        <a:t>Psikososyal</a:t>
                      </a:r>
                      <a:r>
                        <a:rPr lang="tr-TR" sz="1100" b="0" i="0" u="none" strike="noStrike" dirty="0">
                          <a:solidFill>
                            <a:srgbClr val="000000"/>
                          </a:solidFill>
                          <a:effectLst/>
                          <a:latin typeface="+mn-lt"/>
                        </a:rPr>
                        <a:t> Destek Becerilerinin Geliştirilmesi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2022</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7</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2.01.03.01.095 - Türk Mitolojisinin Eğitimdeki Yeri ve Önemi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8</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n-NO" sz="1100" b="0" i="0" u="none" strike="noStrike" dirty="0">
                          <a:solidFill>
                            <a:srgbClr val="000000"/>
                          </a:solidFill>
                          <a:effectLst/>
                          <a:latin typeface="+mn-lt"/>
                        </a:rPr>
                        <a:t>Doküman Yönetim Sistemi Kullanıcı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9</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2.01.03.01.026 - Çöpün Yolculuğu ve Geri Dönüşüm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10</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mn-lt"/>
                        </a:rPr>
                        <a:t>2.01.01.03.019 - Lisede Drama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11</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1.02.03.02.007 - Hız Çağında Öğretmen Olmak ve Dijital </a:t>
                      </a:r>
                      <a:r>
                        <a:rPr lang="tr-TR" sz="1100" b="0" i="0" u="none" strike="noStrike" dirty="0" err="1">
                          <a:solidFill>
                            <a:srgbClr val="000000"/>
                          </a:solidFill>
                          <a:effectLst/>
                          <a:latin typeface="+mn-lt"/>
                        </a:rPr>
                        <a:t>Obezite</a:t>
                      </a:r>
                      <a:r>
                        <a:rPr lang="tr-TR" sz="1100" b="0" i="0" u="none" strike="noStrike" dirty="0">
                          <a:solidFill>
                            <a:srgbClr val="000000"/>
                          </a:solidFill>
                          <a:effectLst/>
                          <a:latin typeface="+mn-lt"/>
                        </a:rPr>
                        <a:t>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12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1.02.02.02.004 - Öğretmen Olmak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2021</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13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1.02.01.01.019 - Kitap ve Hayat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2021</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14</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mn-lt"/>
                        </a:rPr>
                        <a:t>3.03.01.02.001 - Hizmet İçi Eğitimde Yeni Yaklaşımlar, Uzman Öğretmenlik ve Başöğretmenlik Süreci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2021</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15</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2.02.06.09.006 - Kurmaca Metin (Öykü) Yazma Eğitimi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2021</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16</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2.01.01.02.068 - Öğretmenin Fabrika Ayarları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2021</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17</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2.01.01.02.067 - Öğretmen Olmak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2021</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79</a:t>
            </a:fld>
            <a:endParaRPr lang="tr-TR"/>
          </a:p>
        </p:txBody>
      </p:sp>
      <p:graphicFrame>
        <p:nvGraphicFramePr>
          <p:cNvPr id="3" name="2 Tablo"/>
          <p:cNvGraphicFramePr>
            <a:graphicFrameLocks noGrp="1"/>
          </p:cNvGraphicFramePr>
          <p:nvPr>
            <p:extLst>
              <p:ext uri="{D42A27DB-BD31-4B8C-83A1-F6EECF244321}">
                <p14:modId xmlns:p14="http://schemas.microsoft.com/office/powerpoint/2010/main" xmlns="" val="4062439718"/>
              </p:ext>
            </p:extLst>
          </p:nvPr>
        </p:nvGraphicFramePr>
        <p:xfrm>
          <a:off x="571473" y="714356"/>
          <a:ext cx="8072493" cy="2543793"/>
        </p:xfrm>
        <a:graphic>
          <a:graphicData uri="http://schemas.openxmlformats.org/drawingml/2006/table">
            <a:tbl>
              <a:tblPr/>
              <a:tblGrid>
                <a:gridCol w="500065"/>
                <a:gridCol w="500066"/>
                <a:gridCol w="428628"/>
                <a:gridCol w="4425885"/>
                <a:gridCol w="572348"/>
                <a:gridCol w="572348"/>
                <a:gridCol w="1073153"/>
              </a:tblGrid>
              <a:tr h="129664">
                <a:tc>
                  <a:txBody>
                    <a:bodyPr/>
                    <a:lstStyle/>
                    <a:p>
                      <a:pPr algn="l" rtl="0" fontAlgn="t"/>
                      <a:r>
                        <a:rPr lang="tr-TR" sz="1100" b="1" i="0" u="none" strike="noStrike" dirty="0">
                          <a:solidFill>
                            <a:srgbClr val="000000"/>
                          </a:solidFill>
                          <a:latin typeface="Times New Roman" pitchFamily="18" charset="0"/>
                          <a:cs typeface="Times New Roman" pitchFamily="18" charset="0"/>
                        </a:rPr>
                        <a:t>Adı ve Soyadı</a:t>
                      </a:r>
                      <a:r>
                        <a:rPr lang="tr-TR" sz="1100" b="0" i="0" u="none" strike="noStrike" dirty="0">
                          <a:solidFill>
                            <a:srgbClr val="000000"/>
                          </a:solidFill>
                          <a:latin typeface="Times New Roman" pitchFamily="18" charset="0"/>
                          <a:cs typeface="Times New Roman" pitchFamily="18" charset="0"/>
                        </a:rPr>
                        <a:t> </a:t>
                      </a:r>
                      <a:r>
                        <a:rPr lang="tr-TR" sz="11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a:solidFill>
                            <a:srgbClr val="000000"/>
                          </a:solidFill>
                          <a:latin typeface="Times New Roman" pitchFamily="18" charset="0"/>
                          <a:cs typeface="Times New Roman" pitchFamily="18" charset="0"/>
                        </a:rPr>
                        <a:t>Görevi</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100" b="1" i="0" u="none" strike="noStrike">
                          <a:solidFill>
                            <a:srgbClr val="000000"/>
                          </a:solidFill>
                          <a:latin typeface="Times New Roman" pitchFamily="18" charset="0"/>
                          <a:cs typeface="Times New Roman" pitchFamily="18" charset="0"/>
                        </a:rPr>
                        <a:t>Sıra</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dirty="0">
                          <a:solidFill>
                            <a:srgbClr val="000000"/>
                          </a:solidFill>
                          <a:latin typeface="Times New Roman" pitchFamily="18" charset="0"/>
                          <a:cs typeface="Times New Roman" pitchFamily="18" charset="0"/>
                        </a:rPr>
                        <a:t>Katıldığı Çalışmanın Adı</a:t>
                      </a:r>
                      <a:r>
                        <a:rPr lang="tr-TR" sz="1100" b="0" i="0" u="none" strike="noStrike" dirty="0">
                          <a:solidFill>
                            <a:srgbClr val="000000"/>
                          </a:solidFill>
                          <a:latin typeface="Times New Roman" pitchFamily="18" charset="0"/>
                          <a:cs typeface="Times New Roman" pitchFamily="18" charset="0"/>
                        </a:rPr>
                        <a:t> </a:t>
                      </a:r>
                      <a:r>
                        <a:rPr lang="tr-TR" sz="11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100" b="1" i="0" u="none" strike="noStrike">
                          <a:solidFill>
                            <a:srgbClr val="000000"/>
                          </a:solidFill>
                          <a:latin typeface="Times New Roman" pitchFamily="18" charset="0"/>
                          <a:cs typeface="Times New Roman" pitchFamily="18" charset="0"/>
                        </a:rPr>
                        <a:t>Katıldığı Yıl</a:t>
                      </a:r>
                      <a:r>
                        <a:rPr lang="tr-TR" sz="1100" b="0" i="0" u="none" strike="noStrike">
                          <a:solidFill>
                            <a:srgbClr val="000000"/>
                          </a:solidFill>
                          <a:latin typeface="Times New Roman" pitchFamily="18" charset="0"/>
                          <a:cs typeface="Times New Roman" pitchFamily="18" charset="0"/>
                        </a:rPr>
                        <a:t> </a:t>
                      </a:r>
                      <a:r>
                        <a:rPr lang="tr-TR" sz="1100" b="1" i="0" u="none" strike="noStrike">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a:solidFill>
                            <a:srgbClr val="000000"/>
                          </a:solidFill>
                          <a:latin typeface="Times New Roman" pitchFamily="18" charset="0"/>
                          <a:cs typeface="Times New Roman" pitchFamily="18" charset="0"/>
                        </a:rPr>
                        <a:t>Katılım Türü</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dirty="0">
                          <a:solidFill>
                            <a:srgbClr val="000000"/>
                          </a:solidFill>
                          <a:latin typeface="Times New Roman" pitchFamily="18" charset="0"/>
                          <a:cs typeface="Times New Roman" pitchFamily="18" charset="0"/>
                        </a:rPr>
                        <a:t>Belge Tipi</a:t>
                      </a:r>
                      <a:r>
                        <a:rPr lang="tr-TR" sz="1100" b="0" i="0" u="none" strike="noStrike" dirty="0">
                          <a:solidFill>
                            <a:srgbClr val="000000"/>
                          </a:solidFill>
                          <a:latin typeface="Times New Roman" pitchFamily="18" charset="0"/>
                          <a:cs typeface="Times New Roman" pitchFamily="18" charset="0"/>
                        </a:rPr>
                        <a:t> </a:t>
                      </a:r>
                      <a:r>
                        <a:rPr lang="tr-TR" sz="11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129664">
                <a:tc rowSpan="10">
                  <a:txBody>
                    <a:bodyPr/>
                    <a:lstStyle/>
                    <a:p>
                      <a:pPr algn="ctr" fontAlgn="ctr"/>
                      <a:r>
                        <a:rPr lang="tr-TR" sz="1100" b="1" i="0" u="none" strike="noStrike" dirty="0" smtClean="0">
                          <a:solidFill>
                            <a:srgbClr val="000000"/>
                          </a:solidFill>
                          <a:latin typeface="Times New Roman" pitchFamily="18" charset="0"/>
                          <a:cs typeface="Times New Roman" pitchFamily="18" charset="0"/>
                        </a:rPr>
                        <a:t>Tuğba</a:t>
                      </a:r>
                      <a:r>
                        <a:rPr lang="tr-TR" sz="1100" b="1" i="0" u="none" strike="noStrike" baseline="0" dirty="0" smtClean="0">
                          <a:solidFill>
                            <a:srgbClr val="000000"/>
                          </a:solidFill>
                          <a:latin typeface="Times New Roman" pitchFamily="18" charset="0"/>
                          <a:cs typeface="Times New Roman" pitchFamily="18" charset="0"/>
                        </a:rPr>
                        <a:t> ELDEM</a:t>
                      </a:r>
                      <a:endParaRPr lang="tr-TR" sz="1100" b="1" i="0" u="none" strike="noStrike" dirty="0">
                        <a:solidFill>
                          <a:srgbClr val="000000"/>
                        </a:solidFill>
                        <a:latin typeface="Times New Roman" pitchFamily="18" charset="0"/>
                        <a:cs typeface="Times New Roman" pitchFamily="18" charset="0"/>
                      </a:endParaRP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tr-TR" sz="1100" b="1" i="0" u="none" strike="noStrike" dirty="0" smtClean="0">
                          <a:solidFill>
                            <a:srgbClr val="000000"/>
                          </a:solidFill>
                          <a:latin typeface="Times New Roman" pitchFamily="18" charset="0"/>
                          <a:cs typeface="Times New Roman" pitchFamily="18" charset="0"/>
                        </a:rPr>
                        <a:t>Matematik</a:t>
                      </a:r>
                      <a:r>
                        <a:rPr lang="tr-TR" sz="1100" b="1" i="0" u="none" strike="noStrike" baseline="0" dirty="0" smtClean="0">
                          <a:solidFill>
                            <a:srgbClr val="000000"/>
                          </a:solidFill>
                          <a:latin typeface="Times New Roman" pitchFamily="18" charset="0"/>
                          <a:cs typeface="Times New Roman" pitchFamily="18" charset="0"/>
                        </a:rPr>
                        <a:t> </a:t>
                      </a:r>
                      <a:r>
                        <a:rPr lang="tr-TR" sz="1100" b="1" i="0" u="none" strike="noStrike" dirty="0" smtClean="0">
                          <a:solidFill>
                            <a:srgbClr val="000000"/>
                          </a:solidFill>
                          <a:latin typeface="Times New Roman" pitchFamily="18" charset="0"/>
                          <a:cs typeface="Times New Roman" pitchFamily="18" charset="0"/>
                        </a:rPr>
                        <a:t> </a:t>
                      </a:r>
                      <a:r>
                        <a:rPr lang="tr-TR" sz="1100" b="1" i="0" u="none" strike="noStrike" dirty="0">
                          <a:solidFill>
                            <a:srgbClr val="000000"/>
                          </a:solidFill>
                          <a:latin typeface="Times New Roman" pitchFamily="18" charset="0"/>
                          <a:cs typeface="Times New Roman" pitchFamily="18" charset="0"/>
                        </a:rPr>
                        <a:t>Öğretmeni</a:t>
                      </a: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latin typeface="Times New Roman" pitchFamily="18" charset="0"/>
                          <a:cs typeface="Times New Roman" pitchFamily="18" charset="0"/>
                        </a:rPr>
                        <a:t>1</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2.01.03.01.148 - Gençlerle İletişim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1100" b="0" i="0" u="none" strike="noStrike" dirty="0">
                          <a:solidFill>
                            <a:srgbClr val="000000"/>
                          </a:solidFill>
                          <a:effectLst/>
                          <a:latin typeface="+mn-lt"/>
                        </a:rPr>
                        <a:t>2.01.03.01.110 - 5 Kelime1 Hikâye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2.02.02.02.038 - Okul Öncesi Döneminde Çocuklar İçin Matematik Oyunları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4</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2.01.03.01.095 - Türk Mitolojisinin Eğitimdeki Yeri ve Önemi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5</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2.01.03.01.107 - İslam Medeniyeti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6</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2.01.03.01.103 - Türklerin Dünya Tarihindeki Yeri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7</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4.01.04.01.028 - Adaylık Zorunlu Hizmet İçi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2022</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8</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4.01.03.01.011 - Protokol Kuralları Uzaktan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2022</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9</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1100" b="0" i="0" u="none" strike="noStrike" dirty="0">
                          <a:solidFill>
                            <a:srgbClr val="000000"/>
                          </a:solidFill>
                          <a:effectLst/>
                          <a:latin typeface="+mn-lt"/>
                        </a:rPr>
                        <a:t>2.02.06.07.008 - İnsan Hakları ve Demokrasi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2022</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10</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2.01.03.01.148 - Gençlerle İletişim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2022</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3 Tablo"/>
          <p:cNvGraphicFramePr>
            <a:graphicFrameLocks noGrp="1"/>
          </p:cNvGraphicFramePr>
          <p:nvPr>
            <p:extLst>
              <p:ext uri="{D42A27DB-BD31-4B8C-83A1-F6EECF244321}">
                <p14:modId xmlns:p14="http://schemas.microsoft.com/office/powerpoint/2010/main" xmlns="" val="1042901761"/>
              </p:ext>
            </p:extLst>
          </p:nvPr>
        </p:nvGraphicFramePr>
        <p:xfrm>
          <a:off x="571472" y="3429000"/>
          <a:ext cx="8072493" cy="2543793"/>
        </p:xfrm>
        <a:graphic>
          <a:graphicData uri="http://schemas.openxmlformats.org/drawingml/2006/table">
            <a:tbl>
              <a:tblPr/>
              <a:tblGrid>
                <a:gridCol w="500066"/>
                <a:gridCol w="500066"/>
                <a:gridCol w="571504"/>
                <a:gridCol w="4283008"/>
                <a:gridCol w="572348"/>
                <a:gridCol w="572348"/>
                <a:gridCol w="1073153"/>
              </a:tblGrid>
              <a:tr h="129664">
                <a:tc>
                  <a:txBody>
                    <a:bodyPr/>
                    <a:lstStyle/>
                    <a:p>
                      <a:pPr algn="l" rtl="0" fontAlgn="t"/>
                      <a:r>
                        <a:rPr lang="tr-TR" sz="1100" b="1" i="0" u="none" strike="noStrike" dirty="0">
                          <a:solidFill>
                            <a:srgbClr val="000000"/>
                          </a:solidFill>
                          <a:latin typeface="Times New Roman" pitchFamily="18" charset="0"/>
                          <a:cs typeface="Times New Roman" pitchFamily="18" charset="0"/>
                        </a:rPr>
                        <a:t>Adı ve Soyadı</a:t>
                      </a:r>
                      <a:r>
                        <a:rPr lang="tr-TR" sz="1100" b="0" i="0" u="none" strike="noStrike" dirty="0">
                          <a:solidFill>
                            <a:srgbClr val="000000"/>
                          </a:solidFill>
                          <a:latin typeface="Times New Roman" pitchFamily="18" charset="0"/>
                          <a:cs typeface="Times New Roman" pitchFamily="18" charset="0"/>
                        </a:rPr>
                        <a:t> </a:t>
                      </a:r>
                      <a:r>
                        <a:rPr lang="tr-TR" sz="11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a:solidFill>
                            <a:srgbClr val="000000"/>
                          </a:solidFill>
                          <a:latin typeface="Times New Roman" pitchFamily="18" charset="0"/>
                          <a:cs typeface="Times New Roman" pitchFamily="18" charset="0"/>
                        </a:rPr>
                        <a:t>Görevi</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100" b="1" i="0" u="none" strike="noStrike">
                          <a:solidFill>
                            <a:srgbClr val="000000"/>
                          </a:solidFill>
                          <a:latin typeface="Times New Roman" pitchFamily="18" charset="0"/>
                          <a:cs typeface="Times New Roman" pitchFamily="18" charset="0"/>
                        </a:rPr>
                        <a:t>Sıra</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smtClean="0">
                          <a:solidFill>
                            <a:srgbClr val="000000"/>
                          </a:solidFill>
                          <a:latin typeface="Times New Roman" pitchFamily="18" charset="0"/>
                          <a:cs typeface="Times New Roman" pitchFamily="18" charset="0"/>
                        </a:rPr>
                        <a:t>Katıldığı Çalışmanın Adı</a:t>
                      </a:r>
                      <a:r>
                        <a:rPr lang="tr-TR" sz="1100" b="0" i="0" u="none" strike="noStrike" smtClean="0">
                          <a:solidFill>
                            <a:srgbClr val="000000"/>
                          </a:solidFill>
                          <a:latin typeface="Times New Roman" pitchFamily="18" charset="0"/>
                          <a:cs typeface="Times New Roman" pitchFamily="18" charset="0"/>
                        </a:rPr>
                        <a:t> </a:t>
                      </a:r>
                      <a:r>
                        <a:rPr lang="tr-TR" sz="1100" b="1" i="0" u="none" strike="noStrike" smtClean="0">
                          <a:solidFill>
                            <a:srgbClr val="000000"/>
                          </a:solidFill>
                          <a:latin typeface="Times New Roman" pitchFamily="18" charset="0"/>
                          <a:cs typeface="Times New Roman" pitchFamily="18" charset="0"/>
                        </a:rPr>
                        <a:t> </a:t>
                      </a:r>
                      <a:endParaRPr lang="tr-TR" sz="1100" b="1" i="0" u="none" strike="noStrike">
                        <a:solidFill>
                          <a:srgbClr val="000000"/>
                        </a:solidFill>
                        <a:latin typeface="Times New Roman" pitchFamily="18" charset="0"/>
                        <a:cs typeface="Times New Roman" pitchFamily="18" charset="0"/>
                      </a:endParaRP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rtl="0" fontAlgn="t"/>
                      <a:r>
                        <a:rPr lang="tr-TR" sz="1100" b="1" i="0" u="none" strike="noStrike">
                          <a:solidFill>
                            <a:srgbClr val="000000"/>
                          </a:solidFill>
                          <a:latin typeface="Times New Roman" pitchFamily="18" charset="0"/>
                          <a:cs typeface="Times New Roman" pitchFamily="18" charset="0"/>
                        </a:rPr>
                        <a:t>Katıldığı Yıl</a:t>
                      </a:r>
                      <a:r>
                        <a:rPr lang="tr-TR" sz="1100" b="0" i="0" u="none" strike="noStrike">
                          <a:solidFill>
                            <a:srgbClr val="000000"/>
                          </a:solidFill>
                          <a:latin typeface="Times New Roman" pitchFamily="18" charset="0"/>
                          <a:cs typeface="Times New Roman" pitchFamily="18" charset="0"/>
                        </a:rPr>
                        <a:t> </a:t>
                      </a:r>
                      <a:r>
                        <a:rPr lang="tr-TR" sz="1100" b="1" i="0" u="none" strike="noStrike">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a:solidFill>
                            <a:srgbClr val="000000"/>
                          </a:solidFill>
                          <a:latin typeface="Times New Roman" pitchFamily="18" charset="0"/>
                          <a:cs typeface="Times New Roman" pitchFamily="18" charset="0"/>
                        </a:rPr>
                        <a:t>Katılım Türü</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tr-TR" sz="1100" b="1" i="0" u="none" strike="noStrike" dirty="0">
                          <a:solidFill>
                            <a:srgbClr val="000000"/>
                          </a:solidFill>
                          <a:latin typeface="Times New Roman" pitchFamily="18" charset="0"/>
                          <a:cs typeface="Times New Roman" pitchFamily="18" charset="0"/>
                        </a:rPr>
                        <a:t>Belge Tipi</a:t>
                      </a:r>
                      <a:r>
                        <a:rPr lang="tr-TR" sz="1100" b="0" i="0" u="none" strike="noStrike" dirty="0">
                          <a:solidFill>
                            <a:srgbClr val="000000"/>
                          </a:solidFill>
                          <a:latin typeface="Times New Roman" pitchFamily="18" charset="0"/>
                          <a:cs typeface="Times New Roman" pitchFamily="18" charset="0"/>
                        </a:rPr>
                        <a:t> </a:t>
                      </a:r>
                      <a:r>
                        <a:rPr lang="tr-TR" sz="1100" b="1" i="0" u="none" strike="noStrike" dirty="0">
                          <a:solidFill>
                            <a:srgbClr val="000000"/>
                          </a:solidFill>
                          <a:latin typeface="Times New Roman" pitchFamily="18" charset="0"/>
                          <a:cs typeface="Times New Roman" pitchFamily="18" charset="0"/>
                        </a:rPr>
                        <a:t> </a:t>
                      </a:r>
                    </a:p>
                  </a:txBody>
                  <a:tcPr marL="5403" marR="5403" marT="5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129664">
                <a:tc rowSpan="10">
                  <a:txBody>
                    <a:bodyPr/>
                    <a:lstStyle/>
                    <a:p>
                      <a:pPr algn="ctr" fontAlgn="ctr"/>
                      <a:r>
                        <a:rPr lang="tr-TR" sz="1100" b="1" i="0" u="none" strike="noStrike" dirty="0" smtClean="0">
                          <a:solidFill>
                            <a:srgbClr val="000000"/>
                          </a:solidFill>
                          <a:latin typeface="Times New Roman" pitchFamily="18" charset="0"/>
                          <a:cs typeface="Times New Roman" pitchFamily="18" charset="0"/>
                        </a:rPr>
                        <a:t>Elif ÇELİK</a:t>
                      </a:r>
                      <a:endParaRPr lang="tr-TR" sz="1100" b="1" i="0" u="none" strike="noStrike" dirty="0">
                        <a:solidFill>
                          <a:srgbClr val="000000"/>
                        </a:solidFill>
                        <a:latin typeface="Times New Roman" pitchFamily="18" charset="0"/>
                        <a:cs typeface="Times New Roman" pitchFamily="18" charset="0"/>
                      </a:endParaRP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tr-TR" sz="1100" b="1" i="0" u="none" strike="noStrike" dirty="0" smtClean="0">
                          <a:solidFill>
                            <a:srgbClr val="000000"/>
                          </a:solidFill>
                          <a:latin typeface="Times New Roman" pitchFamily="18" charset="0"/>
                          <a:cs typeface="Times New Roman" pitchFamily="18" charset="0"/>
                        </a:rPr>
                        <a:t>Kimya Öğretmeni</a:t>
                      </a:r>
                      <a:endParaRPr lang="tr-TR" sz="1100" b="1" i="0" u="none" strike="noStrike" dirty="0">
                        <a:solidFill>
                          <a:srgbClr val="000000"/>
                        </a:solidFill>
                        <a:latin typeface="Times New Roman" pitchFamily="18" charset="0"/>
                        <a:cs typeface="Times New Roman" pitchFamily="18" charset="0"/>
                      </a:endParaRPr>
                    </a:p>
                  </a:txBody>
                  <a:tcPr marL="5403" marR="5403" marT="54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latin typeface="Times New Roman" pitchFamily="18" charset="0"/>
                          <a:cs typeface="Times New Roman" pitchFamily="18" charset="0"/>
                        </a:rPr>
                        <a:t>1</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2.01.03.01.148 - Gençlerle İletişim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2</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1100" b="0" i="0" u="none" strike="noStrike" dirty="0">
                          <a:solidFill>
                            <a:srgbClr val="000000"/>
                          </a:solidFill>
                          <a:effectLst/>
                          <a:latin typeface="+mn-lt"/>
                        </a:rPr>
                        <a:t>2.01.03.01.110 - 5 Kelime1 Hikâye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2.02.02.02.038 - Okul Öncesi Döneminde Çocuklar İçin Matematik Oyunları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4</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2.01.03.01.095 - Türk Mitolojisinin Eğitimdeki Yeri ve Önemi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5</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2.01.03.01.107 - İslam Medeniyeti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6</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2.01.03.01.103 - Türklerin Dünya Tarihindeki Yeri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latin typeface="Times New Roman" pitchFamily="18" charset="0"/>
                          <a:cs typeface="Times New Roman" pitchFamily="18" charset="0"/>
                        </a:rPr>
                        <a:t>2023</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7</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4.01.04.01.028 - Adaylık Zorunlu Hizmet İçi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2022</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8</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4.01.03.01.011 - Protokol Kuralları Uzaktan Eğitim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2022</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64">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9</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1100" b="0" i="0" u="none" strike="noStrike" dirty="0">
                          <a:solidFill>
                            <a:srgbClr val="000000"/>
                          </a:solidFill>
                          <a:effectLst/>
                          <a:latin typeface="+mn-lt"/>
                        </a:rPr>
                        <a:t>2.02.06.07.008 - İnsan Hakları ve Demokrasi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2022</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20">
                <a:tc vMerge="1">
                  <a:txBody>
                    <a:bodyPr/>
                    <a:lstStyle/>
                    <a:p>
                      <a:endParaRPr lang="tr-TR"/>
                    </a:p>
                  </a:txBody>
                  <a:tcPr/>
                </a:tc>
                <a:tc vMerge="1">
                  <a:txBody>
                    <a:bodyPr/>
                    <a:lstStyle/>
                    <a:p>
                      <a:endParaRPr lang="tr-TR"/>
                    </a:p>
                  </a:txBody>
                  <a:tcPr/>
                </a:tc>
                <a:tc>
                  <a:txBody>
                    <a:bodyPr/>
                    <a:lstStyle/>
                    <a:p>
                      <a:pPr algn="ctr" fontAlgn="b"/>
                      <a:r>
                        <a:rPr lang="tr-TR" sz="1100" b="0" i="0" u="none" strike="noStrike">
                          <a:solidFill>
                            <a:srgbClr val="000000"/>
                          </a:solidFill>
                          <a:latin typeface="Times New Roman" pitchFamily="18" charset="0"/>
                          <a:cs typeface="Times New Roman" pitchFamily="18" charset="0"/>
                        </a:rPr>
                        <a:t>10</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mn-lt"/>
                        </a:rPr>
                        <a:t>2.01.03.01.148 - Gençlerle İletişim Semineri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smtClean="0">
                          <a:solidFill>
                            <a:srgbClr val="000000"/>
                          </a:solidFill>
                          <a:latin typeface="Times New Roman" pitchFamily="18" charset="0"/>
                          <a:cs typeface="Times New Roman" pitchFamily="18" charset="0"/>
                        </a:rPr>
                        <a:t>2022</a:t>
                      </a:r>
                      <a:endParaRPr lang="tr-TR" sz="1100" b="0" i="0" u="none" strike="noStrike" dirty="0">
                        <a:solidFill>
                          <a:srgbClr val="000000"/>
                        </a:solidFill>
                        <a:latin typeface="Times New Roman" pitchFamily="18" charset="0"/>
                        <a:cs typeface="Times New Roman" pitchFamily="18" charset="0"/>
                      </a:endParaRP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pitchFamily="18" charset="0"/>
                          <a:cs typeface="Times New Roman" pitchFamily="18" charset="0"/>
                        </a:rPr>
                        <a:t>Kursiyer</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Times New Roman" pitchFamily="18" charset="0"/>
                          <a:cs typeface="Times New Roman" pitchFamily="18" charset="0"/>
                        </a:rPr>
                        <a:t>Katılım Belgesi</a:t>
                      </a:r>
                    </a:p>
                  </a:txBody>
                  <a:tcPr marL="5403" marR="5403" marT="5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5 Dikdörtgen"/>
          <p:cNvSpPr/>
          <p:nvPr/>
        </p:nvSpPr>
        <p:spPr>
          <a:xfrm>
            <a:off x="571472" y="6380359"/>
            <a:ext cx="6357950" cy="246221"/>
          </a:xfrm>
          <a:prstGeom prst="rect">
            <a:avLst/>
          </a:prstGeom>
        </p:spPr>
        <p:txBody>
          <a:bodyPr wrap="square">
            <a:spAutoFit/>
          </a:bodyPr>
          <a:lstStyle/>
          <a:p>
            <a:pPr lvl="0" fontAlgn="base">
              <a:spcBef>
                <a:spcPct val="0"/>
              </a:spcBef>
              <a:spcAft>
                <a:spcPct val="0"/>
              </a:spcAft>
            </a:pPr>
            <a:r>
              <a:rPr lang="tr-TR" sz="1000" b="1" dirty="0" smtClean="0">
                <a:latin typeface="Times New Roman" pitchFamily="18" charset="0"/>
                <a:ea typeface="Cambria" pitchFamily="18" charset="0"/>
                <a:cs typeface="Times New Roman" pitchFamily="18" charset="0"/>
              </a:rPr>
              <a:t>Tablo  24: Öğretmenlerin Katıldığı Hizmet İçi Eğitim Programları</a:t>
            </a:r>
            <a:endParaRPr lang="tr-TR" sz="10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70B8EFC6-9B92-4EC2-910F-8C8DAAC16B59}" type="slidenum">
              <a:rPr lang="tr-TR" smtClean="0"/>
              <a:pPr/>
              <a:t>8</a:t>
            </a:fld>
            <a:endParaRPr lang="tr-TR" dirty="0"/>
          </a:p>
        </p:txBody>
      </p:sp>
      <p:graphicFrame>
        <p:nvGraphicFramePr>
          <p:cNvPr id="6" name="5 Tablo"/>
          <p:cNvGraphicFramePr>
            <a:graphicFrameLocks noGrp="1"/>
          </p:cNvGraphicFramePr>
          <p:nvPr/>
        </p:nvGraphicFramePr>
        <p:xfrm>
          <a:off x="285720" y="571480"/>
          <a:ext cx="8429685" cy="5668330"/>
        </p:xfrm>
        <a:graphic>
          <a:graphicData uri="http://schemas.openxmlformats.org/drawingml/2006/table">
            <a:tbl>
              <a:tblPr>
                <a:tableStyleId>{35758FB7-9AC5-4552-8A53-C91805E547FA}</a:tableStyleId>
              </a:tblPr>
              <a:tblGrid>
                <a:gridCol w="571504"/>
                <a:gridCol w="7401494"/>
                <a:gridCol w="456687"/>
              </a:tblGrid>
              <a:tr h="288000">
                <a:tc rowSpan="20">
                  <a:txBody>
                    <a:bodyPr/>
                    <a:lstStyle/>
                    <a:p>
                      <a:pPr algn="ctr" fontAlgn="b"/>
                      <a:r>
                        <a:rPr lang="tr-TR" sz="2400" u="none" strike="noStrike" dirty="0"/>
                        <a:t>TABLOLAR</a:t>
                      </a:r>
                      <a:endParaRPr lang="tr-TR" sz="2400" b="1" i="0" u="none" strike="noStrike" dirty="0">
                        <a:solidFill>
                          <a:srgbClr val="000000"/>
                        </a:solidFill>
                        <a:latin typeface="Times New Roman"/>
                      </a:endParaRPr>
                    </a:p>
                  </a:txBody>
                  <a:tcPr marL="5061" marR="5061" marT="5061" marB="0" vert="vert270" anchor="ctr"/>
                </a:tc>
                <a:tc>
                  <a:txBody>
                    <a:bodyPr/>
                    <a:lstStyle/>
                    <a:p>
                      <a:pPr algn="l" rtl="0" fontAlgn="t"/>
                      <a:r>
                        <a:rPr lang="tr-TR" sz="1200" u="none" strike="noStrike" dirty="0"/>
                        <a:t>Tablo 1: </a:t>
                      </a:r>
                      <a:r>
                        <a:rPr lang="tr-TR" sz="1200" u="none" strike="noStrike" dirty="0" smtClean="0"/>
                        <a:t>Okul</a:t>
                      </a:r>
                      <a:r>
                        <a:rPr lang="tr-TR" sz="1200" u="none" strike="noStrike" baseline="0" dirty="0" smtClean="0"/>
                        <a:t> Künyesi</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14</a:t>
                      </a:r>
                      <a:endParaRPr lang="tr-TR" sz="1200" b="0" i="0" u="none" strike="noStrike" dirty="0">
                        <a:solidFill>
                          <a:srgbClr val="000000"/>
                        </a:solidFill>
                        <a:latin typeface="Times New Roman"/>
                      </a:endParaRPr>
                    </a:p>
                  </a:txBody>
                  <a:tcPr marL="5061" marR="60732" marT="5061" marB="0"/>
                </a:tc>
              </a:tr>
              <a:tr h="288000">
                <a:tc vMerge="1">
                  <a:txBody>
                    <a:bodyPr/>
                    <a:lstStyle/>
                    <a:p>
                      <a:pPr algn="ctr" fontAlgn="b"/>
                      <a:endParaRPr lang="tr-TR" sz="2400" b="1" i="0" u="none" strike="noStrike" dirty="0">
                        <a:solidFill>
                          <a:srgbClr val="000000"/>
                        </a:solidFill>
                        <a:latin typeface="Times New Roman"/>
                      </a:endParaRPr>
                    </a:p>
                  </a:txBody>
                  <a:tcPr marL="5061" marR="5061" marT="5061" marB="0" vert="vert270" anchor="ctr"/>
                </a:tc>
                <a:tc>
                  <a:txBody>
                    <a:bodyPr/>
                    <a:lstStyle/>
                    <a:p>
                      <a:pPr algn="l" rtl="0" fontAlgn="t"/>
                      <a:r>
                        <a:rPr lang="tr-TR" sz="1200" u="none" strike="noStrike" dirty="0"/>
                        <a:t>Tablo 2: </a:t>
                      </a:r>
                      <a:r>
                        <a:rPr lang="tr-TR" sz="1200" u="none" strike="noStrike" dirty="0" smtClean="0"/>
                        <a:t>Çalışan</a:t>
                      </a:r>
                      <a:r>
                        <a:rPr lang="tr-TR" sz="1200" u="none" strike="noStrike" baseline="0" dirty="0" smtClean="0"/>
                        <a:t> Bilgileri Tablosu</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15</a:t>
                      </a:r>
                      <a:endParaRPr lang="tr-TR" sz="1200" b="0" i="0" u="none" strike="noStrike" dirty="0">
                        <a:solidFill>
                          <a:srgbClr val="000000"/>
                        </a:solidFill>
                        <a:latin typeface="Times New Roman"/>
                      </a:endParaRPr>
                    </a:p>
                  </a:txBody>
                  <a:tcPr marL="5061" marR="60732" marT="5061" marB="0"/>
                </a:tc>
              </a:tr>
              <a:tr h="288000">
                <a:tc vMerge="1">
                  <a:txBody>
                    <a:bodyPr/>
                    <a:lstStyle/>
                    <a:p>
                      <a:pPr algn="ctr" fontAlgn="b"/>
                      <a:endParaRPr lang="tr-TR" sz="2400" b="1" i="0" u="none" strike="noStrike" dirty="0">
                        <a:solidFill>
                          <a:srgbClr val="000000"/>
                        </a:solidFill>
                        <a:latin typeface="Times New Roman"/>
                      </a:endParaRPr>
                    </a:p>
                  </a:txBody>
                  <a:tcPr marL="5061" marR="5061" marT="5061" marB="0" vert="vert270" anchor="ctr"/>
                </a:tc>
                <a:tc>
                  <a:txBody>
                    <a:bodyPr/>
                    <a:lstStyle/>
                    <a:p>
                      <a:pPr algn="l" rtl="0" fontAlgn="t"/>
                      <a:r>
                        <a:rPr lang="tr-TR" sz="1200" u="none" strike="noStrike" dirty="0"/>
                        <a:t>Tablo 3: </a:t>
                      </a:r>
                      <a:r>
                        <a:rPr lang="tr-TR" sz="1200" u="none" strike="noStrike" dirty="0" smtClean="0"/>
                        <a:t>Okul</a:t>
                      </a:r>
                      <a:r>
                        <a:rPr lang="tr-TR" sz="1200" u="none" strike="noStrike" baseline="0" dirty="0" smtClean="0"/>
                        <a:t> Yerleşkesine İlişkin Bilgiler</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16</a:t>
                      </a:r>
                      <a:endParaRPr lang="tr-TR" sz="1200" b="0" i="0" u="none" strike="noStrike" dirty="0">
                        <a:solidFill>
                          <a:srgbClr val="000000"/>
                        </a:solidFill>
                        <a:latin typeface="Times New Roman"/>
                      </a:endParaRPr>
                    </a:p>
                  </a:txBody>
                  <a:tcPr marL="5061" marR="60732" marT="5061" marB="0"/>
                </a:tc>
              </a:tr>
              <a:tr h="288000">
                <a:tc vMerge="1">
                  <a:txBody>
                    <a:bodyPr/>
                    <a:lstStyle/>
                    <a:p>
                      <a:pPr algn="ctr" fontAlgn="b"/>
                      <a:endParaRPr lang="tr-TR" sz="2400" b="1" i="0" u="none" strike="noStrike" dirty="0">
                        <a:solidFill>
                          <a:srgbClr val="000000"/>
                        </a:solidFill>
                        <a:latin typeface="Times New Roman"/>
                      </a:endParaRPr>
                    </a:p>
                  </a:txBody>
                  <a:tcPr marL="5061" marR="5061" marT="5061" marB="0" vert="vert270" anchor="ctr"/>
                </a:tc>
                <a:tc>
                  <a:txBody>
                    <a:bodyPr/>
                    <a:lstStyle/>
                    <a:p>
                      <a:pPr algn="l" rtl="0" fontAlgn="t"/>
                      <a:r>
                        <a:rPr lang="tr-TR" sz="1200" u="none" strike="noStrike" dirty="0"/>
                        <a:t>Tablo </a:t>
                      </a:r>
                      <a:r>
                        <a:rPr lang="tr-TR" sz="1200" u="none" strike="noStrike" dirty="0" smtClean="0"/>
                        <a:t>4: </a:t>
                      </a:r>
                      <a:r>
                        <a:rPr lang="tr-TR" sz="1200" u="none" strike="noStrike" dirty="0"/>
                        <a:t>Müdürlüğümüz Strateji Geliştirme Kurulu </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u="none" strike="noStrike" dirty="0" smtClean="0"/>
                        <a:t>21</a:t>
                      </a:r>
                      <a:endParaRPr lang="tr-TR" sz="1200" b="0" i="0" u="none" strike="noStrike" dirty="0">
                        <a:solidFill>
                          <a:srgbClr val="000000"/>
                        </a:solidFill>
                        <a:latin typeface="Times New Roman"/>
                      </a:endParaRPr>
                    </a:p>
                  </a:txBody>
                  <a:tcPr marL="5061" marR="60732" marT="5061" marB="0"/>
                </a:tc>
              </a:tr>
              <a:tr h="288000">
                <a:tc vMerge="1">
                  <a:txBody>
                    <a:bodyPr/>
                    <a:lstStyle/>
                    <a:p>
                      <a:endParaRPr lang="tr-TR"/>
                    </a:p>
                  </a:txBody>
                  <a:tcPr/>
                </a:tc>
                <a:tc>
                  <a:txBody>
                    <a:bodyPr/>
                    <a:lstStyle/>
                    <a:p>
                      <a:pPr algn="l" rtl="0" fontAlgn="t"/>
                      <a:r>
                        <a:rPr lang="tr-TR" sz="1200" u="none" strike="noStrike" dirty="0"/>
                        <a:t>Tablo </a:t>
                      </a:r>
                      <a:r>
                        <a:rPr lang="tr-TR" sz="1200" u="none" strike="noStrike" dirty="0" smtClean="0"/>
                        <a:t>5: </a:t>
                      </a:r>
                      <a:r>
                        <a:rPr lang="tr-TR" sz="1200" u="none" strike="noStrike" dirty="0"/>
                        <a:t>Müdürlüğümüz Stratejik Plan Ekibi  </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u="none" strike="noStrike" dirty="0" smtClean="0"/>
                        <a:t>21</a:t>
                      </a:r>
                      <a:endParaRPr lang="tr-TR" sz="1200" b="0" i="0" u="none" strike="noStrike" dirty="0">
                        <a:solidFill>
                          <a:srgbClr val="000000"/>
                        </a:solidFill>
                        <a:latin typeface="Times New Roman"/>
                      </a:endParaRPr>
                    </a:p>
                  </a:txBody>
                  <a:tcPr marL="5061" marR="60732" marT="5061" marB="0"/>
                </a:tc>
              </a:tr>
              <a:tr h="288000">
                <a:tc vMerge="1">
                  <a:txBody>
                    <a:bodyPr/>
                    <a:lstStyle/>
                    <a:p>
                      <a:endParaRPr lang="tr-TR"/>
                    </a:p>
                  </a:txBody>
                  <a:tcPr/>
                </a:tc>
                <a:tc>
                  <a:txBody>
                    <a:bodyPr/>
                    <a:lstStyle/>
                    <a:p>
                      <a:pPr algn="l" rtl="0" fontAlgn="t"/>
                      <a:r>
                        <a:rPr lang="nb-NO" sz="1200" u="none" strike="noStrike" dirty="0"/>
                        <a:t>Tablo </a:t>
                      </a:r>
                      <a:r>
                        <a:rPr lang="tr-TR" sz="1200" u="none" strike="noStrike" dirty="0" smtClean="0"/>
                        <a:t>6</a:t>
                      </a:r>
                      <a:r>
                        <a:rPr lang="nb-NO" sz="1200" u="none" strike="noStrike" dirty="0" smtClean="0"/>
                        <a:t>: </a:t>
                      </a:r>
                      <a:r>
                        <a:rPr lang="nb-NO" sz="1200" u="none" strike="noStrike" dirty="0"/>
                        <a:t>Üst Politika Belgeleri </a:t>
                      </a:r>
                      <a:endParaRPr lang="nb-NO" sz="1200" b="0" i="0" u="none" strike="noStrike" dirty="0">
                        <a:solidFill>
                          <a:srgbClr val="000000"/>
                        </a:solidFill>
                        <a:latin typeface="Times New Roman"/>
                      </a:endParaRPr>
                    </a:p>
                  </a:txBody>
                  <a:tcPr marL="5061" marR="5061" marT="5061" marB="0"/>
                </a:tc>
                <a:tc>
                  <a:txBody>
                    <a:bodyPr/>
                    <a:lstStyle/>
                    <a:p>
                      <a:pPr algn="r" rtl="0" fontAlgn="t"/>
                      <a:r>
                        <a:rPr lang="tr-TR" sz="1200" u="none" strike="noStrike" dirty="0" smtClean="0"/>
                        <a:t>27</a:t>
                      </a:r>
                      <a:endParaRPr lang="tr-TR" sz="1200" b="0" i="0" u="none" strike="noStrike" dirty="0">
                        <a:solidFill>
                          <a:srgbClr val="000000"/>
                        </a:solidFill>
                        <a:latin typeface="Times New Roman"/>
                      </a:endParaRPr>
                    </a:p>
                  </a:txBody>
                  <a:tcPr marL="5061" marR="60732" marT="5061" marB="0"/>
                </a:tc>
              </a:tr>
              <a:tr h="288000">
                <a:tc vMerge="1">
                  <a:txBody>
                    <a:bodyPr/>
                    <a:lstStyle/>
                    <a:p>
                      <a:endParaRPr lang="tr-TR"/>
                    </a:p>
                  </a:txBody>
                  <a:tcPr/>
                </a:tc>
                <a:tc>
                  <a:txBody>
                    <a:bodyPr/>
                    <a:lstStyle/>
                    <a:p>
                      <a:pPr algn="l" rtl="0" fontAlgn="t"/>
                      <a:r>
                        <a:rPr lang="tr-TR" sz="1200" b="0" i="0" u="none" strike="noStrike" dirty="0" smtClean="0">
                          <a:solidFill>
                            <a:srgbClr val="000000"/>
                          </a:solidFill>
                          <a:latin typeface="Times New Roman"/>
                        </a:rPr>
                        <a:t>Tablo 7: Faaliyet</a:t>
                      </a:r>
                      <a:r>
                        <a:rPr lang="tr-TR" sz="1200" b="0" i="0" u="none" strike="noStrike" baseline="0" dirty="0" smtClean="0">
                          <a:solidFill>
                            <a:srgbClr val="000000"/>
                          </a:solidFill>
                          <a:latin typeface="Times New Roman"/>
                        </a:rPr>
                        <a:t> Alanları/ Ürün ve Hizmet Tablosu</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28</a:t>
                      </a:r>
                      <a:endParaRPr lang="tr-TR" sz="1200" b="0" i="0" u="none" strike="noStrike" dirty="0">
                        <a:solidFill>
                          <a:srgbClr val="000000"/>
                        </a:solidFill>
                        <a:latin typeface="Times New Roman"/>
                      </a:endParaRPr>
                    </a:p>
                  </a:txBody>
                  <a:tcPr marL="5061" marR="60732" marT="5061" marB="0"/>
                </a:tc>
              </a:tr>
              <a:tr h="288000">
                <a:tc vMerge="1">
                  <a:txBody>
                    <a:bodyPr/>
                    <a:lstStyle/>
                    <a:p>
                      <a:endParaRPr lang="tr-TR"/>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200" u="none" strike="noStrike" dirty="0" smtClean="0"/>
                        <a:t>Tablo: 8 Paydaş Etki/Önem Matrisi </a:t>
                      </a:r>
                      <a:endParaRPr lang="tr-TR" sz="1200" b="0" i="0" u="none" strike="noStrike" dirty="0" smtClean="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30</a:t>
                      </a:r>
                      <a:endParaRPr lang="tr-TR" sz="1200" b="0" i="0" u="none" strike="noStrike" dirty="0">
                        <a:solidFill>
                          <a:srgbClr val="000000"/>
                        </a:solidFill>
                        <a:latin typeface="Times New Roman"/>
                      </a:endParaRPr>
                    </a:p>
                  </a:txBody>
                  <a:tcPr marL="5061" marR="60732" marT="5061" marB="0"/>
                </a:tc>
              </a:tr>
              <a:tr h="288000">
                <a:tc vMerge="1">
                  <a:txBody>
                    <a:bodyPr/>
                    <a:lstStyle/>
                    <a:p>
                      <a:endParaRPr lang="tr-TR"/>
                    </a:p>
                  </a:txBody>
                  <a:tcPr/>
                </a:tc>
                <a:tc>
                  <a:txBody>
                    <a:bodyPr/>
                    <a:lstStyle/>
                    <a:p>
                      <a:pPr algn="l" rtl="0" fontAlgn="t"/>
                      <a:r>
                        <a:rPr lang="tr-TR" sz="1200" u="none" strike="noStrike" dirty="0"/>
                        <a:t>Tablo </a:t>
                      </a:r>
                      <a:r>
                        <a:rPr lang="tr-TR" sz="1200" u="none" strike="noStrike" dirty="0" smtClean="0"/>
                        <a:t>9: </a:t>
                      </a:r>
                      <a:r>
                        <a:rPr lang="tr-TR" sz="1200" u="none" strike="noStrike" dirty="0"/>
                        <a:t>İç ve Dış </a:t>
                      </a:r>
                      <a:r>
                        <a:rPr lang="tr-TR" sz="1200" u="none" strike="noStrike" dirty="0" smtClean="0"/>
                        <a:t>Paydaş</a:t>
                      </a:r>
                      <a:r>
                        <a:rPr lang="tr-TR" sz="1200" u="none" strike="noStrike" baseline="0" dirty="0" smtClean="0"/>
                        <a:t> Anketleri</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33</a:t>
                      </a:r>
                      <a:endParaRPr lang="tr-TR" sz="1200" b="0" i="0" u="none" strike="noStrike" dirty="0">
                        <a:solidFill>
                          <a:srgbClr val="000000"/>
                        </a:solidFill>
                        <a:latin typeface="Times New Roman"/>
                      </a:endParaRPr>
                    </a:p>
                  </a:txBody>
                  <a:tcPr marL="5061" marR="60732" marT="5061" marB="0"/>
                </a:tc>
              </a:tr>
              <a:tr h="196330">
                <a:tc vMerge="1">
                  <a:txBody>
                    <a:bodyPr/>
                    <a:lstStyle/>
                    <a:p>
                      <a:endParaRPr lang="tr-TR"/>
                    </a:p>
                  </a:txBody>
                  <a:tcPr/>
                </a:tc>
                <a:tc>
                  <a:txBody>
                    <a:bodyPr/>
                    <a:lstStyle/>
                    <a:p>
                      <a:pPr algn="just" rtl="0" fontAlgn="t"/>
                      <a:r>
                        <a:rPr lang="tr-TR" sz="1200" u="none" strike="noStrike" dirty="0" smtClean="0"/>
                        <a:t>Tablo 10: İç ve Dış Paydaş Anket Sonuçlarına</a:t>
                      </a:r>
                      <a:r>
                        <a:rPr lang="tr-TR" sz="1200" u="none" strike="noStrike" baseline="0" dirty="0" smtClean="0"/>
                        <a:t> Göre Memnuniyet Oranları</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35</a:t>
                      </a:r>
                      <a:endParaRPr lang="tr-TR" sz="1200" b="0" i="0" u="none" strike="noStrike" dirty="0">
                        <a:solidFill>
                          <a:srgbClr val="000000"/>
                        </a:solidFill>
                        <a:latin typeface="Times New Roman"/>
                      </a:endParaRPr>
                    </a:p>
                  </a:txBody>
                  <a:tcPr marL="5061" marR="60732" marT="5061" marB="0"/>
                </a:tc>
              </a:tr>
              <a:tr h="288000">
                <a:tc vMerge="1">
                  <a:txBody>
                    <a:bodyPr/>
                    <a:lstStyle/>
                    <a:p>
                      <a:endParaRPr lang="tr-TR"/>
                    </a:p>
                  </a:txBody>
                  <a:tcPr/>
                </a:tc>
                <a:tc>
                  <a:txBody>
                    <a:bodyPr/>
                    <a:lstStyle/>
                    <a:p>
                      <a:pPr algn="l" rtl="0" fontAlgn="t"/>
                      <a:r>
                        <a:rPr lang="tr-TR" sz="1200" u="none" strike="noStrike" dirty="0"/>
                        <a:t>Tablo </a:t>
                      </a:r>
                      <a:r>
                        <a:rPr lang="tr-TR" sz="1200" u="none" strike="noStrike" dirty="0" smtClean="0"/>
                        <a:t>11: PESTLE</a:t>
                      </a:r>
                      <a:r>
                        <a:rPr lang="tr-TR" sz="1200" u="none" strike="noStrike" baseline="0" dirty="0" smtClean="0"/>
                        <a:t> Analizi</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37</a:t>
                      </a:r>
                      <a:endParaRPr lang="tr-TR" sz="1200" b="0" i="0" u="none" strike="noStrike" dirty="0">
                        <a:solidFill>
                          <a:srgbClr val="000000"/>
                        </a:solidFill>
                        <a:latin typeface="Times New Roman"/>
                      </a:endParaRPr>
                    </a:p>
                  </a:txBody>
                  <a:tcPr marL="5061" marR="60732" marT="5061" marB="0"/>
                </a:tc>
              </a:tr>
              <a:tr h="288000">
                <a:tc vMerge="1">
                  <a:txBody>
                    <a:bodyPr/>
                    <a:lstStyle/>
                    <a:p>
                      <a:endParaRPr lang="tr-TR"/>
                    </a:p>
                  </a:txBody>
                  <a:tcPr/>
                </a:tc>
                <a:tc>
                  <a:txBody>
                    <a:bodyPr/>
                    <a:lstStyle/>
                    <a:p>
                      <a:pPr algn="l" rtl="0" fontAlgn="t"/>
                      <a:r>
                        <a:rPr lang="tr-TR" sz="1200" u="none" strike="noStrike" dirty="0" smtClean="0"/>
                        <a:t>Tablo</a:t>
                      </a:r>
                      <a:r>
                        <a:rPr lang="tr-TR" sz="1200" u="none" strike="noStrike" baseline="0" dirty="0" smtClean="0"/>
                        <a:t> 12: GZFT Analizi</a:t>
                      </a:r>
                      <a:r>
                        <a:rPr lang="tr-TR" sz="1200" u="none" strike="noStrike" dirty="0" smtClean="0"/>
                        <a:t> </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41</a:t>
                      </a:r>
                      <a:endParaRPr lang="tr-TR" sz="1200" b="0" i="0" u="none" strike="noStrike" dirty="0">
                        <a:solidFill>
                          <a:srgbClr val="000000"/>
                        </a:solidFill>
                        <a:latin typeface="Times New Roman"/>
                      </a:endParaRPr>
                    </a:p>
                  </a:txBody>
                  <a:tcPr marL="5061" marR="60732" marT="5061" marB="0"/>
                </a:tc>
              </a:tr>
              <a:tr h="288000">
                <a:tc vMerge="1">
                  <a:txBody>
                    <a:bodyPr/>
                    <a:lstStyle/>
                    <a:p>
                      <a:endParaRPr lang="tr-TR"/>
                    </a:p>
                  </a:txBody>
                  <a:tcPr/>
                </a:tc>
                <a:tc>
                  <a:txBody>
                    <a:bodyPr/>
                    <a:lstStyle/>
                    <a:p>
                      <a:pPr algn="l" rtl="0" fontAlgn="t"/>
                      <a:r>
                        <a:rPr lang="tr-TR" sz="1200" u="none" strike="noStrike" dirty="0" smtClean="0"/>
                        <a:t>Tablo</a:t>
                      </a:r>
                      <a:r>
                        <a:rPr lang="tr-TR" sz="1200" u="none" strike="noStrike" baseline="0" dirty="0" smtClean="0"/>
                        <a:t> </a:t>
                      </a:r>
                      <a:r>
                        <a:rPr lang="tr-TR" sz="1200" u="none" strike="noStrike" dirty="0" smtClean="0"/>
                        <a:t>13: Temalar</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42</a:t>
                      </a:r>
                      <a:endParaRPr lang="tr-TR" sz="1200" b="0" i="0" u="none" strike="noStrike" dirty="0">
                        <a:solidFill>
                          <a:srgbClr val="000000"/>
                        </a:solidFill>
                        <a:latin typeface="Times New Roman"/>
                      </a:endParaRPr>
                    </a:p>
                  </a:txBody>
                  <a:tcPr marL="5061" marR="60732" marT="5061" marB="0"/>
                </a:tc>
              </a:tr>
              <a:tr h="288000">
                <a:tc vMerge="1">
                  <a:txBody>
                    <a:bodyPr/>
                    <a:lstStyle/>
                    <a:p>
                      <a:endParaRPr lang="tr-TR"/>
                    </a:p>
                  </a:txBody>
                  <a:tcPr/>
                </a:tc>
                <a:tc>
                  <a:txBody>
                    <a:bodyPr/>
                    <a:lstStyle/>
                    <a:p>
                      <a:pPr algn="l" rtl="0" fontAlgn="t"/>
                      <a:r>
                        <a:rPr lang="tr-TR" sz="1200" u="none" strike="noStrike" dirty="0" smtClean="0"/>
                        <a:t>Tablo 14: Teşkilat Şeması  </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44</a:t>
                      </a:r>
                      <a:endParaRPr lang="tr-TR" sz="1200" b="0" i="0" u="none" strike="noStrike" dirty="0">
                        <a:solidFill>
                          <a:srgbClr val="000000"/>
                        </a:solidFill>
                        <a:latin typeface="Times New Roman"/>
                      </a:endParaRPr>
                    </a:p>
                  </a:txBody>
                  <a:tcPr marL="5061" marR="60732" marT="5061" marB="0"/>
                </a:tc>
              </a:tr>
              <a:tr h="288000">
                <a:tc vMerge="1">
                  <a:txBody>
                    <a:bodyPr/>
                    <a:lstStyle/>
                    <a:p>
                      <a:endParaRPr lang="tr-TR"/>
                    </a:p>
                  </a:txBody>
                  <a:tcPr/>
                </a:tc>
                <a:tc>
                  <a:txBody>
                    <a:bodyPr/>
                    <a:lstStyle/>
                    <a:p>
                      <a:pPr algn="l" rtl="0" fontAlgn="t"/>
                      <a:r>
                        <a:rPr lang="tr-TR" sz="1200" b="0" i="0" u="none" strike="noStrike" dirty="0" smtClean="0">
                          <a:solidFill>
                            <a:srgbClr val="000000"/>
                          </a:solidFill>
                          <a:latin typeface="Times New Roman"/>
                        </a:rPr>
                        <a:t>Tablo 15: Öğrenci Sayıları</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45</a:t>
                      </a:r>
                      <a:endParaRPr lang="tr-TR" sz="1200" b="0" i="0" u="none" strike="noStrike" dirty="0">
                        <a:solidFill>
                          <a:srgbClr val="000000"/>
                        </a:solidFill>
                        <a:latin typeface="Times New Roman"/>
                      </a:endParaRPr>
                    </a:p>
                  </a:txBody>
                  <a:tcPr marL="5061" marR="60732" marT="5061" marB="0"/>
                </a:tc>
              </a:tr>
              <a:tr h="288000">
                <a:tc vMerge="1">
                  <a:txBody>
                    <a:bodyPr/>
                    <a:lstStyle/>
                    <a:p>
                      <a:endParaRPr lang="tr-TR"/>
                    </a:p>
                  </a:txBody>
                  <a:tcPr/>
                </a:tc>
                <a:tc>
                  <a:txBody>
                    <a:bodyPr/>
                    <a:lstStyle/>
                    <a:p>
                      <a:pPr algn="l" rtl="0" fontAlgn="t"/>
                      <a:r>
                        <a:rPr lang="tr-TR" sz="1200" u="none" strike="noStrike" dirty="0" smtClean="0"/>
                        <a:t>Tablo 16: Akademik Başarı Verileri</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45</a:t>
                      </a:r>
                      <a:endParaRPr lang="tr-TR" sz="1200" b="0" i="0" u="none" strike="noStrike" dirty="0">
                        <a:solidFill>
                          <a:srgbClr val="000000"/>
                        </a:solidFill>
                        <a:latin typeface="Times New Roman"/>
                      </a:endParaRPr>
                    </a:p>
                  </a:txBody>
                  <a:tcPr marL="5061" marR="60732" marT="5061" marB="0"/>
                </a:tc>
              </a:tr>
              <a:tr h="288000">
                <a:tc vMerge="1">
                  <a:txBody>
                    <a:bodyPr/>
                    <a:lstStyle/>
                    <a:p>
                      <a:endParaRPr lang="tr-TR"/>
                    </a:p>
                  </a:txBody>
                  <a:tcPr/>
                </a:tc>
                <a:tc>
                  <a:txBody>
                    <a:bodyPr/>
                    <a:lstStyle/>
                    <a:p>
                      <a:pPr algn="l" rtl="0" fontAlgn="t"/>
                      <a:r>
                        <a:rPr lang="tr-TR" sz="1200" u="none" strike="noStrike" dirty="0" smtClean="0"/>
                        <a:t>Tablo</a:t>
                      </a:r>
                      <a:r>
                        <a:rPr lang="tr-TR" sz="1200" u="none" strike="noStrike" baseline="0" dirty="0" smtClean="0"/>
                        <a:t> </a:t>
                      </a:r>
                      <a:r>
                        <a:rPr lang="tr-TR" sz="1200" u="none" strike="noStrike" dirty="0" smtClean="0"/>
                        <a:t>17: Sportif Faaliyetler</a:t>
                      </a:r>
                      <a:r>
                        <a:rPr lang="tr-TR" sz="1200" u="none" strike="noStrike" baseline="0" dirty="0" smtClean="0"/>
                        <a:t> Başarı Verileri</a:t>
                      </a:r>
                      <a:r>
                        <a:rPr lang="tr-TR" sz="1200" u="none" strike="noStrike" dirty="0" smtClean="0"/>
                        <a:t> </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46</a:t>
                      </a:r>
                      <a:endParaRPr lang="tr-TR" sz="1200" b="0" i="0" u="none" strike="noStrike" dirty="0">
                        <a:solidFill>
                          <a:srgbClr val="000000"/>
                        </a:solidFill>
                        <a:latin typeface="Times New Roman"/>
                      </a:endParaRPr>
                    </a:p>
                  </a:txBody>
                  <a:tcPr marL="5061" marR="60732" marT="5061" marB="0"/>
                </a:tc>
              </a:tr>
              <a:tr h="288000">
                <a:tc vMerge="1">
                  <a:txBody>
                    <a:bodyPr/>
                    <a:lstStyle/>
                    <a:p>
                      <a:endParaRPr lang="tr-TR"/>
                    </a:p>
                  </a:txBody>
                  <a:tcPr/>
                </a:tc>
                <a:tc>
                  <a:txBody>
                    <a:bodyPr/>
                    <a:lstStyle/>
                    <a:p>
                      <a:pPr algn="l" rtl="0" fontAlgn="t"/>
                      <a:r>
                        <a:rPr lang="tr-TR" sz="1200" u="none" strike="noStrike" dirty="0" smtClean="0"/>
                        <a:t>Tablo</a:t>
                      </a:r>
                      <a:r>
                        <a:rPr lang="tr-TR" sz="1200" u="none" strike="noStrike" baseline="0" dirty="0" smtClean="0"/>
                        <a:t> </a:t>
                      </a:r>
                      <a:r>
                        <a:rPr lang="tr-TR" sz="1200" u="none" strike="noStrike" dirty="0" smtClean="0"/>
                        <a:t>18: Sosyal-Kültürel ve Bilimsel Başarı Verileri</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46</a:t>
                      </a:r>
                      <a:endParaRPr lang="tr-TR" sz="1200" b="0" i="0" u="none" strike="noStrike" dirty="0">
                        <a:solidFill>
                          <a:srgbClr val="000000"/>
                        </a:solidFill>
                        <a:latin typeface="Times New Roman"/>
                      </a:endParaRPr>
                    </a:p>
                  </a:txBody>
                  <a:tcPr marL="5061" marR="60732" marT="5061" marB="0"/>
                </a:tc>
              </a:tr>
              <a:tr h="288000">
                <a:tc vMerge="1">
                  <a:txBody>
                    <a:bodyPr/>
                    <a:lstStyle/>
                    <a:p>
                      <a:pPr algn="ctr" fontAlgn="b"/>
                      <a:endParaRPr lang="tr-TR" sz="2400" b="1" i="0" u="none" strike="noStrike" dirty="0">
                        <a:solidFill>
                          <a:srgbClr val="000000"/>
                        </a:solidFill>
                        <a:latin typeface="Times New Roman"/>
                      </a:endParaRPr>
                    </a:p>
                  </a:txBody>
                  <a:tcPr marL="5061" marR="5061" marT="5061" marB="0" vert="vert270" anchor="ctr"/>
                </a:tc>
                <a:tc>
                  <a:txBody>
                    <a:bodyPr/>
                    <a:lstStyle/>
                    <a:p>
                      <a:pPr algn="l" rtl="0" fontAlgn="t"/>
                      <a:r>
                        <a:rPr lang="tr-TR" sz="1200" b="0" i="0" u="none" strike="noStrike" dirty="0" smtClean="0">
                          <a:solidFill>
                            <a:srgbClr val="000000"/>
                          </a:solidFill>
                          <a:latin typeface="Times New Roman"/>
                        </a:rPr>
                        <a:t>Tablo 19:Öğrenme Stilleri Envanteri</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47</a:t>
                      </a:r>
                      <a:endParaRPr lang="tr-TR" sz="1200" b="0" i="0" u="none" strike="noStrike" dirty="0">
                        <a:solidFill>
                          <a:srgbClr val="000000"/>
                        </a:solidFill>
                        <a:latin typeface="Times New Roman"/>
                      </a:endParaRPr>
                    </a:p>
                  </a:txBody>
                  <a:tcPr marL="5061" marR="60732" marT="5061" marB="0"/>
                </a:tc>
              </a:tr>
              <a:tr h="288000">
                <a:tc vMerge="1">
                  <a:txBody>
                    <a:bodyPr/>
                    <a:lstStyle/>
                    <a:p>
                      <a:pPr algn="ctr" fontAlgn="b"/>
                      <a:endParaRPr lang="tr-TR" sz="2400" b="1" i="0" u="none" strike="noStrike" dirty="0">
                        <a:solidFill>
                          <a:srgbClr val="000000"/>
                        </a:solidFill>
                        <a:latin typeface="Times New Roman"/>
                      </a:endParaRPr>
                    </a:p>
                  </a:txBody>
                  <a:tcPr marL="5061" marR="5061" marT="5061" marB="0" vert="vert270" anchor="ctr"/>
                </a:tc>
                <a:tc>
                  <a:txBody>
                    <a:bodyPr/>
                    <a:lstStyle/>
                    <a:p>
                      <a:pPr algn="l" rtl="0" fontAlgn="t"/>
                      <a:r>
                        <a:rPr lang="tr-TR" sz="1200" b="0" i="0" u="none" strike="noStrike" dirty="0" smtClean="0">
                          <a:solidFill>
                            <a:srgbClr val="000000"/>
                          </a:solidFill>
                          <a:latin typeface="Times New Roman"/>
                        </a:rPr>
                        <a:t>Tablo 20: </a:t>
                      </a:r>
                      <a:r>
                        <a:rPr lang="tr-TR" sz="1200" b="0" dirty="0" smtClean="0">
                          <a:solidFill>
                            <a:srgbClr val="000000"/>
                          </a:solidFill>
                          <a:latin typeface="Times New Roman" pitchFamily="18" charset="0"/>
                          <a:cs typeface="Times New Roman" pitchFamily="18" charset="0"/>
                        </a:rPr>
                        <a:t>2022-2023 Eğitim ve Öğretim Yılı Sınıf Geçme ve Başarı İstatistiği</a:t>
                      </a:r>
                      <a:endParaRPr lang="tr-TR" sz="1200" b="0" i="0" u="none" strike="noStrike" dirty="0">
                        <a:solidFill>
                          <a:srgbClr val="000000"/>
                        </a:solidFill>
                        <a:latin typeface="Times New Roman"/>
                      </a:endParaRPr>
                    </a:p>
                  </a:txBody>
                  <a:tcPr marL="5061" marR="5061" marT="5061" marB="0"/>
                </a:tc>
                <a:tc>
                  <a:txBody>
                    <a:bodyPr/>
                    <a:lstStyle/>
                    <a:p>
                      <a:pPr algn="r" rtl="0" fontAlgn="t"/>
                      <a:r>
                        <a:rPr lang="tr-TR" sz="1200" b="0" i="0" u="none" strike="noStrike" dirty="0" smtClean="0">
                          <a:solidFill>
                            <a:srgbClr val="000000"/>
                          </a:solidFill>
                          <a:latin typeface="Times New Roman"/>
                        </a:rPr>
                        <a:t>48</a:t>
                      </a:r>
                      <a:endParaRPr lang="tr-TR" sz="1200" b="0" i="0" u="none" strike="noStrike" dirty="0">
                        <a:solidFill>
                          <a:srgbClr val="000000"/>
                        </a:solidFill>
                        <a:latin typeface="Times New Roman"/>
                      </a:endParaRPr>
                    </a:p>
                  </a:txBody>
                  <a:tcPr marL="5061" marR="60732" marT="5061" marB="0"/>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80</a:t>
            </a:fld>
            <a:endParaRPr lang="tr-TR"/>
          </a:p>
        </p:txBody>
      </p:sp>
      <p:graphicFrame>
        <p:nvGraphicFramePr>
          <p:cNvPr id="6" name="5 Tablo"/>
          <p:cNvGraphicFramePr>
            <a:graphicFrameLocks noGrp="1"/>
          </p:cNvGraphicFramePr>
          <p:nvPr>
            <p:extLst>
              <p:ext uri="{D42A27DB-BD31-4B8C-83A1-F6EECF244321}">
                <p14:modId xmlns:p14="http://schemas.microsoft.com/office/powerpoint/2010/main" xmlns="" val="3987631816"/>
              </p:ext>
            </p:extLst>
          </p:nvPr>
        </p:nvGraphicFramePr>
        <p:xfrm>
          <a:off x="467544" y="356592"/>
          <a:ext cx="8001058" cy="5803929"/>
        </p:xfrm>
        <a:graphic>
          <a:graphicData uri="http://schemas.openxmlformats.org/drawingml/2006/table">
            <a:tbl>
              <a:tblPr/>
              <a:tblGrid>
                <a:gridCol w="415639"/>
                <a:gridCol w="1082394"/>
                <a:gridCol w="874575"/>
                <a:gridCol w="796642"/>
                <a:gridCol w="943848"/>
                <a:gridCol w="710050"/>
                <a:gridCol w="857257"/>
                <a:gridCol w="963329"/>
                <a:gridCol w="638614"/>
                <a:gridCol w="718710"/>
              </a:tblGrid>
              <a:tr h="368577">
                <a:tc>
                  <a:txBody>
                    <a:bodyPr/>
                    <a:lstStyle/>
                    <a:p>
                      <a:pPr algn="ctr" fontAlgn="b"/>
                      <a:r>
                        <a:rPr lang="tr-TR" sz="1000" b="0" i="0" u="none" strike="noStrike" dirty="0">
                          <a:solidFill>
                            <a:srgbClr val="000000"/>
                          </a:solidFill>
                          <a:latin typeface="Times New Roman" pitchFamily="18" charset="0"/>
                          <a:cs typeface="Times New Roman" pitchFamily="18" charset="0"/>
                        </a:rPr>
                        <a:t>SIRA 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ADI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SOYADI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latin typeface="Times New Roman" pitchFamily="18" charset="0"/>
                          <a:cs typeface="Times New Roman" pitchFamily="18" charset="0"/>
                        </a:rPr>
                        <a:t>İSTHDAM TİPİ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ÖĞRETMENLİK KARİYER BASAMAĞI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KADRO UNVANI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GÖREVİ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ALANI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CİNSİYETİ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MEZUNİYETİ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36">
                <a:tc>
                  <a:txBody>
                    <a:bodyPr/>
                    <a:lstStyle/>
                    <a:p>
                      <a:pPr algn="ctr" fontAlgn="b"/>
                      <a:r>
                        <a:rPr lang="tr-TR" sz="1000" b="0" i="0" u="none" strike="noStrike" dirty="0">
                          <a:solidFill>
                            <a:srgbClr val="000000"/>
                          </a:solidFill>
                          <a:latin typeface="Times New Roman" pitchFamily="18" charset="0"/>
                          <a:cs typeface="Times New Roman" pitchFamily="18"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M.SANİ</a:t>
                      </a:r>
                      <a:r>
                        <a:rPr lang="tr-TR" sz="1000" b="0" i="0" u="none" strike="noStrike" baseline="0" dirty="0" smtClean="0">
                          <a:solidFill>
                            <a:srgbClr val="000000"/>
                          </a:solidFill>
                          <a:latin typeface="Times New Roman" pitchFamily="18" charset="0"/>
                          <a:cs typeface="Times New Roman" pitchFamily="18" charset="0"/>
                        </a:rPr>
                        <a:t>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DURMAZ</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a:solidFill>
                            <a:srgbClr val="000000"/>
                          </a:solidFill>
                          <a:latin typeface="Times New Roman" pitchFamily="18" charset="0"/>
                          <a:cs typeface="Times New Roman" pitchFamily="18" charset="0"/>
                        </a:rPr>
                        <a:t>Kadrolu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U</a:t>
                      </a:r>
                      <a:r>
                        <a:rPr lang="tr-TR" sz="1000" b="0" i="0" u="none" strike="noStrike" baseline="0" dirty="0" smtClean="0">
                          <a:solidFill>
                            <a:srgbClr val="000000"/>
                          </a:solidFill>
                          <a:latin typeface="Times New Roman" pitchFamily="18" charset="0"/>
                          <a:cs typeface="Times New Roman" pitchFamily="18" charset="0"/>
                        </a:rPr>
                        <a:t>zman Ö</a:t>
                      </a:r>
                      <a:r>
                        <a:rPr lang="tr-TR" sz="1000" b="0" i="0" u="none" strike="noStrike" dirty="0" smtClean="0">
                          <a:solidFill>
                            <a:srgbClr val="000000"/>
                          </a:solidFill>
                          <a:latin typeface="Times New Roman" pitchFamily="18" charset="0"/>
                          <a:cs typeface="Times New Roman" pitchFamily="18" charset="0"/>
                        </a:rPr>
                        <a:t>ğretmen</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Müdür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Beden Eğitimi</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Erkek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00" b="0" i="0" u="none" strike="noStrike" dirty="0">
                          <a:solidFill>
                            <a:srgbClr val="000000"/>
                          </a:solidFill>
                          <a:latin typeface="Times New Roman" pitchFamily="18" charset="0"/>
                          <a:cs typeface="Times New Roman" pitchFamily="18" charset="0"/>
                        </a:rPr>
                        <a:t> </a:t>
                      </a:r>
                      <a:r>
                        <a:rPr lang="tr-TR" sz="1000" b="0" i="0" u="none" strike="noStrike" dirty="0" smtClean="0">
                          <a:solidFill>
                            <a:srgbClr val="000000"/>
                          </a:solidFill>
                          <a:latin typeface="Times New Roman" pitchFamily="18" charset="0"/>
                          <a:cs typeface="Times New Roman" pitchFamily="18" charset="0"/>
                        </a:rPr>
                        <a:t>yüksek lisans</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4257">
                <a:tc>
                  <a:txBody>
                    <a:bodyPr/>
                    <a:lstStyle/>
                    <a:p>
                      <a:pPr algn="ctr" fontAlgn="b"/>
                      <a:r>
                        <a:rPr lang="tr-TR" sz="1000" b="0" i="0" u="none" strike="noStrike" dirty="0">
                          <a:solidFill>
                            <a:srgbClr val="000000"/>
                          </a:solidFill>
                          <a:latin typeface="Times New Roman" pitchFamily="18" charset="0"/>
                          <a:cs typeface="Times New Roman" pitchFamily="18"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ÜMRAN</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TÜZÜN</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Sözleşmeli</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Sözleşmeli Öğretmen</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Türk Dili ve Edebiyatı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Kadın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13756">
                <a:tc>
                  <a:txBody>
                    <a:bodyPr/>
                    <a:lstStyle/>
                    <a:p>
                      <a:pPr algn="ctr" fontAlgn="b"/>
                      <a:r>
                        <a:rPr lang="tr-TR" sz="1000" b="0" i="0" u="none" strike="noStrike" dirty="0">
                          <a:solidFill>
                            <a:srgbClr val="000000"/>
                          </a:solidFill>
                          <a:latin typeface="Times New Roman" pitchFamily="18" charset="0"/>
                          <a:cs typeface="Times New Roman" pitchFamily="18"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UMUT</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UĞUR</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a:solidFill>
                            <a:srgbClr val="000000"/>
                          </a:solidFill>
                          <a:latin typeface="Times New Roman" pitchFamily="18" charset="0"/>
                          <a:cs typeface="Times New Roman" pitchFamily="18" charset="0"/>
                        </a:rPr>
                        <a:t>Sözleşmeli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Sözleşmeli 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Türk Dili ve Edebiyatı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Erkek</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Yüksek 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13756">
                <a:tc>
                  <a:txBody>
                    <a:bodyPr/>
                    <a:lstStyle/>
                    <a:p>
                      <a:pPr algn="ctr" fontAlgn="b"/>
                      <a:r>
                        <a:rPr lang="tr-TR" sz="1000" b="0" i="0" u="none" strike="noStrike" dirty="0">
                          <a:solidFill>
                            <a:srgbClr val="000000"/>
                          </a:solidFill>
                          <a:latin typeface="Times New Roman" pitchFamily="18" charset="0"/>
                          <a:cs typeface="Times New Roman" pitchFamily="18"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HASAN</a:t>
                      </a:r>
                      <a:r>
                        <a:rPr lang="tr-TR" sz="1000" b="0" i="0" u="none" strike="noStrike" baseline="0" dirty="0" smtClean="0">
                          <a:solidFill>
                            <a:srgbClr val="000000"/>
                          </a:solidFill>
                          <a:latin typeface="Times New Roman" pitchFamily="18" charset="0"/>
                          <a:cs typeface="Times New Roman" pitchFamily="18" charset="0"/>
                        </a:rPr>
                        <a:t>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DEMİR</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a:solidFill>
                            <a:srgbClr val="000000"/>
                          </a:solidFill>
                          <a:latin typeface="Times New Roman" pitchFamily="18" charset="0"/>
                          <a:cs typeface="Times New Roman" pitchFamily="18" charset="0"/>
                        </a:rPr>
                        <a:t>Kadrolu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Müdür </a:t>
                      </a:r>
                      <a:r>
                        <a:rPr lang="tr-TR" sz="1000" b="0" i="0" u="none" strike="noStrike" dirty="0" smtClean="0">
                          <a:solidFill>
                            <a:srgbClr val="000000"/>
                          </a:solidFill>
                          <a:latin typeface="Times New Roman" pitchFamily="18" charset="0"/>
                          <a:cs typeface="Times New Roman" pitchFamily="18" charset="0"/>
                        </a:rPr>
                        <a:t>Başyardımcısı</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Felsefe</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Erkek</a:t>
                      </a:r>
                      <a:r>
                        <a:rPr lang="tr-TR" sz="1000" b="0" i="0" u="none" strike="noStrike" baseline="0" dirty="0" smtClean="0">
                          <a:solidFill>
                            <a:srgbClr val="000000"/>
                          </a:solidFill>
                          <a:latin typeface="Times New Roman" pitchFamily="18" charset="0"/>
                          <a:cs typeface="Times New Roman" pitchFamily="18" charset="0"/>
                        </a:rPr>
                        <a:t>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13756">
                <a:tc>
                  <a:txBody>
                    <a:bodyPr/>
                    <a:lstStyle/>
                    <a:p>
                      <a:pPr algn="ctr" fontAlgn="b"/>
                      <a:r>
                        <a:rPr lang="tr-TR" sz="1000" b="0" i="0" u="none" strike="noStrike" dirty="0">
                          <a:solidFill>
                            <a:srgbClr val="000000"/>
                          </a:solidFill>
                          <a:latin typeface="Times New Roman" pitchFamily="18" charset="0"/>
                          <a:cs typeface="Times New Roman" pitchFamily="18"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TUĞBA</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ELDEM</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Kadrolu</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 </a:t>
                      </a:r>
                      <a:r>
                        <a:rPr lang="tr-TR" sz="1000" b="0" i="0" u="none" strike="noStrike" dirty="0">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smtClean="0">
                          <a:solidFill>
                            <a:srgbClr val="000000"/>
                          </a:solidFill>
                          <a:latin typeface="Times New Roman" pitchFamily="18" charset="0"/>
                          <a:cs typeface="Times New Roman" pitchFamily="18" charset="0"/>
                        </a:rPr>
                        <a:t>Matematik</a:t>
                      </a:r>
                      <a:endParaRPr lang="tr-TR" sz="1000" b="0" i="0" u="none" strike="noStrike">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Kadın</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198229">
                <a:tc>
                  <a:txBody>
                    <a:bodyPr/>
                    <a:lstStyle/>
                    <a:p>
                      <a:pPr algn="ctr" fontAlgn="b"/>
                      <a:r>
                        <a:rPr lang="tr-TR" sz="1000" b="0" i="0" u="none" strike="noStrike" dirty="0">
                          <a:solidFill>
                            <a:srgbClr val="000000"/>
                          </a:solidFill>
                          <a:latin typeface="Times New Roman" pitchFamily="18" charset="0"/>
                          <a:cs typeface="Times New Roman" pitchFamily="18"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ELİF</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ÇELİK</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a:solidFill>
                            <a:srgbClr val="000000"/>
                          </a:solidFill>
                          <a:latin typeface="Times New Roman" pitchFamily="18" charset="0"/>
                          <a:cs typeface="Times New Roman" pitchFamily="18" charset="0"/>
                        </a:rPr>
                        <a:t>Kadrolu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Kimya / Kimya Teknolojisi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Kadın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Lisans</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181461">
                <a:tc>
                  <a:txBody>
                    <a:bodyPr/>
                    <a:lstStyle/>
                    <a:p>
                      <a:pPr algn="ctr" fontAlgn="b"/>
                      <a:r>
                        <a:rPr lang="tr-TR" sz="1000" b="0" i="0" u="none" strike="noStrike" dirty="0">
                          <a:solidFill>
                            <a:srgbClr val="000000"/>
                          </a:solidFill>
                          <a:latin typeface="Times New Roman" pitchFamily="18" charset="0"/>
                          <a:cs typeface="Times New Roman"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GÜLŞEN</a:t>
                      </a:r>
                      <a:r>
                        <a:rPr lang="tr-TR" sz="1000" b="0" i="0" u="none" strike="noStrike" baseline="0" dirty="0" smtClean="0">
                          <a:solidFill>
                            <a:srgbClr val="000000"/>
                          </a:solidFill>
                          <a:latin typeface="Times New Roman" pitchFamily="18" charset="0"/>
                          <a:cs typeface="Times New Roman" pitchFamily="18" charset="0"/>
                        </a:rPr>
                        <a:t>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KIRTAY</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a:solidFill>
                            <a:srgbClr val="000000"/>
                          </a:solidFill>
                          <a:latin typeface="Times New Roman" pitchFamily="18" charset="0"/>
                          <a:cs typeface="Times New Roman" pitchFamily="18" charset="0"/>
                        </a:rPr>
                        <a:t>Sözleşmeli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Sözleşmeli 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Tarih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Kadın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13756">
                <a:tc>
                  <a:txBody>
                    <a:bodyPr/>
                    <a:lstStyle/>
                    <a:p>
                      <a:pPr algn="ctr" fontAlgn="b"/>
                      <a:r>
                        <a:rPr lang="tr-TR" sz="1000" b="0" i="0" u="none" strike="noStrike" dirty="0">
                          <a:solidFill>
                            <a:srgbClr val="000000"/>
                          </a:solidFill>
                          <a:latin typeface="Times New Roman" pitchFamily="18" charset="0"/>
                          <a:cs typeface="Times New Roman" pitchFamily="18"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MUSA</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ERDOĞAN</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Sözleşmeli</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Sözleşmeli</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Matematik</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Erkek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106878">
                <a:tc>
                  <a:txBody>
                    <a:bodyPr/>
                    <a:lstStyle/>
                    <a:p>
                      <a:pPr algn="ctr" fontAlgn="b"/>
                      <a:r>
                        <a:rPr lang="tr-TR" sz="1000" b="0" i="0" u="none" strike="noStrike" dirty="0">
                          <a:solidFill>
                            <a:srgbClr val="000000"/>
                          </a:solidFill>
                          <a:latin typeface="Times New Roman" pitchFamily="18" charset="0"/>
                          <a:cs typeface="Times New Roman" pitchFamily="18"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ŞEYMA</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KIZIL</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a:solidFill>
                            <a:srgbClr val="000000"/>
                          </a:solidFill>
                          <a:latin typeface="Times New Roman" pitchFamily="18" charset="0"/>
                          <a:cs typeface="Times New Roman" pitchFamily="18" charset="0"/>
                        </a:rPr>
                        <a:t>Kadrolu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Rehberlik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kadın</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13756">
                <a:tc>
                  <a:txBody>
                    <a:bodyPr/>
                    <a:lstStyle/>
                    <a:p>
                      <a:pPr algn="ctr" fontAlgn="b"/>
                      <a:r>
                        <a:rPr lang="tr-TR" sz="1000" b="0" i="0" u="none" strike="noStrike" dirty="0">
                          <a:solidFill>
                            <a:srgbClr val="000000"/>
                          </a:solidFill>
                          <a:latin typeface="Times New Roman" pitchFamily="18" charset="0"/>
                          <a:cs typeface="Times New Roman" pitchFamily="18"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ASLI</a:t>
                      </a:r>
                      <a:r>
                        <a:rPr lang="tr-TR" sz="1000" b="0" i="0" u="none" strike="noStrike" baseline="0" dirty="0" smtClean="0">
                          <a:solidFill>
                            <a:srgbClr val="000000"/>
                          </a:solidFill>
                          <a:latin typeface="Times New Roman" pitchFamily="18" charset="0"/>
                          <a:cs typeface="Times New Roman" pitchFamily="18" charset="0"/>
                        </a:rPr>
                        <a:t> NUR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TURĞUT</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a:solidFill>
                            <a:srgbClr val="000000"/>
                          </a:solidFill>
                          <a:latin typeface="Times New Roman" pitchFamily="18" charset="0"/>
                          <a:cs typeface="Times New Roman" pitchFamily="18" charset="0"/>
                        </a:rPr>
                        <a:t>Sözleşmeli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Sözleşmeli Öğretmen</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Biyoloji</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Kadın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106878">
                <a:tc>
                  <a:txBody>
                    <a:bodyPr/>
                    <a:lstStyle/>
                    <a:p>
                      <a:pPr algn="ctr" fontAlgn="b"/>
                      <a:r>
                        <a:rPr lang="tr-TR" sz="1000" b="0" i="0" u="none" strike="noStrike" dirty="0">
                          <a:solidFill>
                            <a:srgbClr val="000000"/>
                          </a:solidFill>
                          <a:latin typeface="Times New Roman" pitchFamily="18" charset="0"/>
                          <a:cs typeface="Times New Roman" pitchFamily="18"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SEDA</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YAR</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a:solidFill>
                            <a:srgbClr val="000000"/>
                          </a:solidFill>
                          <a:latin typeface="Times New Roman" pitchFamily="18" charset="0"/>
                          <a:cs typeface="Times New Roman" pitchFamily="18" charset="0"/>
                        </a:rPr>
                        <a:t>Kadrolu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İngilizce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Kadın</a:t>
                      </a:r>
                      <a:r>
                        <a:rPr lang="tr-TR" sz="1000" b="0" i="0" u="none" strike="noStrike" baseline="0" dirty="0" smtClean="0">
                          <a:solidFill>
                            <a:srgbClr val="000000"/>
                          </a:solidFill>
                          <a:latin typeface="Times New Roman" pitchFamily="18" charset="0"/>
                          <a:cs typeface="Times New Roman" pitchFamily="18" charset="0"/>
                        </a:rPr>
                        <a:t>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Yüksek Lisans</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13756">
                <a:tc>
                  <a:txBody>
                    <a:bodyPr/>
                    <a:lstStyle/>
                    <a:p>
                      <a:pPr algn="ctr" fontAlgn="b"/>
                      <a:r>
                        <a:rPr lang="tr-TR" sz="1000" b="0" i="0" u="none" strike="noStrike" dirty="0">
                          <a:solidFill>
                            <a:srgbClr val="000000"/>
                          </a:solidFill>
                          <a:latin typeface="Times New Roman" pitchFamily="18" charset="0"/>
                          <a:cs typeface="Times New Roman" pitchFamily="18"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ÖMER</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GÜNDÜZ</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a:solidFill>
                            <a:srgbClr val="000000"/>
                          </a:solidFill>
                          <a:latin typeface="Times New Roman" pitchFamily="18" charset="0"/>
                          <a:cs typeface="Times New Roman" pitchFamily="18" charset="0"/>
                        </a:rPr>
                        <a:t>Sözleşmeli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Sözleşmeli 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Coğrafya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Erkek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180281">
                <a:tc>
                  <a:txBody>
                    <a:bodyPr/>
                    <a:lstStyle/>
                    <a:p>
                      <a:pPr algn="ctr" fontAlgn="b"/>
                      <a:r>
                        <a:rPr lang="tr-TR" sz="1000" b="0" i="0" u="none" strike="noStrike" dirty="0">
                          <a:solidFill>
                            <a:srgbClr val="000000"/>
                          </a:solidFill>
                          <a:latin typeface="Times New Roman" pitchFamily="18" charset="0"/>
                          <a:cs typeface="Times New Roman" pitchFamily="18"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PELİN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DEVRAN</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a:solidFill>
                            <a:srgbClr val="000000"/>
                          </a:solidFill>
                          <a:latin typeface="Times New Roman" pitchFamily="18" charset="0"/>
                          <a:cs typeface="Times New Roman" pitchFamily="18" charset="0"/>
                        </a:rPr>
                        <a:t>Kadrolu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Fizik</a:t>
                      </a:r>
                      <a:r>
                        <a:rPr lang="tr-TR" sz="1000" b="0" i="0" u="none" strike="noStrike" baseline="0" dirty="0" smtClean="0">
                          <a:solidFill>
                            <a:srgbClr val="000000"/>
                          </a:solidFill>
                          <a:latin typeface="Times New Roman" pitchFamily="18" charset="0"/>
                          <a:cs typeface="Times New Roman" pitchFamily="18" charset="0"/>
                        </a:rPr>
                        <a:t>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Kadın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315913">
                <a:tc>
                  <a:txBody>
                    <a:bodyPr/>
                    <a:lstStyle/>
                    <a:p>
                      <a:pPr algn="ctr" fontAlgn="b"/>
                      <a:r>
                        <a:rPr lang="tr-TR" sz="1000" b="0" i="0" u="none" strike="noStrike" dirty="0">
                          <a:solidFill>
                            <a:srgbClr val="000000"/>
                          </a:solidFill>
                          <a:latin typeface="Times New Roman" pitchFamily="18" charset="0"/>
                          <a:cs typeface="Times New Roman" pitchFamily="18"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AHMET</a:t>
                      </a:r>
                      <a:r>
                        <a:rPr lang="tr-TR" sz="1000" b="0" i="0" u="none" strike="noStrike" baseline="0" dirty="0" smtClean="0">
                          <a:solidFill>
                            <a:srgbClr val="000000"/>
                          </a:solidFill>
                          <a:latin typeface="Times New Roman" pitchFamily="18" charset="0"/>
                          <a:cs typeface="Times New Roman" pitchFamily="18" charset="0"/>
                        </a:rPr>
                        <a:t>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ALKILINÇ</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a:solidFill>
                            <a:srgbClr val="000000"/>
                          </a:solidFill>
                          <a:latin typeface="Times New Roman" pitchFamily="18" charset="0"/>
                          <a:cs typeface="Times New Roman" pitchFamily="18" charset="0"/>
                        </a:rPr>
                        <a:t>Kadrolu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Müdür yardımcısı</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00" b="0" i="0" u="none" strike="noStrike" dirty="0" smtClean="0">
                          <a:solidFill>
                            <a:srgbClr val="000000"/>
                          </a:solidFill>
                          <a:latin typeface="Times New Roman" pitchFamily="18" charset="0"/>
                          <a:cs typeface="Times New Roman" pitchFamily="18" charset="0"/>
                        </a:rPr>
                        <a:t>Türk Dili ve Edebiyatı</a:t>
                      </a:r>
                    </a:p>
                    <a:p>
                      <a:pPr algn="l" fontAlgn="b"/>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Erkek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190872">
                <a:tc>
                  <a:txBody>
                    <a:bodyPr/>
                    <a:lstStyle/>
                    <a:p>
                      <a:pPr algn="ctr" fontAlgn="b"/>
                      <a:r>
                        <a:rPr lang="tr-TR" sz="1000" b="0" i="0" u="none" strike="noStrike" dirty="0">
                          <a:solidFill>
                            <a:srgbClr val="000000"/>
                          </a:solidFill>
                          <a:latin typeface="Times New Roman" pitchFamily="18" charset="0"/>
                          <a:cs typeface="Times New Roman" pitchFamily="18"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ZEYNEP</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YILDIZ</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Sözleşmeli</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Sözleşmeli Öğretmen</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Beden Eğitimi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Kadın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106878">
                <a:tc>
                  <a:txBody>
                    <a:bodyPr/>
                    <a:lstStyle/>
                    <a:p>
                      <a:pPr algn="ctr" fontAlgn="b"/>
                      <a:r>
                        <a:rPr lang="tr-TR" sz="1000" b="0" i="0" u="none" strike="noStrike" dirty="0">
                          <a:solidFill>
                            <a:srgbClr val="000000"/>
                          </a:solidFill>
                          <a:latin typeface="Times New Roman" pitchFamily="18" charset="0"/>
                          <a:cs typeface="Times New Roman" pitchFamily="18"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HAŞEM</a:t>
                      </a:r>
                      <a:r>
                        <a:rPr lang="tr-TR" sz="1000" b="0" i="0" u="none" strike="noStrike" baseline="0" dirty="0" smtClean="0">
                          <a:solidFill>
                            <a:srgbClr val="000000"/>
                          </a:solidFill>
                          <a:latin typeface="Times New Roman" pitchFamily="18" charset="0"/>
                          <a:cs typeface="Times New Roman" pitchFamily="18" charset="0"/>
                        </a:rPr>
                        <a:t>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YEŞİLÇAY</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b"/>
                      <a:r>
                        <a:rPr lang="tr-TR" sz="1000" b="0" i="0" u="none" strike="noStrike" dirty="0">
                          <a:solidFill>
                            <a:srgbClr val="000000"/>
                          </a:solidFill>
                          <a:latin typeface="Times New Roman" pitchFamily="18" charset="0"/>
                          <a:cs typeface="Times New Roman" pitchFamily="18" charset="0"/>
                        </a:rPr>
                        <a:t>Kadrolu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Müdür yardımcısı</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Görsel</a:t>
                      </a:r>
                      <a:r>
                        <a:rPr lang="tr-TR" sz="1000" b="0" i="0" u="none" strike="noStrike" baseline="0" dirty="0" smtClean="0">
                          <a:solidFill>
                            <a:srgbClr val="000000"/>
                          </a:solidFill>
                          <a:latin typeface="Times New Roman" pitchFamily="18" charset="0"/>
                          <a:cs typeface="Times New Roman" pitchFamily="18" charset="0"/>
                        </a:rPr>
                        <a:t> Sanatlar</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Erkek</a:t>
                      </a:r>
                      <a:r>
                        <a:rPr lang="tr-TR" sz="1000" b="0" i="0" u="none" strike="noStrike" baseline="0" dirty="0" smtClean="0">
                          <a:solidFill>
                            <a:srgbClr val="000000"/>
                          </a:solidFill>
                          <a:latin typeface="Times New Roman" pitchFamily="18" charset="0"/>
                          <a:cs typeface="Times New Roman" pitchFamily="18" charset="0"/>
                        </a:rPr>
                        <a:t>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13756">
                <a:tc>
                  <a:txBody>
                    <a:bodyPr/>
                    <a:lstStyle/>
                    <a:p>
                      <a:pPr algn="ctr" fontAlgn="b"/>
                      <a:r>
                        <a:rPr lang="tr-TR" sz="1000" b="0" i="0" u="none" strike="noStrike" dirty="0">
                          <a:solidFill>
                            <a:srgbClr val="000000"/>
                          </a:solidFill>
                          <a:latin typeface="Times New Roman" pitchFamily="18" charset="0"/>
                          <a:cs typeface="Times New Roman"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ALİHAN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İNCE</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000" b="0" i="0" u="none" strike="noStrike" dirty="0">
                          <a:solidFill>
                            <a:srgbClr val="000000"/>
                          </a:solidFill>
                          <a:latin typeface="Times New Roman" pitchFamily="18" charset="0"/>
                          <a:cs typeface="Times New Roman" pitchFamily="18" charset="0"/>
                        </a:rPr>
                        <a:t>Kadrolu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Müdür yardımcısı</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Beden</a:t>
                      </a:r>
                      <a:r>
                        <a:rPr lang="tr-TR" sz="1000" b="0" i="0" u="none" strike="noStrike" baseline="0" dirty="0" smtClean="0">
                          <a:solidFill>
                            <a:srgbClr val="000000"/>
                          </a:solidFill>
                          <a:latin typeface="Times New Roman" pitchFamily="18" charset="0"/>
                          <a:cs typeface="Times New Roman" pitchFamily="18" charset="0"/>
                        </a:rPr>
                        <a:t> Eğitimi</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latin typeface="Times New Roman" pitchFamily="18" charset="0"/>
                          <a:cs typeface="Times New Roman" pitchFamily="18" charset="0"/>
                        </a:rPr>
                        <a:t>Erkek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13756">
                <a:tc>
                  <a:txBody>
                    <a:bodyPr/>
                    <a:lstStyle/>
                    <a:p>
                      <a:pPr algn="ctr" fontAlgn="b"/>
                      <a:r>
                        <a:rPr lang="tr-TR" sz="1000" b="0" i="0" u="none" strike="noStrike" dirty="0">
                          <a:solidFill>
                            <a:srgbClr val="000000"/>
                          </a:solidFill>
                          <a:latin typeface="Times New Roman" pitchFamily="18" charset="0"/>
                          <a:cs typeface="Times New Roman" pitchFamily="18"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BURAK</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DİRİCAN</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latin typeface="Times New Roman" pitchFamily="18" charset="0"/>
                          <a:cs typeface="Times New Roman" pitchFamily="18" charset="0"/>
                        </a:rPr>
                        <a:t>Kadrolu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Öğretmen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Müdür </a:t>
                      </a:r>
                      <a:r>
                        <a:rPr lang="tr-TR" sz="1000" b="0" i="0" u="none" strike="noStrike" dirty="0" smtClean="0">
                          <a:solidFill>
                            <a:srgbClr val="000000"/>
                          </a:solidFill>
                          <a:latin typeface="Times New Roman" pitchFamily="18" charset="0"/>
                          <a:cs typeface="Times New Roman" pitchFamily="18" charset="0"/>
                        </a:rPr>
                        <a:t>yardımcısı</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Beden</a:t>
                      </a:r>
                      <a:r>
                        <a:rPr lang="tr-TR" sz="1000" b="0" i="0" u="none" strike="noStrike" baseline="0" dirty="0" smtClean="0">
                          <a:solidFill>
                            <a:srgbClr val="000000"/>
                          </a:solidFill>
                          <a:latin typeface="Times New Roman" pitchFamily="18" charset="0"/>
                          <a:cs typeface="Times New Roman" pitchFamily="18" charset="0"/>
                        </a:rPr>
                        <a:t> Eğitimi</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Erkek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pitchFamily="18" charset="0"/>
                          <a:cs typeface="Times New Roman" pitchFamily="18" charset="0"/>
                        </a:rPr>
                        <a:t>Lisans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13756">
                <a:tc>
                  <a:txBody>
                    <a:bodyPr/>
                    <a:lstStyle/>
                    <a:p>
                      <a:pPr algn="ctr" fontAlgn="b"/>
                      <a:r>
                        <a:rPr lang="tr-TR" sz="1000" b="0" i="0" u="none" strike="noStrike" dirty="0">
                          <a:solidFill>
                            <a:srgbClr val="000000"/>
                          </a:solidFill>
                          <a:latin typeface="Times New Roman" pitchFamily="18" charset="0"/>
                          <a:cs typeface="Times New Roman" pitchFamily="18"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MURAT</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YAMAN</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latin typeface="Times New Roman" pitchFamily="18" charset="0"/>
                          <a:cs typeface="Times New Roman" pitchFamily="18" charset="0"/>
                        </a:rPr>
                        <a:t>Sözleşmeli</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Sözleşmeli Öğretmen</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Müdür yardımcısı</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Tarih</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Erkek</a:t>
                      </a:r>
                      <a:r>
                        <a:rPr lang="tr-TR" sz="1000" b="0" i="0" u="none" strike="noStrike" baseline="0" dirty="0" smtClean="0">
                          <a:solidFill>
                            <a:srgbClr val="000000"/>
                          </a:solidFill>
                          <a:latin typeface="Times New Roman" pitchFamily="18" charset="0"/>
                          <a:cs typeface="Times New Roman" pitchFamily="18" charset="0"/>
                        </a:rPr>
                        <a:t> </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solidFill>
                            <a:srgbClr val="000000"/>
                          </a:solidFill>
                          <a:latin typeface="Times New Roman" pitchFamily="18" charset="0"/>
                          <a:cs typeface="Times New Roman" pitchFamily="18" charset="0"/>
                        </a:rPr>
                        <a:t>Yüksek Lisans</a:t>
                      </a:r>
                      <a:endParaRPr lang="tr-TR" sz="10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bl>
          </a:graphicData>
        </a:graphic>
      </p:graphicFrame>
      <p:sp>
        <p:nvSpPr>
          <p:cNvPr id="7" name="6 Dikdörtgen"/>
          <p:cNvSpPr/>
          <p:nvPr/>
        </p:nvSpPr>
        <p:spPr>
          <a:xfrm>
            <a:off x="539552" y="14427"/>
            <a:ext cx="8001056" cy="307777"/>
          </a:xfrm>
          <a:prstGeom prst="rect">
            <a:avLst/>
          </a:prstGeom>
        </p:spPr>
        <p:txBody>
          <a:bodyPr wrap="square">
            <a:spAutoFit/>
          </a:bodyPr>
          <a:lstStyle/>
          <a:p>
            <a:r>
              <a:rPr lang="tr-TR" sz="1400" dirty="0" smtClean="0">
                <a:latin typeface="Times New Roman" pitchFamily="18" charset="0"/>
                <a:cs typeface="Times New Roman" pitchFamily="18" charset="0"/>
              </a:rPr>
              <a:t>OKULUMUZDA GÖREV YAPAN İDARECİ VE ÖĞRETMENLERİN KADRO VE EĞİTİM DURUMU</a:t>
            </a:r>
            <a:endParaRPr lang="tr-TR" sz="1400" dirty="0">
              <a:latin typeface="Times New Roman" pitchFamily="18" charset="0"/>
              <a:cs typeface="Times New Roman" pitchFamily="18" charset="0"/>
            </a:endParaRPr>
          </a:p>
        </p:txBody>
      </p:sp>
      <p:sp>
        <p:nvSpPr>
          <p:cNvPr id="8" name="7 Dikdörtgen"/>
          <p:cNvSpPr/>
          <p:nvPr/>
        </p:nvSpPr>
        <p:spPr>
          <a:xfrm>
            <a:off x="642910" y="6420643"/>
            <a:ext cx="6643734" cy="276999"/>
          </a:xfrm>
          <a:prstGeom prst="rect">
            <a:avLst/>
          </a:prstGeom>
        </p:spPr>
        <p:txBody>
          <a:bodyPr wrap="square">
            <a:spAutoFit/>
          </a:bodyPr>
          <a:lstStyle/>
          <a:p>
            <a:r>
              <a:rPr lang="tr-TR" sz="1200" b="1" dirty="0" smtClean="0">
                <a:latin typeface="Times New Roman" pitchFamily="18" charset="0"/>
                <a:cs typeface="Times New Roman" pitchFamily="18" charset="0"/>
              </a:rPr>
              <a:t>Tablo :26 İdareci ve Öğretmen Kadro ve Eğitim Durumu</a:t>
            </a:r>
            <a:endParaRPr lang="tr-TR" sz="1200" b="1" dirty="0">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81</a:t>
            </a:fld>
            <a:endParaRPr lang="tr-TR"/>
          </a:p>
        </p:txBody>
      </p:sp>
      <p:graphicFrame>
        <p:nvGraphicFramePr>
          <p:cNvPr id="11" name="10 Tablo"/>
          <p:cNvGraphicFramePr>
            <a:graphicFrameLocks noGrp="1"/>
          </p:cNvGraphicFramePr>
          <p:nvPr>
            <p:extLst>
              <p:ext uri="{D42A27DB-BD31-4B8C-83A1-F6EECF244321}">
                <p14:modId xmlns:p14="http://schemas.microsoft.com/office/powerpoint/2010/main" xmlns="" val="1060780013"/>
              </p:ext>
            </p:extLst>
          </p:nvPr>
        </p:nvGraphicFramePr>
        <p:xfrm>
          <a:off x="500034" y="1000108"/>
          <a:ext cx="7929617" cy="2998789"/>
        </p:xfrm>
        <a:graphic>
          <a:graphicData uri="http://schemas.openxmlformats.org/drawingml/2006/table">
            <a:tbl>
              <a:tblPr/>
              <a:tblGrid>
                <a:gridCol w="722862"/>
                <a:gridCol w="2262429"/>
                <a:gridCol w="1891320"/>
                <a:gridCol w="1057726"/>
                <a:gridCol w="1055820"/>
                <a:gridCol w="939460"/>
              </a:tblGrid>
              <a:tr h="852489">
                <a:tc>
                  <a:txBody>
                    <a:bodyPr/>
                    <a:lstStyle/>
                    <a:p>
                      <a:pPr algn="ctr">
                        <a:spcAft>
                          <a:spcPts val="0"/>
                        </a:spcAft>
                      </a:pPr>
                      <a:r>
                        <a:rPr lang="tr-TR" sz="900" dirty="0" smtClean="0">
                          <a:latin typeface="Times New Roman"/>
                          <a:ea typeface="Cambria"/>
                          <a:cs typeface="Cambria"/>
                        </a:rPr>
                        <a:t>Sıra</a:t>
                      </a:r>
                    </a:p>
                    <a:p>
                      <a:pPr algn="ctr">
                        <a:spcAft>
                          <a:spcPts val="0"/>
                        </a:spcAft>
                      </a:pP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tr-TR" sz="900" dirty="0" smtClean="0">
                          <a:latin typeface="Times New Roman"/>
                          <a:ea typeface="Cambria"/>
                          <a:cs typeface="Cambria"/>
                        </a:rPr>
                        <a:t>Adı ve Soyadı</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Bef>
                          <a:spcPts val="30"/>
                        </a:spcBef>
                        <a:spcAft>
                          <a:spcPts val="0"/>
                        </a:spcAft>
                      </a:pPr>
                      <a:endParaRPr lang="tr-TR" sz="1100" dirty="0">
                        <a:latin typeface="Cambria"/>
                        <a:ea typeface="Cambria"/>
                        <a:cs typeface="Cambria"/>
                      </a:endParaRPr>
                    </a:p>
                    <a:p>
                      <a:pPr marL="67945">
                        <a:spcAft>
                          <a:spcPts val="0"/>
                        </a:spcAft>
                      </a:pPr>
                      <a:r>
                        <a:rPr lang="tr-TR" sz="1000" b="1" dirty="0">
                          <a:latin typeface="Cambria"/>
                          <a:ea typeface="Cambria"/>
                          <a:cs typeface="Cambria"/>
                        </a:rPr>
                        <a:t>Görevi</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Bef>
                          <a:spcPts val="30"/>
                        </a:spcBef>
                        <a:spcAft>
                          <a:spcPts val="0"/>
                        </a:spcAft>
                      </a:pPr>
                      <a:endParaRPr lang="tr-TR" sz="1100" dirty="0">
                        <a:latin typeface="Cambria"/>
                        <a:ea typeface="Cambria"/>
                        <a:cs typeface="Cambria"/>
                      </a:endParaRPr>
                    </a:p>
                    <a:p>
                      <a:pPr marL="66040">
                        <a:spcAft>
                          <a:spcPts val="0"/>
                        </a:spcAft>
                      </a:pPr>
                      <a:r>
                        <a:rPr lang="tr-TR" sz="1000" b="1" dirty="0" smtClean="0">
                          <a:latin typeface="Cambria"/>
                          <a:ea typeface="Cambria"/>
                          <a:cs typeface="Cambria"/>
                        </a:rPr>
                        <a:t>Cinsiyeti</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67310" marR="128270">
                        <a:lnSpc>
                          <a:spcPct val="125000"/>
                        </a:lnSpc>
                        <a:spcBef>
                          <a:spcPts val="765"/>
                        </a:spcBef>
                        <a:spcAft>
                          <a:spcPts val="0"/>
                        </a:spcAft>
                      </a:pPr>
                      <a:r>
                        <a:rPr lang="tr-TR" sz="1000" b="1" dirty="0">
                          <a:latin typeface="Cambria"/>
                          <a:ea typeface="Cambria"/>
                          <a:cs typeface="Cambria"/>
                        </a:rPr>
                        <a:t>Eğitim</a:t>
                      </a:r>
                      <a:r>
                        <a:rPr lang="tr-TR" sz="1000" b="1" spc="5" dirty="0">
                          <a:latin typeface="Cambria"/>
                          <a:ea typeface="Cambria"/>
                          <a:cs typeface="Cambria"/>
                        </a:rPr>
                        <a:t> </a:t>
                      </a:r>
                      <a:r>
                        <a:rPr lang="tr-TR" sz="1000" b="1" spc="-5" dirty="0">
                          <a:latin typeface="Cambria"/>
                          <a:ea typeface="Cambria"/>
                          <a:cs typeface="Cambria"/>
                        </a:rPr>
                        <a:t>Durumu</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65405" marR="121920">
                        <a:lnSpc>
                          <a:spcPct val="125000"/>
                        </a:lnSpc>
                        <a:spcBef>
                          <a:spcPts val="765"/>
                        </a:spcBef>
                        <a:spcAft>
                          <a:spcPts val="0"/>
                        </a:spcAft>
                      </a:pPr>
                      <a:r>
                        <a:rPr lang="tr-TR" sz="1000" b="1" spc="-5">
                          <a:latin typeface="Cambria"/>
                          <a:ea typeface="Cambria"/>
                          <a:cs typeface="Cambria"/>
                        </a:rPr>
                        <a:t>Hizmet</a:t>
                      </a:r>
                      <a:r>
                        <a:rPr lang="tr-TR" sz="1000" b="1" spc="-210">
                          <a:latin typeface="Cambria"/>
                          <a:ea typeface="Cambria"/>
                          <a:cs typeface="Cambria"/>
                        </a:rPr>
                        <a:t> </a:t>
                      </a:r>
                      <a:r>
                        <a:rPr lang="tr-TR" sz="1000" b="1">
                          <a:latin typeface="Cambria"/>
                          <a:ea typeface="Cambria"/>
                          <a:cs typeface="Cambria"/>
                        </a:rPr>
                        <a:t>Yılı</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19081">
                <a:tc>
                  <a:txBody>
                    <a:bodyPr/>
                    <a:lstStyle/>
                    <a:p>
                      <a:pPr marL="67945" algn="ctr">
                        <a:spcBef>
                          <a:spcPts val="5"/>
                        </a:spcBef>
                        <a:spcAft>
                          <a:spcPts val="0"/>
                        </a:spcAft>
                      </a:pPr>
                      <a:r>
                        <a:rPr lang="tr-TR" sz="1000" dirty="0">
                          <a:latin typeface="Cambria"/>
                          <a:ea typeface="Cambria"/>
                          <a:cs typeface="Cambria"/>
                        </a:rPr>
                        <a:t>1</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5"/>
                        </a:spcBef>
                        <a:spcAft>
                          <a:spcPts val="0"/>
                        </a:spcAft>
                      </a:pPr>
                      <a:r>
                        <a:rPr lang="tr-TR" sz="1100" dirty="0" smtClean="0">
                          <a:latin typeface="Cambria"/>
                          <a:ea typeface="Cambria"/>
                          <a:cs typeface="Cambria"/>
                        </a:rPr>
                        <a:t>Müslüm YILDIRIM</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algn="l">
                        <a:spcBef>
                          <a:spcPts val="5"/>
                        </a:spcBef>
                        <a:spcAft>
                          <a:spcPts val="0"/>
                        </a:spcAft>
                      </a:pPr>
                      <a:r>
                        <a:rPr lang="tr-TR" sz="1000" dirty="0" smtClean="0">
                          <a:latin typeface="Cambria"/>
                          <a:ea typeface="Cambria"/>
                          <a:cs typeface="Cambria"/>
                        </a:rPr>
                        <a:t>Aşçı</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Erkek</a:t>
                      </a:r>
                    </a:p>
                    <a:p>
                      <a:pPr algn="ctr">
                        <a:spcAft>
                          <a:spcPts val="0"/>
                        </a:spcAft>
                      </a:pP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latin typeface="Times New Roman"/>
                          <a:ea typeface="Cambria"/>
                          <a:cs typeface="Cambria"/>
                        </a:rPr>
                        <a:t>Lise</a:t>
                      </a:r>
                    </a:p>
                    <a:p>
                      <a:pPr algn="ctr">
                        <a:spcAft>
                          <a:spcPts val="0"/>
                        </a:spcAft>
                      </a:pP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20</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20">
                <a:tc>
                  <a:txBody>
                    <a:bodyPr/>
                    <a:lstStyle/>
                    <a:p>
                      <a:pPr marL="67945" algn="ctr">
                        <a:spcBef>
                          <a:spcPts val="5"/>
                        </a:spcBef>
                        <a:spcAft>
                          <a:spcPts val="0"/>
                        </a:spcAft>
                      </a:pPr>
                      <a:r>
                        <a:rPr lang="tr-TR" sz="1000" dirty="0">
                          <a:latin typeface="Cambria"/>
                          <a:ea typeface="Cambria"/>
                          <a:cs typeface="Cambria"/>
                        </a:rPr>
                        <a:t>2</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5"/>
                        </a:spcBef>
                        <a:spcAft>
                          <a:spcPts val="0"/>
                        </a:spcAft>
                      </a:pPr>
                      <a:r>
                        <a:rPr lang="tr-TR" sz="1100" dirty="0" smtClean="0">
                          <a:latin typeface="Cambria"/>
                          <a:ea typeface="Cambria"/>
                          <a:cs typeface="Cambria"/>
                        </a:rPr>
                        <a:t>Faysal</a:t>
                      </a:r>
                      <a:r>
                        <a:rPr lang="tr-TR" sz="1100" baseline="0" dirty="0" smtClean="0">
                          <a:latin typeface="Cambria"/>
                          <a:ea typeface="Cambria"/>
                          <a:cs typeface="Cambria"/>
                        </a:rPr>
                        <a:t> YILMAZ</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spcBef>
                          <a:spcPts val="5"/>
                        </a:spcBef>
                        <a:spcAft>
                          <a:spcPts val="0"/>
                        </a:spcAft>
                      </a:pPr>
                      <a:r>
                        <a:rPr lang="tr-TR" sz="1000" dirty="0">
                          <a:latin typeface="Cambria"/>
                          <a:ea typeface="Cambria"/>
                          <a:cs typeface="Cambria"/>
                        </a:rPr>
                        <a:t>Hizmetli</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Erkek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Ortaokul</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14</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20">
                <a:tc>
                  <a:txBody>
                    <a:bodyPr/>
                    <a:lstStyle/>
                    <a:p>
                      <a:pPr marL="67945" algn="ctr">
                        <a:spcBef>
                          <a:spcPts val="5"/>
                        </a:spcBef>
                        <a:spcAft>
                          <a:spcPts val="0"/>
                        </a:spcAft>
                      </a:pPr>
                      <a:r>
                        <a:rPr lang="tr-TR" sz="1000" dirty="0">
                          <a:latin typeface="Cambria"/>
                          <a:ea typeface="Cambria"/>
                          <a:cs typeface="Cambria"/>
                        </a:rPr>
                        <a:t>3</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5"/>
                        </a:spcBef>
                        <a:spcAft>
                          <a:spcPts val="0"/>
                        </a:spcAft>
                      </a:pPr>
                      <a:r>
                        <a:rPr lang="tr-TR" sz="1100" dirty="0" smtClean="0">
                          <a:latin typeface="Cambria"/>
                          <a:ea typeface="Cambria"/>
                          <a:cs typeface="Cambria"/>
                        </a:rPr>
                        <a:t>Cihan ÇAKIR</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spcBef>
                          <a:spcPts val="5"/>
                        </a:spcBef>
                        <a:spcAft>
                          <a:spcPts val="0"/>
                        </a:spcAft>
                      </a:pPr>
                      <a:r>
                        <a:rPr lang="tr-TR" sz="1000" dirty="0" smtClean="0">
                          <a:latin typeface="Cambria"/>
                          <a:ea typeface="Cambria"/>
                          <a:cs typeface="Cambria"/>
                        </a:rPr>
                        <a:t>Hizmetli</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Erkek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İlkokul</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6</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90">
                <a:tc>
                  <a:txBody>
                    <a:bodyPr/>
                    <a:lstStyle/>
                    <a:p>
                      <a:pPr marL="67945" algn="ctr">
                        <a:spcBef>
                          <a:spcPts val="20"/>
                        </a:spcBef>
                        <a:spcAft>
                          <a:spcPts val="0"/>
                        </a:spcAft>
                      </a:pPr>
                      <a:r>
                        <a:rPr lang="tr-TR" sz="1000" dirty="0">
                          <a:latin typeface="Cambria"/>
                          <a:ea typeface="Cambria"/>
                          <a:cs typeface="Cambria"/>
                        </a:rPr>
                        <a:t>4</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20"/>
                        </a:spcBef>
                        <a:spcAft>
                          <a:spcPts val="0"/>
                        </a:spcAft>
                      </a:pPr>
                      <a:r>
                        <a:rPr lang="tr-TR" sz="1100" dirty="0" err="1" smtClean="0">
                          <a:latin typeface="Cambria"/>
                          <a:ea typeface="Cambria"/>
                          <a:cs typeface="Cambria"/>
                        </a:rPr>
                        <a:t>Yafes</a:t>
                      </a:r>
                      <a:r>
                        <a:rPr lang="tr-TR" sz="1100" dirty="0" smtClean="0">
                          <a:latin typeface="Cambria"/>
                          <a:ea typeface="Cambria"/>
                          <a:cs typeface="Cambria"/>
                        </a:rPr>
                        <a:t> ALCA</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spcBef>
                          <a:spcPts val="5"/>
                        </a:spcBef>
                        <a:spcAft>
                          <a:spcPts val="0"/>
                        </a:spcAft>
                      </a:pPr>
                      <a:r>
                        <a:rPr lang="tr-TR" sz="1000" dirty="0" smtClean="0">
                          <a:latin typeface="Cambria"/>
                          <a:ea typeface="Cambria"/>
                          <a:cs typeface="Cambria"/>
                        </a:rPr>
                        <a:t>Kaloriferci</a:t>
                      </a:r>
                      <a:endParaRPr lang="tr-TR" sz="10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Erkek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latin typeface="Times New Roman"/>
                          <a:ea typeface="Cambria"/>
                          <a:cs typeface="Cambria"/>
                        </a:rPr>
                        <a:t>Lise</a:t>
                      </a:r>
                    </a:p>
                    <a:p>
                      <a:pPr algn="ctr">
                        <a:spcAft>
                          <a:spcPts val="0"/>
                        </a:spcAft>
                      </a:pP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20</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20">
                <a:tc>
                  <a:txBody>
                    <a:bodyPr/>
                    <a:lstStyle/>
                    <a:p>
                      <a:pPr marL="67945" algn="ctr">
                        <a:spcBef>
                          <a:spcPts val="5"/>
                        </a:spcBef>
                        <a:spcAft>
                          <a:spcPts val="0"/>
                        </a:spcAft>
                      </a:pPr>
                      <a:r>
                        <a:rPr lang="tr-TR" sz="1000" dirty="0">
                          <a:latin typeface="Cambria"/>
                          <a:ea typeface="Cambria"/>
                          <a:cs typeface="Cambria"/>
                        </a:rPr>
                        <a:t>5</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5"/>
                        </a:spcBef>
                        <a:spcAft>
                          <a:spcPts val="0"/>
                        </a:spcAft>
                      </a:pPr>
                      <a:r>
                        <a:rPr lang="tr-TR" sz="1100" dirty="0" smtClean="0">
                          <a:latin typeface="Cambria"/>
                          <a:ea typeface="Cambria"/>
                          <a:cs typeface="Cambria"/>
                        </a:rPr>
                        <a:t>Saliha İLTAŞ</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spcBef>
                          <a:spcPts val="5"/>
                        </a:spcBef>
                        <a:spcAft>
                          <a:spcPts val="0"/>
                        </a:spcAft>
                      </a:pPr>
                      <a:r>
                        <a:rPr lang="tr-TR" sz="1000" dirty="0" smtClean="0">
                          <a:latin typeface="Cambria"/>
                          <a:ea typeface="Cambria"/>
                          <a:cs typeface="Cambria"/>
                        </a:rPr>
                        <a:t>Hizmetli</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Kadın</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latin typeface="Times New Roman"/>
                          <a:ea typeface="Cambria"/>
                          <a:cs typeface="Cambria"/>
                        </a:rPr>
                        <a:t>-</a:t>
                      </a:r>
                    </a:p>
                    <a:p>
                      <a:pPr algn="ctr">
                        <a:spcAft>
                          <a:spcPts val="0"/>
                        </a:spcAft>
                      </a:pP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9</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90">
                <a:tc>
                  <a:txBody>
                    <a:bodyPr/>
                    <a:lstStyle/>
                    <a:p>
                      <a:pPr marL="67945" algn="ctr">
                        <a:spcBef>
                          <a:spcPts val="5"/>
                        </a:spcBef>
                        <a:spcAft>
                          <a:spcPts val="0"/>
                        </a:spcAft>
                      </a:pPr>
                      <a:r>
                        <a:rPr lang="tr-TR" sz="1000" dirty="0">
                          <a:latin typeface="Cambria"/>
                          <a:ea typeface="Cambria"/>
                          <a:cs typeface="Cambria"/>
                        </a:rPr>
                        <a:t>6</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5"/>
                        </a:spcBef>
                        <a:spcAft>
                          <a:spcPts val="0"/>
                        </a:spcAft>
                      </a:pPr>
                      <a:r>
                        <a:rPr lang="tr-TR" sz="1100" dirty="0" smtClean="0">
                          <a:latin typeface="Cambria"/>
                          <a:ea typeface="Cambria"/>
                          <a:cs typeface="Cambria"/>
                        </a:rPr>
                        <a:t>Metin</a:t>
                      </a:r>
                      <a:r>
                        <a:rPr lang="tr-TR" sz="1100" baseline="0" dirty="0" smtClean="0">
                          <a:latin typeface="Cambria"/>
                          <a:ea typeface="Cambria"/>
                          <a:cs typeface="Cambria"/>
                        </a:rPr>
                        <a:t> YILMAZ</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spcBef>
                          <a:spcPts val="5"/>
                        </a:spcBef>
                        <a:spcAft>
                          <a:spcPts val="0"/>
                        </a:spcAft>
                      </a:pPr>
                      <a:r>
                        <a:rPr lang="tr-TR" sz="1000" dirty="0" smtClean="0">
                          <a:latin typeface="Cambria"/>
                          <a:ea typeface="Cambria"/>
                          <a:cs typeface="Cambria"/>
                        </a:rPr>
                        <a:t>Hizmetli</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Erkek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İlkokul</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15</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90">
                <a:tc>
                  <a:txBody>
                    <a:bodyPr/>
                    <a:lstStyle/>
                    <a:p>
                      <a:pPr marL="67945" algn="ctr">
                        <a:spcBef>
                          <a:spcPts val="5"/>
                        </a:spcBef>
                        <a:spcAft>
                          <a:spcPts val="0"/>
                        </a:spcAft>
                      </a:pPr>
                      <a:r>
                        <a:rPr lang="tr-TR" sz="1100" dirty="0" smtClean="0">
                          <a:latin typeface="Cambria"/>
                          <a:ea typeface="Cambria"/>
                          <a:cs typeface="Cambria"/>
                        </a:rPr>
                        <a:t>7</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5"/>
                        </a:spcBef>
                        <a:spcAft>
                          <a:spcPts val="0"/>
                        </a:spcAft>
                      </a:pPr>
                      <a:r>
                        <a:rPr lang="tr-TR" sz="1100" dirty="0" smtClean="0">
                          <a:latin typeface="Cambria"/>
                          <a:ea typeface="Cambria"/>
                          <a:cs typeface="Cambria"/>
                        </a:rPr>
                        <a:t>Ali TAŞ</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indent="0" algn="l" defTabSz="914400" rtl="0" eaLnBrk="1" fontAlgn="auto" latinLnBrk="0" hangingPunct="1">
                        <a:lnSpc>
                          <a:spcPct val="100000"/>
                        </a:lnSpc>
                        <a:spcBef>
                          <a:spcPts val="5"/>
                        </a:spcBef>
                        <a:spcAft>
                          <a:spcPts val="0"/>
                        </a:spcAft>
                        <a:buClrTx/>
                        <a:buSzTx/>
                        <a:buFontTx/>
                        <a:buNone/>
                        <a:tabLst/>
                        <a:defRPr/>
                      </a:pPr>
                      <a:r>
                        <a:rPr lang="tr-TR" sz="1100" dirty="0" smtClean="0">
                          <a:latin typeface="Cambria"/>
                          <a:ea typeface="Cambria"/>
                          <a:cs typeface="Cambria"/>
                        </a:rPr>
                        <a:t>Hizmetli</a:t>
                      </a:r>
                      <a:endParaRPr lang="tr-TR" sz="1400" dirty="0" smtClean="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Erkek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İlkokul</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19</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90">
                <a:tc>
                  <a:txBody>
                    <a:bodyPr/>
                    <a:lstStyle/>
                    <a:p>
                      <a:pPr marL="67945" algn="ctr">
                        <a:spcBef>
                          <a:spcPts val="5"/>
                        </a:spcBef>
                        <a:spcAft>
                          <a:spcPts val="0"/>
                        </a:spcAft>
                      </a:pPr>
                      <a:r>
                        <a:rPr lang="tr-TR" sz="1100" dirty="0" smtClean="0">
                          <a:latin typeface="Cambria"/>
                          <a:ea typeface="Cambria"/>
                          <a:cs typeface="Cambria"/>
                        </a:rPr>
                        <a:t>8</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5"/>
                        </a:spcBef>
                        <a:spcAft>
                          <a:spcPts val="0"/>
                        </a:spcAft>
                      </a:pPr>
                      <a:r>
                        <a:rPr lang="tr-TR" sz="1100" dirty="0" smtClean="0">
                          <a:latin typeface="Cambria"/>
                          <a:ea typeface="Cambria"/>
                          <a:cs typeface="Cambria"/>
                        </a:rPr>
                        <a:t>Mehmet</a:t>
                      </a:r>
                      <a:r>
                        <a:rPr lang="tr-TR" sz="1100" baseline="0" dirty="0" smtClean="0">
                          <a:latin typeface="Cambria"/>
                          <a:ea typeface="Cambria"/>
                          <a:cs typeface="Cambria"/>
                        </a:rPr>
                        <a:t> Cihan DURMAZ</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indent="0" algn="l" defTabSz="914400" rtl="0" eaLnBrk="1" fontAlgn="auto" latinLnBrk="0" hangingPunct="1">
                        <a:lnSpc>
                          <a:spcPct val="100000"/>
                        </a:lnSpc>
                        <a:spcBef>
                          <a:spcPts val="5"/>
                        </a:spcBef>
                        <a:spcAft>
                          <a:spcPts val="0"/>
                        </a:spcAft>
                        <a:buClrTx/>
                        <a:buSzTx/>
                        <a:buFontTx/>
                        <a:buNone/>
                        <a:tabLst/>
                        <a:defRPr/>
                      </a:pPr>
                      <a:r>
                        <a:rPr lang="tr-TR" sz="1200" dirty="0" smtClean="0">
                          <a:latin typeface="Cambria"/>
                          <a:ea typeface="Cambria"/>
                          <a:cs typeface="Cambria"/>
                        </a:rPr>
                        <a:t>Görevlendirme</a:t>
                      </a:r>
                      <a:r>
                        <a:rPr lang="tr-TR" sz="1200" baseline="0" dirty="0" smtClean="0">
                          <a:latin typeface="Cambria"/>
                          <a:ea typeface="Cambria"/>
                          <a:cs typeface="Cambria"/>
                        </a:rPr>
                        <a:t> memur</a:t>
                      </a:r>
                      <a:endParaRPr lang="tr-TR" sz="1200" dirty="0" smtClean="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latin typeface="Times New Roman"/>
                          <a:ea typeface="Cambria"/>
                          <a:cs typeface="Cambria"/>
                        </a:rPr>
                        <a:t>Erkek</a:t>
                      </a:r>
                    </a:p>
                    <a:p>
                      <a:pPr algn="ctr">
                        <a:spcAft>
                          <a:spcPts val="0"/>
                        </a:spcAft>
                      </a:pPr>
                      <a:endParaRPr lang="tr-TR" sz="900" dirty="0" smtClean="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Lisans</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smtClean="0">
                          <a:latin typeface="Times New Roman"/>
                          <a:ea typeface="Cambria"/>
                          <a:cs typeface="Cambria"/>
                        </a:rPr>
                        <a:t>2,5</a:t>
                      </a:r>
                      <a:endParaRPr lang="tr-TR" sz="9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2" name="Rectangle 4"/>
          <p:cNvSpPr>
            <a:spLocks noChangeArrowheads="1"/>
          </p:cNvSpPr>
          <p:nvPr/>
        </p:nvSpPr>
        <p:spPr bwMode="auto">
          <a:xfrm>
            <a:off x="357158" y="4071942"/>
            <a:ext cx="821537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Cambria" pitchFamily="18" charset="0"/>
                <a:cs typeface="Cambria" pitchFamily="18" charset="0"/>
              </a:rPr>
              <a:t>Tablo 27: Kurumdaki Mevcut Hizmetli/ Memur Sayısı</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Dikdörtgen"/>
          <p:cNvSpPr/>
          <p:nvPr/>
        </p:nvSpPr>
        <p:spPr>
          <a:xfrm>
            <a:off x="500034" y="571480"/>
            <a:ext cx="7858180" cy="338554"/>
          </a:xfrm>
          <a:prstGeom prst="rect">
            <a:avLst/>
          </a:prstGeom>
        </p:spPr>
        <p:txBody>
          <a:bodyPr wrap="square">
            <a:spAutoFit/>
          </a:bodyPr>
          <a:lstStyle/>
          <a:p>
            <a:r>
              <a:rPr lang="tr-TR" sz="1600" dirty="0" smtClean="0">
                <a:latin typeface="Times New Roman" pitchFamily="18" charset="0"/>
                <a:cs typeface="Times New Roman" pitchFamily="18" charset="0"/>
              </a:rPr>
              <a:t>KURUMDAKİ MEVCUT ÇALIŞANLARIN EĞİTİM DURUMU VE HİZMET SÜRELERİ</a:t>
            </a:r>
            <a:endParaRPr lang="tr-TR" sz="1600" dirty="0">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82</a:t>
            </a:fld>
            <a:endParaRPr lang="tr-TR"/>
          </a:p>
        </p:txBody>
      </p:sp>
      <p:graphicFrame>
        <p:nvGraphicFramePr>
          <p:cNvPr id="3" name="2 Tablo"/>
          <p:cNvGraphicFramePr>
            <a:graphicFrameLocks noGrp="1"/>
          </p:cNvGraphicFramePr>
          <p:nvPr>
            <p:extLst>
              <p:ext uri="{D42A27DB-BD31-4B8C-83A1-F6EECF244321}">
                <p14:modId xmlns:p14="http://schemas.microsoft.com/office/powerpoint/2010/main" xmlns="" val="2428874318"/>
              </p:ext>
            </p:extLst>
          </p:nvPr>
        </p:nvGraphicFramePr>
        <p:xfrm>
          <a:off x="285720" y="1285860"/>
          <a:ext cx="8143933" cy="3004479"/>
        </p:xfrm>
        <a:graphic>
          <a:graphicData uri="http://schemas.openxmlformats.org/drawingml/2006/table">
            <a:tbl>
              <a:tblPr/>
              <a:tblGrid>
                <a:gridCol w="777694"/>
                <a:gridCol w="776045"/>
                <a:gridCol w="777694"/>
                <a:gridCol w="773570"/>
                <a:gridCol w="759550"/>
                <a:gridCol w="759550"/>
                <a:gridCol w="995416"/>
                <a:gridCol w="995416"/>
                <a:gridCol w="902223"/>
                <a:gridCol w="626775"/>
              </a:tblGrid>
              <a:tr h="371007">
                <a:tc gridSpan="4">
                  <a:txBody>
                    <a:bodyPr/>
                    <a:lstStyle/>
                    <a:p>
                      <a:pPr marL="713105">
                        <a:spcBef>
                          <a:spcPts val="920"/>
                        </a:spcBef>
                        <a:spcAft>
                          <a:spcPts val="0"/>
                        </a:spcAft>
                      </a:pPr>
                      <a:r>
                        <a:rPr lang="tr-TR" sz="1000" b="1" dirty="0">
                          <a:latin typeface="Cambria"/>
                          <a:ea typeface="Cambria"/>
                          <a:cs typeface="Cambria"/>
                        </a:rPr>
                        <a:t>Mevcut</a:t>
                      </a:r>
                      <a:r>
                        <a:rPr lang="tr-TR" sz="1000" b="1" spc="-15" dirty="0">
                          <a:latin typeface="Cambria"/>
                          <a:ea typeface="Cambria"/>
                          <a:cs typeface="Cambria"/>
                        </a:rPr>
                        <a:t> </a:t>
                      </a:r>
                      <a:r>
                        <a:rPr lang="tr-TR" sz="1000" b="1" dirty="0">
                          <a:latin typeface="Cambria"/>
                          <a:ea typeface="Cambria"/>
                          <a:cs typeface="Cambria"/>
                        </a:rPr>
                        <a:t>Kapasite</a:t>
                      </a:r>
                      <a:endParaRPr lang="tr-TR" sz="1100" dirty="0">
                        <a:latin typeface="Cambria"/>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488950">
                        <a:spcBef>
                          <a:spcPts val="920"/>
                        </a:spcBef>
                        <a:spcAft>
                          <a:spcPts val="0"/>
                        </a:spcAft>
                      </a:pPr>
                      <a:r>
                        <a:rPr lang="tr-TR" sz="1000" b="1" dirty="0">
                          <a:latin typeface="Cambria"/>
                          <a:ea typeface="Cambria"/>
                          <a:cs typeface="Cambria"/>
                        </a:rPr>
                        <a:t>Mevcut</a:t>
                      </a:r>
                      <a:r>
                        <a:rPr lang="tr-TR" sz="1000" b="1" spc="-15" dirty="0">
                          <a:latin typeface="Cambria"/>
                          <a:ea typeface="Cambria"/>
                          <a:cs typeface="Cambria"/>
                        </a:rPr>
                        <a:t> </a:t>
                      </a:r>
                      <a:r>
                        <a:rPr lang="tr-TR" sz="1000" b="1" dirty="0">
                          <a:latin typeface="Cambria"/>
                          <a:ea typeface="Cambria"/>
                          <a:cs typeface="Cambria"/>
                        </a:rPr>
                        <a:t>Kapasite</a:t>
                      </a:r>
                      <a:r>
                        <a:rPr lang="tr-TR" sz="1000" b="1" spc="-15" dirty="0">
                          <a:latin typeface="Cambria"/>
                          <a:ea typeface="Cambria"/>
                          <a:cs typeface="Cambria"/>
                        </a:rPr>
                        <a:t> </a:t>
                      </a:r>
                      <a:r>
                        <a:rPr lang="tr-TR" sz="1000" b="1" dirty="0">
                          <a:latin typeface="Cambria"/>
                          <a:ea typeface="Cambria"/>
                          <a:cs typeface="Cambria"/>
                        </a:rPr>
                        <a:t>Kullanımı</a:t>
                      </a:r>
                      <a:r>
                        <a:rPr lang="tr-TR" sz="1000" b="1" spc="-20" dirty="0">
                          <a:latin typeface="Cambria"/>
                          <a:ea typeface="Cambria"/>
                          <a:cs typeface="Cambria"/>
                        </a:rPr>
                        <a:t> </a:t>
                      </a:r>
                      <a:r>
                        <a:rPr lang="tr-TR" sz="1000" b="1" dirty="0">
                          <a:latin typeface="Cambria"/>
                          <a:ea typeface="Cambria"/>
                          <a:cs typeface="Cambria"/>
                        </a:rPr>
                        <a:t>ve</a:t>
                      </a:r>
                      <a:r>
                        <a:rPr lang="tr-TR" sz="1000" b="1" spc="-10" dirty="0">
                          <a:latin typeface="Cambria"/>
                          <a:ea typeface="Cambria"/>
                          <a:cs typeface="Cambria"/>
                        </a:rPr>
                        <a:t> </a:t>
                      </a:r>
                      <a:r>
                        <a:rPr lang="tr-TR" sz="1000" b="1" dirty="0">
                          <a:latin typeface="Cambria"/>
                          <a:ea typeface="Cambria"/>
                          <a:cs typeface="Cambria"/>
                        </a:rPr>
                        <a:t>Performans</a:t>
                      </a:r>
                      <a:endParaRPr lang="tr-TR" sz="1100" dirty="0">
                        <a:latin typeface="Cambria"/>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96940">
                <a:tc rowSpan="2">
                  <a:txBody>
                    <a:bodyPr/>
                    <a:lstStyle/>
                    <a:p>
                      <a:pPr marL="71120">
                        <a:spcBef>
                          <a:spcPts val="545"/>
                        </a:spcBef>
                        <a:spcAft>
                          <a:spcPts val="0"/>
                        </a:spcAft>
                      </a:pPr>
                      <a:r>
                        <a:rPr lang="tr-TR" sz="1000">
                          <a:latin typeface="Cambria"/>
                          <a:ea typeface="Cambria"/>
                          <a:cs typeface="Cambria"/>
                        </a:rPr>
                        <a:t>Psikolojik</a:t>
                      </a:r>
                      <a:r>
                        <a:rPr lang="tr-TR" sz="1000" spc="-20">
                          <a:latin typeface="Cambria"/>
                          <a:ea typeface="Cambria"/>
                          <a:cs typeface="Cambria"/>
                        </a:rPr>
                        <a:t> </a:t>
                      </a:r>
                      <a:r>
                        <a:rPr lang="tr-TR" sz="1000">
                          <a:latin typeface="Cambria"/>
                          <a:ea typeface="Cambria"/>
                          <a:cs typeface="Cambria"/>
                        </a:rPr>
                        <a:t>Danışman</a:t>
                      </a:r>
                      <a:r>
                        <a:rPr lang="tr-TR" sz="1000" spc="-15">
                          <a:latin typeface="Cambria"/>
                          <a:ea typeface="Cambria"/>
                          <a:cs typeface="Cambria"/>
                        </a:rPr>
                        <a:t> </a:t>
                      </a:r>
                      <a:r>
                        <a:rPr lang="tr-TR" sz="1000">
                          <a:latin typeface="Cambria"/>
                          <a:ea typeface="Cambria"/>
                          <a:cs typeface="Cambria"/>
                        </a:rPr>
                        <a:t>Norm</a:t>
                      </a:r>
                      <a:r>
                        <a:rPr lang="tr-TR" sz="1000" spc="-15">
                          <a:latin typeface="Cambria"/>
                          <a:ea typeface="Cambria"/>
                          <a:cs typeface="Cambria"/>
                        </a:rPr>
                        <a:t> </a:t>
                      </a:r>
                      <a:r>
                        <a:rPr lang="tr-TR" sz="1000">
                          <a:latin typeface="Cambria"/>
                          <a:ea typeface="Cambria"/>
                          <a:cs typeface="Cambria"/>
                        </a:rPr>
                        <a:t>Sayısı</a:t>
                      </a:r>
                      <a:endParaRPr lang="tr-TR" sz="1100">
                        <a:latin typeface="Cambria"/>
                        <a:ea typeface="Cambria"/>
                        <a:cs typeface="Cambria"/>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120" marR="151130">
                        <a:lnSpc>
                          <a:spcPct val="101000"/>
                        </a:lnSpc>
                        <a:spcBef>
                          <a:spcPts val="550"/>
                        </a:spcBef>
                        <a:spcAft>
                          <a:spcPts val="0"/>
                        </a:spcAft>
                      </a:pPr>
                      <a:r>
                        <a:rPr lang="tr-TR" sz="1000">
                          <a:latin typeface="Cambria"/>
                          <a:ea typeface="Cambria"/>
                          <a:cs typeface="Cambria"/>
                        </a:rPr>
                        <a:t>Görev Yapan Psikolojik Danışman</a:t>
                      </a:r>
                      <a:r>
                        <a:rPr lang="tr-TR" sz="1000" spc="-210">
                          <a:latin typeface="Cambria"/>
                          <a:ea typeface="Cambria"/>
                          <a:cs typeface="Cambria"/>
                        </a:rPr>
                        <a:t> </a:t>
                      </a:r>
                      <a:r>
                        <a:rPr lang="tr-TR" sz="1000">
                          <a:latin typeface="Cambria"/>
                          <a:ea typeface="Cambria"/>
                          <a:cs typeface="Cambria"/>
                        </a:rPr>
                        <a:t>Sayısı</a:t>
                      </a:r>
                      <a:endParaRPr lang="tr-TR" sz="1100">
                        <a:latin typeface="Cambria"/>
                        <a:ea typeface="Cambria"/>
                        <a:cs typeface="Cambria"/>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120" marR="567055">
                        <a:lnSpc>
                          <a:spcPct val="102000"/>
                        </a:lnSpc>
                        <a:spcBef>
                          <a:spcPts val="545"/>
                        </a:spcBef>
                        <a:spcAft>
                          <a:spcPts val="0"/>
                        </a:spcAft>
                      </a:pPr>
                      <a:r>
                        <a:rPr lang="tr-TR" sz="1000">
                          <a:latin typeface="Cambria"/>
                          <a:ea typeface="Cambria"/>
                          <a:cs typeface="Cambria"/>
                        </a:rPr>
                        <a:t>İhtiyaç</a:t>
                      </a:r>
                      <a:r>
                        <a:rPr lang="tr-TR" sz="1000" spc="-30">
                          <a:latin typeface="Cambria"/>
                          <a:ea typeface="Cambria"/>
                          <a:cs typeface="Cambria"/>
                        </a:rPr>
                        <a:t> </a:t>
                      </a:r>
                      <a:r>
                        <a:rPr lang="tr-TR" sz="1000">
                          <a:latin typeface="Cambria"/>
                          <a:ea typeface="Cambria"/>
                          <a:cs typeface="Cambria"/>
                        </a:rPr>
                        <a:t>Duyulan</a:t>
                      </a:r>
                      <a:r>
                        <a:rPr lang="tr-TR" sz="1000" spc="-35">
                          <a:latin typeface="Cambria"/>
                          <a:ea typeface="Cambria"/>
                          <a:cs typeface="Cambria"/>
                        </a:rPr>
                        <a:t> </a:t>
                      </a:r>
                      <a:r>
                        <a:rPr lang="tr-TR" sz="1000">
                          <a:latin typeface="Cambria"/>
                          <a:ea typeface="Cambria"/>
                          <a:cs typeface="Cambria"/>
                        </a:rPr>
                        <a:t>Psikolojik</a:t>
                      </a:r>
                      <a:r>
                        <a:rPr lang="tr-TR" sz="1000" spc="-205">
                          <a:latin typeface="Cambria"/>
                          <a:ea typeface="Cambria"/>
                          <a:cs typeface="Cambria"/>
                        </a:rPr>
                        <a:t> </a:t>
                      </a:r>
                      <a:r>
                        <a:rPr lang="tr-TR" sz="1000">
                          <a:latin typeface="Cambria"/>
                          <a:ea typeface="Cambria"/>
                          <a:cs typeface="Cambria"/>
                        </a:rPr>
                        <a:t>Danışman</a:t>
                      </a:r>
                      <a:r>
                        <a:rPr lang="tr-TR" sz="1000" spc="-5">
                          <a:latin typeface="Cambria"/>
                          <a:ea typeface="Cambria"/>
                          <a:cs typeface="Cambria"/>
                        </a:rPr>
                        <a:t> </a:t>
                      </a:r>
                      <a:r>
                        <a:rPr lang="tr-TR" sz="1000">
                          <a:latin typeface="Cambria"/>
                          <a:ea typeface="Cambria"/>
                          <a:cs typeface="Cambria"/>
                        </a:rPr>
                        <a:t>Sayısı</a:t>
                      </a:r>
                      <a:endParaRPr lang="tr-TR" sz="1100">
                        <a:latin typeface="Cambria"/>
                        <a:ea typeface="Cambria"/>
                        <a:cs typeface="Cambria"/>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120">
                        <a:spcBef>
                          <a:spcPts val="550"/>
                        </a:spcBef>
                        <a:spcAft>
                          <a:spcPts val="0"/>
                        </a:spcAft>
                      </a:pPr>
                      <a:r>
                        <a:rPr lang="tr-TR" sz="1000">
                          <a:latin typeface="Cambria"/>
                          <a:ea typeface="Cambria"/>
                          <a:cs typeface="Cambria"/>
                        </a:rPr>
                        <a:t>Görüşme</a:t>
                      </a:r>
                      <a:r>
                        <a:rPr lang="tr-TR" sz="1000" spc="-20">
                          <a:latin typeface="Cambria"/>
                          <a:ea typeface="Cambria"/>
                          <a:cs typeface="Cambria"/>
                        </a:rPr>
                        <a:t> </a:t>
                      </a:r>
                      <a:r>
                        <a:rPr lang="tr-TR" sz="1000">
                          <a:latin typeface="Cambria"/>
                          <a:ea typeface="Cambria"/>
                          <a:cs typeface="Cambria"/>
                        </a:rPr>
                        <a:t>Odası</a:t>
                      </a:r>
                      <a:r>
                        <a:rPr lang="tr-TR" sz="1000" spc="-10">
                          <a:latin typeface="Cambria"/>
                          <a:ea typeface="Cambria"/>
                          <a:cs typeface="Cambria"/>
                        </a:rPr>
                        <a:t> </a:t>
                      </a:r>
                      <a:r>
                        <a:rPr lang="tr-TR" sz="1000">
                          <a:latin typeface="Cambria"/>
                          <a:ea typeface="Cambria"/>
                          <a:cs typeface="Cambria"/>
                        </a:rPr>
                        <a:t>Sayısı</a:t>
                      </a:r>
                      <a:endParaRPr lang="tr-TR" sz="1100">
                        <a:latin typeface="Cambria"/>
                        <a:ea typeface="Cambria"/>
                        <a:cs typeface="Cambria"/>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618490" marR="158750" indent="-443865">
                        <a:spcBef>
                          <a:spcPts val="5"/>
                        </a:spcBef>
                        <a:spcAft>
                          <a:spcPts val="0"/>
                        </a:spcAft>
                      </a:pPr>
                      <a:r>
                        <a:rPr lang="tr-TR" sz="1000" dirty="0">
                          <a:latin typeface="Cambria"/>
                          <a:ea typeface="Cambria"/>
                          <a:cs typeface="Cambria"/>
                        </a:rPr>
                        <a:t>Danışmanlık</a:t>
                      </a:r>
                      <a:r>
                        <a:rPr lang="tr-TR" sz="1000" spc="-50" dirty="0">
                          <a:latin typeface="Cambria"/>
                          <a:ea typeface="Cambria"/>
                          <a:cs typeface="Cambria"/>
                        </a:rPr>
                        <a:t> </a:t>
                      </a:r>
                      <a:r>
                        <a:rPr lang="tr-TR" sz="1000" dirty="0">
                          <a:latin typeface="Cambria"/>
                          <a:ea typeface="Cambria"/>
                          <a:cs typeface="Cambria"/>
                        </a:rPr>
                        <a:t>Hizmeti</a:t>
                      </a:r>
                      <a:r>
                        <a:rPr lang="tr-TR" sz="1000" spc="-205" dirty="0">
                          <a:latin typeface="Cambria"/>
                          <a:ea typeface="Cambria"/>
                          <a:cs typeface="Cambria"/>
                        </a:rPr>
                        <a:t> </a:t>
                      </a:r>
                      <a:r>
                        <a:rPr lang="tr-TR" sz="1000" dirty="0">
                          <a:latin typeface="Cambria"/>
                          <a:ea typeface="Cambria"/>
                          <a:cs typeface="Cambria"/>
                        </a:rPr>
                        <a:t>Alan</a:t>
                      </a:r>
                      <a:endParaRPr lang="tr-TR" sz="1100" dirty="0">
                        <a:latin typeface="Cambria"/>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tr-TR"/>
                    </a:p>
                  </a:txBody>
                  <a:tcPr/>
                </a:tc>
                <a:tc hMerge="1">
                  <a:txBody>
                    <a:bodyPr/>
                    <a:lstStyle/>
                    <a:p>
                      <a:endParaRPr lang="tr-TR"/>
                    </a:p>
                  </a:txBody>
                  <a:tcPr/>
                </a:tc>
                <a:tc gridSpan="3">
                  <a:txBody>
                    <a:bodyPr/>
                    <a:lstStyle/>
                    <a:p>
                      <a:pPr marL="183515" marR="171450" indent="4445" algn="just">
                        <a:spcBef>
                          <a:spcPts val="5"/>
                        </a:spcBef>
                        <a:spcAft>
                          <a:spcPts val="0"/>
                        </a:spcAft>
                      </a:pPr>
                      <a:r>
                        <a:rPr lang="tr-TR" sz="1000" dirty="0">
                          <a:latin typeface="Cambria"/>
                          <a:ea typeface="Cambria"/>
                          <a:cs typeface="Cambria"/>
                        </a:rPr>
                        <a:t>Rehberlik Hizmetleri İle İlgili</a:t>
                      </a:r>
                      <a:r>
                        <a:rPr lang="tr-TR" sz="1000" spc="-210" dirty="0">
                          <a:latin typeface="Cambria"/>
                          <a:ea typeface="Cambria"/>
                          <a:cs typeface="Cambria"/>
                        </a:rPr>
                        <a:t> </a:t>
                      </a:r>
                      <a:r>
                        <a:rPr lang="tr-TR" sz="1000" dirty="0">
                          <a:latin typeface="Cambria"/>
                          <a:ea typeface="Cambria"/>
                          <a:cs typeface="Cambria"/>
                        </a:rPr>
                        <a:t>Düzenlenen Eğitim/Paylaşım</a:t>
                      </a:r>
                      <a:r>
                        <a:rPr lang="tr-TR" sz="1000" spc="-210" dirty="0">
                          <a:latin typeface="Cambria"/>
                          <a:ea typeface="Cambria"/>
                          <a:cs typeface="Cambria"/>
                        </a:rPr>
                        <a:t> </a:t>
                      </a:r>
                      <a:r>
                        <a:rPr lang="tr-TR" sz="1000" dirty="0">
                          <a:latin typeface="Cambria"/>
                          <a:ea typeface="Cambria"/>
                          <a:cs typeface="Cambria"/>
                        </a:rPr>
                        <a:t>Toplantısı</a:t>
                      </a:r>
                      <a:r>
                        <a:rPr lang="tr-TR" sz="1000" spc="-20" dirty="0">
                          <a:latin typeface="Cambria"/>
                          <a:ea typeface="Cambria"/>
                          <a:cs typeface="Cambria"/>
                        </a:rPr>
                        <a:t> </a:t>
                      </a:r>
                      <a:r>
                        <a:rPr lang="tr-TR" sz="1000" dirty="0">
                          <a:latin typeface="Cambria"/>
                          <a:ea typeface="Cambria"/>
                          <a:cs typeface="Cambria"/>
                        </a:rPr>
                        <a:t>vb.</a:t>
                      </a:r>
                      <a:r>
                        <a:rPr lang="tr-TR" sz="1000" spc="-10" dirty="0">
                          <a:latin typeface="Cambria"/>
                          <a:ea typeface="Cambria"/>
                          <a:cs typeface="Cambria"/>
                        </a:rPr>
                        <a:t> </a:t>
                      </a:r>
                      <a:r>
                        <a:rPr lang="tr-TR" sz="1000" dirty="0">
                          <a:latin typeface="Cambria"/>
                          <a:ea typeface="Cambria"/>
                          <a:cs typeface="Cambria"/>
                        </a:rPr>
                        <a:t>Faaliyet</a:t>
                      </a:r>
                      <a:r>
                        <a:rPr lang="tr-TR" sz="1000" spc="-20" dirty="0">
                          <a:latin typeface="Cambria"/>
                          <a:ea typeface="Cambria"/>
                          <a:cs typeface="Cambria"/>
                        </a:rPr>
                        <a:t> </a:t>
                      </a:r>
                      <a:r>
                        <a:rPr lang="tr-TR" sz="1000" dirty="0">
                          <a:latin typeface="Cambria"/>
                          <a:ea typeface="Cambria"/>
                          <a:cs typeface="Cambria"/>
                        </a:rPr>
                        <a:t>Sayısı</a:t>
                      </a:r>
                      <a:endParaRPr lang="tr-TR" sz="1100" dirty="0">
                        <a:latin typeface="Cambria"/>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tr-TR"/>
                    </a:p>
                  </a:txBody>
                  <a:tcPr/>
                </a:tc>
                <a:tc hMerge="1">
                  <a:txBody>
                    <a:bodyPr/>
                    <a:lstStyle/>
                    <a:p>
                      <a:endParaRPr lang="tr-TR"/>
                    </a:p>
                  </a:txBody>
                  <a:tcPr/>
                </a:tc>
              </a:tr>
              <a:tr h="149884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71120">
                        <a:spcBef>
                          <a:spcPts val="560"/>
                        </a:spcBef>
                        <a:spcAft>
                          <a:spcPts val="0"/>
                        </a:spcAft>
                      </a:pPr>
                      <a:r>
                        <a:rPr lang="tr-TR" sz="1000">
                          <a:latin typeface="Cambria"/>
                          <a:ea typeface="Cambria"/>
                          <a:cs typeface="Cambria"/>
                        </a:rPr>
                        <a:t>Öğrenci</a:t>
                      </a:r>
                      <a:r>
                        <a:rPr lang="tr-TR" sz="1000" spc="-15">
                          <a:latin typeface="Cambria"/>
                          <a:ea typeface="Cambria"/>
                          <a:cs typeface="Cambria"/>
                        </a:rPr>
                        <a:t> </a:t>
                      </a:r>
                      <a:r>
                        <a:rPr lang="tr-TR" sz="1000">
                          <a:latin typeface="Cambria"/>
                          <a:ea typeface="Cambria"/>
                          <a:cs typeface="Cambria"/>
                        </a:rPr>
                        <a:t>Sayısı</a:t>
                      </a:r>
                      <a:endParaRPr lang="tr-TR" sz="1100">
                        <a:latin typeface="Cambria"/>
                        <a:ea typeface="Cambria"/>
                        <a:cs typeface="Cambria"/>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spcBef>
                          <a:spcPts val="565"/>
                        </a:spcBef>
                        <a:spcAft>
                          <a:spcPts val="0"/>
                        </a:spcAft>
                      </a:pPr>
                      <a:r>
                        <a:rPr lang="tr-TR" sz="1000" dirty="0">
                          <a:latin typeface="Cambria"/>
                          <a:ea typeface="Cambria"/>
                          <a:cs typeface="Cambria"/>
                        </a:rPr>
                        <a:t>Öğretmen</a:t>
                      </a:r>
                      <a:r>
                        <a:rPr lang="tr-TR" sz="1000" spc="-20" dirty="0">
                          <a:latin typeface="Cambria"/>
                          <a:ea typeface="Cambria"/>
                          <a:cs typeface="Cambria"/>
                        </a:rPr>
                        <a:t> </a:t>
                      </a:r>
                      <a:r>
                        <a:rPr lang="tr-TR" sz="1000" dirty="0">
                          <a:latin typeface="Cambria"/>
                          <a:ea typeface="Cambria"/>
                          <a:cs typeface="Cambria"/>
                        </a:rPr>
                        <a:t>Sayısı</a:t>
                      </a:r>
                      <a:endParaRPr lang="tr-TR" sz="1100" dirty="0">
                        <a:latin typeface="Cambria"/>
                        <a:ea typeface="Cambria"/>
                        <a:cs typeface="Cambria"/>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spcBef>
                          <a:spcPts val="565"/>
                        </a:spcBef>
                        <a:spcAft>
                          <a:spcPts val="0"/>
                        </a:spcAft>
                      </a:pPr>
                      <a:r>
                        <a:rPr lang="tr-TR" sz="1000">
                          <a:latin typeface="Cambria"/>
                          <a:ea typeface="Cambria"/>
                          <a:cs typeface="Cambria"/>
                        </a:rPr>
                        <a:t>Veli</a:t>
                      </a:r>
                      <a:r>
                        <a:rPr lang="tr-TR" sz="1000" spc="-15">
                          <a:latin typeface="Cambria"/>
                          <a:ea typeface="Cambria"/>
                          <a:cs typeface="Cambria"/>
                        </a:rPr>
                        <a:t> </a:t>
                      </a:r>
                      <a:r>
                        <a:rPr lang="tr-TR" sz="1000">
                          <a:latin typeface="Cambria"/>
                          <a:ea typeface="Cambria"/>
                          <a:cs typeface="Cambria"/>
                        </a:rPr>
                        <a:t>Sayısı</a:t>
                      </a:r>
                      <a:endParaRPr lang="tr-TR" sz="1100">
                        <a:latin typeface="Cambria"/>
                        <a:ea typeface="Cambria"/>
                        <a:cs typeface="Cambria"/>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spcBef>
                          <a:spcPts val="570"/>
                        </a:spcBef>
                        <a:spcAft>
                          <a:spcPts val="0"/>
                        </a:spcAft>
                      </a:pPr>
                      <a:r>
                        <a:rPr lang="tr-TR" sz="1000">
                          <a:latin typeface="Cambria"/>
                          <a:ea typeface="Cambria"/>
                          <a:cs typeface="Cambria"/>
                        </a:rPr>
                        <a:t>Öğretmenlere</a:t>
                      </a:r>
                      <a:r>
                        <a:rPr lang="tr-TR" sz="1000" spc="-20">
                          <a:latin typeface="Cambria"/>
                          <a:ea typeface="Cambria"/>
                          <a:cs typeface="Cambria"/>
                        </a:rPr>
                        <a:t> </a:t>
                      </a:r>
                      <a:r>
                        <a:rPr lang="tr-TR" sz="1000">
                          <a:latin typeface="Cambria"/>
                          <a:ea typeface="Cambria"/>
                          <a:cs typeface="Cambria"/>
                        </a:rPr>
                        <a:t>Yönelik</a:t>
                      </a:r>
                      <a:endParaRPr lang="tr-TR" sz="1100">
                        <a:latin typeface="Cambria"/>
                        <a:ea typeface="Cambria"/>
                        <a:cs typeface="Cambria"/>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spcBef>
                          <a:spcPts val="555"/>
                        </a:spcBef>
                        <a:spcAft>
                          <a:spcPts val="0"/>
                        </a:spcAft>
                      </a:pPr>
                      <a:r>
                        <a:rPr lang="tr-TR" sz="1000">
                          <a:latin typeface="Cambria"/>
                          <a:ea typeface="Cambria"/>
                          <a:cs typeface="Cambria"/>
                        </a:rPr>
                        <a:t>Öğrencilere</a:t>
                      </a:r>
                      <a:r>
                        <a:rPr lang="tr-TR" sz="1000" spc="-20">
                          <a:latin typeface="Cambria"/>
                          <a:ea typeface="Cambria"/>
                          <a:cs typeface="Cambria"/>
                        </a:rPr>
                        <a:t> </a:t>
                      </a:r>
                      <a:r>
                        <a:rPr lang="tr-TR" sz="1000">
                          <a:latin typeface="Cambria"/>
                          <a:ea typeface="Cambria"/>
                          <a:cs typeface="Cambria"/>
                        </a:rPr>
                        <a:t>Yönelik</a:t>
                      </a:r>
                      <a:endParaRPr lang="tr-TR" sz="1100">
                        <a:latin typeface="Cambria"/>
                        <a:ea typeface="Cambria"/>
                        <a:cs typeface="Cambria"/>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spcBef>
                          <a:spcPts val="560"/>
                        </a:spcBef>
                        <a:spcAft>
                          <a:spcPts val="0"/>
                        </a:spcAft>
                      </a:pPr>
                      <a:r>
                        <a:rPr lang="tr-TR" sz="1000" dirty="0">
                          <a:latin typeface="Cambria"/>
                          <a:ea typeface="Cambria"/>
                          <a:cs typeface="Cambria"/>
                        </a:rPr>
                        <a:t>Velilere</a:t>
                      </a:r>
                      <a:r>
                        <a:rPr lang="tr-TR" sz="1000" spc="-15" dirty="0">
                          <a:latin typeface="Cambria"/>
                          <a:ea typeface="Cambria"/>
                          <a:cs typeface="Cambria"/>
                        </a:rPr>
                        <a:t> </a:t>
                      </a:r>
                      <a:r>
                        <a:rPr lang="tr-TR" sz="1000" dirty="0">
                          <a:latin typeface="Cambria"/>
                          <a:ea typeface="Cambria"/>
                          <a:cs typeface="Cambria"/>
                        </a:rPr>
                        <a:t>Yönelik</a:t>
                      </a:r>
                      <a:endParaRPr lang="tr-TR" sz="1100" dirty="0">
                        <a:latin typeface="Cambria"/>
                        <a:ea typeface="Cambria"/>
                        <a:cs typeface="Cambria"/>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688">
                <a:tc>
                  <a:txBody>
                    <a:bodyPr/>
                    <a:lstStyle/>
                    <a:p>
                      <a:pPr algn="ctr">
                        <a:spcAft>
                          <a:spcPts val="0"/>
                        </a:spcAft>
                      </a:pPr>
                      <a:r>
                        <a:rPr lang="tr-TR" sz="1200" dirty="0" smtClean="0">
                          <a:latin typeface="Times New Roman"/>
                          <a:ea typeface="Cambria"/>
                          <a:cs typeface="Cambria"/>
                        </a:rPr>
                        <a:t>2</a:t>
                      </a:r>
                      <a:endParaRPr lang="tr-TR" sz="12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a:t>
                      </a:r>
                      <a:endParaRPr lang="tr-TR" sz="12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206</a:t>
                      </a:r>
                      <a:endParaRPr lang="tr-TR" sz="12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17</a:t>
                      </a:r>
                      <a:endParaRPr lang="tr-TR" sz="12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195</a:t>
                      </a:r>
                      <a:endParaRPr lang="tr-TR" sz="12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12</a:t>
                      </a:r>
                      <a:endParaRPr lang="tr-TR" sz="12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30</a:t>
                      </a:r>
                      <a:endParaRPr lang="tr-TR" sz="12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smtClean="0">
                          <a:latin typeface="Times New Roman"/>
                          <a:ea typeface="Cambria"/>
                          <a:cs typeface="Cambria"/>
                        </a:rPr>
                        <a:t>13</a:t>
                      </a:r>
                      <a:endParaRPr lang="tr-TR" sz="12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285720" y="4429132"/>
            <a:ext cx="842968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763"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Cambria" pitchFamily="18" charset="0"/>
                <a:cs typeface="Cambria" pitchFamily="18" charset="0"/>
              </a:rPr>
              <a:t>Tablo 28: Okul/kurum Rehberlik Hizmetleri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Dikdörtgen"/>
          <p:cNvSpPr/>
          <p:nvPr/>
        </p:nvSpPr>
        <p:spPr>
          <a:xfrm>
            <a:off x="357158" y="732992"/>
            <a:ext cx="2613216" cy="338554"/>
          </a:xfrm>
          <a:prstGeom prst="rect">
            <a:avLst/>
          </a:prstGeom>
        </p:spPr>
        <p:txBody>
          <a:bodyPr wrap="none">
            <a:spAutoFit/>
          </a:bodyPr>
          <a:lstStyle/>
          <a:p>
            <a:r>
              <a:rPr lang="tr-TR" sz="1600" dirty="0" smtClean="0">
                <a:latin typeface="Times New Roman" pitchFamily="18" charset="0"/>
                <a:cs typeface="Times New Roman" pitchFamily="18" charset="0"/>
              </a:rPr>
              <a:t>REHBERLİK HİZMETLERİ</a:t>
            </a:r>
            <a:endParaRPr lang="tr-TR" sz="1600" dirty="0">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83</a:t>
            </a:fld>
            <a:endParaRPr lang="tr-TR"/>
          </a:p>
        </p:txBody>
      </p:sp>
      <p:sp>
        <p:nvSpPr>
          <p:cNvPr id="5121" name="Rectangle 1"/>
          <p:cNvSpPr>
            <a:spLocks noChangeArrowheads="1"/>
          </p:cNvSpPr>
          <p:nvPr/>
        </p:nvSpPr>
        <p:spPr bwMode="auto">
          <a:xfrm>
            <a:off x="714348" y="1928802"/>
            <a:ext cx="728667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Cambria" pitchFamily="18" charset="0"/>
                <a:cs typeface="Cambria" pitchFamily="18" charset="0"/>
              </a:rPr>
              <a:t>Tablo 29: Teknolojik Araç-Gereç Durumu</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o"/>
          <p:cNvGraphicFramePr>
            <a:graphicFrameLocks noGrp="1"/>
          </p:cNvGraphicFramePr>
          <p:nvPr>
            <p:extLst>
              <p:ext uri="{D42A27DB-BD31-4B8C-83A1-F6EECF244321}">
                <p14:modId xmlns:p14="http://schemas.microsoft.com/office/powerpoint/2010/main" xmlns="" val="1796490616"/>
              </p:ext>
            </p:extLst>
          </p:nvPr>
        </p:nvGraphicFramePr>
        <p:xfrm>
          <a:off x="785786" y="2928934"/>
          <a:ext cx="7429552" cy="3313430"/>
        </p:xfrm>
        <a:graphic>
          <a:graphicData uri="http://schemas.openxmlformats.org/drawingml/2006/table">
            <a:tbl>
              <a:tblPr/>
              <a:tblGrid>
                <a:gridCol w="3088633"/>
                <a:gridCol w="1058960"/>
                <a:gridCol w="920287"/>
                <a:gridCol w="896874"/>
                <a:gridCol w="678980"/>
                <a:gridCol w="785818"/>
              </a:tblGrid>
              <a:tr h="255270">
                <a:tc>
                  <a:txBody>
                    <a:bodyPr/>
                    <a:lstStyle/>
                    <a:p>
                      <a:pPr marL="67945">
                        <a:lnSpc>
                          <a:spcPts val="1170"/>
                        </a:lnSpc>
                        <a:spcAft>
                          <a:spcPts val="0"/>
                        </a:spcAft>
                      </a:pPr>
                      <a:r>
                        <a:rPr lang="tr-TR" sz="1000" dirty="0">
                          <a:latin typeface="Cambria"/>
                          <a:ea typeface="Cambria"/>
                          <a:cs typeface="Cambria"/>
                        </a:rPr>
                        <a:t>Fiziki</a:t>
                      </a:r>
                      <a:r>
                        <a:rPr lang="tr-TR" sz="1000" spc="-20" dirty="0">
                          <a:latin typeface="Cambria"/>
                          <a:ea typeface="Cambria"/>
                          <a:cs typeface="Cambria"/>
                        </a:rPr>
                        <a:t> </a:t>
                      </a:r>
                      <a:r>
                        <a:rPr lang="tr-TR" sz="1000" dirty="0">
                          <a:latin typeface="Cambria"/>
                          <a:ea typeface="Cambria"/>
                          <a:cs typeface="Cambria"/>
                        </a:rPr>
                        <a:t>Mekân</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3365" marR="247015" algn="ctr">
                        <a:spcBef>
                          <a:spcPts val="5"/>
                        </a:spcBef>
                        <a:spcAft>
                          <a:spcPts val="0"/>
                        </a:spcAft>
                      </a:pPr>
                      <a:r>
                        <a:rPr lang="tr-TR" sz="1000" b="1" dirty="0">
                          <a:latin typeface="Cambria"/>
                          <a:ea typeface="Cambria"/>
                          <a:cs typeface="Cambria"/>
                        </a:rPr>
                        <a:t>Var</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210820">
                        <a:spcBef>
                          <a:spcPts val="5"/>
                        </a:spcBef>
                        <a:spcAft>
                          <a:spcPts val="0"/>
                        </a:spcAft>
                      </a:pPr>
                      <a:r>
                        <a:rPr lang="tr-TR" sz="1000" b="1">
                          <a:latin typeface="Cambria"/>
                          <a:ea typeface="Cambria"/>
                          <a:cs typeface="Cambria"/>
                        </a:rPr>
                        <a:t>Yok</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a:spcBef>
                          <a:spcPts val="5"/>
                        </a:spcBef>
                        <a:spcAft>
                          <a:spcPts val="0"/>
                        </a:spcAft>
                      </a:pPr>
                      <a:r>
                        <a:rPr lang="tr-TR" sz="1000" b="1">
                          <a:latin typeface="Cambria"/>
                          <a:ea typeface="Cambria"/>
                          <a:cs typeface="Cambria"/>
                        </a:rPr>
                        <a:t>Adedi</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167005">
                        <a:spcBef>
                          <a:spcPts val="5"/>
                        </a:spcBef>
                        <a:spcAft>
                          <a:spcPts val="0"/>
                        </a:spcAft>
                      </a:pPr>
                      <a:r>
                        <a:rPr lang="tr-TR" sz="1000" b="1">
                          <a:latin typeface="Cambria"/>
                          <a:ea typeface="Cambria"/>
                          <a:cs typeface="Cambria"/>
                        </a:rPr>
                        <a:t>İhtiyaç</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905">
                        <a:spcBef>
                          <a:spcPts val="5"/>
                        </a:spcBef>
                        <a:spcAft>
                          <a:spcPts val="0"/>
                        </a:spcAft>
                      </a:pPr>
                      <a:r>
                        <a:rPr lang="tr-TR" sz="1000" b="1">
                          <a:latin typeface="Cambria"/>
                          <a:ea typeface="Cambria"/>
                          <a:cs typeface="Cambria"/>
                        </a:rPr>
                        <a:t>Açıklama</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63220">
                <a:tc>
                  <a:txBody>
                    <a:bodyPr/>
                    <a:lstStyle/>
                    <a:p>
                      <a:pPr marL="67945">
                        <a:lnSpc>
                          <a:spcPts val="1170"/>
                        </a:lnSpc>
                        <a:spcAft>
                          <a:spcPts val="0"/>
                        </a:spcAft>
                      </a:pPr>
                      <a:r>
                        <a:rPr lang="tr-TR" sz="1000">
                          <a:latin typeface="Cambria"/>
                          <a:ea typeface="Cambria"/>
                          <a:cs typeface="Cambria"/>
                        </a:rPr>
                        <a:t>Öğretmen</a:t>
                      </a:r>
                      <a:r>
                        <a:rPr lang="tr-TR" sz="1000" spc="-20">
                          <a:latin typeface="Cambria"/>
                          <a:ea typeface="Cambria"/>
                          <a:cs typeface="Cambria"/>
                        </a:rPr>
                        <a:t> </a:t>
                      </a:r>
                      <a:r>
                        <a:rPr lang="tr-TR" sz="1000">
                          <a:latin typeface="Cambria"/>
                          <a:ea typeface="Cambria"/>
                          <a:cs typeface="Cambria"/>
                        </a:rPr>
                        <a:t>Çalışma</a:t>
                      </a:r>
                      <a:r>
                        <a:rPr lang="tr-TR" sz="1000" spc="-20">
                          <a:latin typeface="Cambria"/>
                          <a:ea typeface="Cambria"/>
                          <a:cs typeface="Cambria"/>
                        </a:rPr>
                        <a:t> </a:t>
                      </a:r>
                      <a:r>
                        <a:rPr lang="tr-TR" sz="1000">
                          <a:latin typeface="Cambria"/>
                          <a:ea typeface="Cambria"/>
                          <a:cs typeface="Cambria"/>
                        </a:rPr>
                        <a:t>Odası</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100" dirty="0" smtClean="0">
                          <a:latin typeface="Times New Roman"/>
                          <a:ea typeface="Cambria"/>
                          <a:cs typeface="Cambria"/>
                        </a:rPr>
                        <a:t>X</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100" dirty="0" smtClean="0">
                          <a:latin typeface="Times New Roman"/>
                          <a:ea typeface="Cambria"/>
                          <a:cs typeface="Cambria"/>
                        </a:rPr>
                        <a:t>0</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100" dirty="0" smtClean="0">
                          <a:latin typeface="Times New Roman"/>
                          <a:ea typeface="Cambria"/>
                          <a:cs typeface="Cambria"/>
                        </a:rPr>
                        <a:t>1</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44805">
                <a:tc>
                  <a:txBody>
                    <a:bodyPr/>
                    <a:lstStyle/>
                    <a:p>
                      <a:pPr marL="67945">
                        <a:spcBef>
                          <a:spcPts val="80"/>
                        </a:spcBef>
                        <a:spcAft>
                          <a:spcPts val="0"/>
                        </a:spcAft>
                      </a:pPr>
                      <a:r>
                        <a:rPr lang="tr-TR" sz="1000">
                          <a:latin typeface="Cambria"/>
                          <a:ea typeface="Cambria"/>
                          <a:cs typeface="Cambria"/>
                        </a:rPr>
                        <a:t>Ekipman</a:t>
                      </a:r>
                      <a:r>
                        <a:rPr lang="tr-TR" sz="1000" spc="-20">
                          <a:latin typeface="Cambria"/>
                          <a:ea typeface="Cambria"/>
                          <a:cs typeface="Cambria"/>
                        </a:rPr>
                        <a:t> </a:t>
                      </a:r>
                      <a:r>
                        <a:rPr lang="tr-TR" sz="1000">
                          <a:latin typeface="Cambria"/>
                          <a:ea typeface="Cambria"/>
                          <a:cs typeface="Cambria"/>
                        </a:rPr>
                        <a:t>Odası</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smtClean="0">
                          <a:latin typeface="Times New Roman"/>
                          <a:ea typeface="Cambria"/>
                          <a:cs typeface="Cambria"/>
                        </a:rPr>
                        <a:t>X</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smtClean="0">
                          <a:latin typeface="Times New Roman"/>
                          <a:ea typeface="Cambria"/>
                          <a:cs typeface="Cambria"/>
                        </a:rPr>
                        <a:t>1</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smtClean="0">
                          <a:latin typeface="Times New Roman"/>
                          <a:ea typeface="Cambria"/>
                          <a:cs typeface="Cambria"/>
                        </a:rPr>
                        <a:t>0</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marL="67945">
                        <a:spcBef>
                          <a:spcPts val="65"/>
                        </a:spcBef>
                        <a:spcAft>
                          <a:spcPts val="0"/>
                        </a:spcAft>
                      </a:pPr>
                      <a:r>
                        <a:rPr lang="tr-TR" sz="1000">
                          <a:latin typeface="Cambria"/>
                          <a:ea typeface="Cambria"/>
                          <a:cs typeface="Cambria"/>
                        </a:rPr>
                        <a:t>Kütüphane</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100" dirty="0" smtClean="0">
                          <a:latin typeface="Times New Roman"/>
                          <a:ea typeface="Cambria"/>
                          <a:cs typeface="Cambria"/>
                        </a:rPr>
                        <a:t>X</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100" dirty="0" smtClean="0">
                          <a:latin typeface="Times New Roman"/>
                          <a:ea typeface="Cambria"/>
                          <a:cs typeface="Cambria"/>
                        </a:rPr>
                        <a:t>1</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100" dirty="0" smtClean="0">
                          <a:latin typeface="Times New Roman"/>
                          <a:ea typeface="Cambria"/>
                          <a:cs typeface="Cambria"/>
                        </a:rPr>
                        <a:t>0</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45440">
                <a:tc>
                  <a:txBody>
                    <a:bodyPr/>
                    <a:lstStyle/>
                    <a:p>
                      <a:pPr marL="67945">
                        <a:spcBef>
                          <a:spcPts val="80"/>
                        </a:spcBef>
                        <a:spcAft>
                          <a:spcPts val="0"/>
                        </a:spcAft>
                      </a:pPr>
                      <a:r>
                        <a:rPr lang="tr-TR" sz="1000">
                          <a:latin typeface="Cambria"/>
                          <a:ea typeface="Cambria"/>
                          <a:cs typeface="Cambria"/>
                        </a:rPr>
                        <a:t>Rehberlik</a:t>
                      </a:r>
                      <a:r>
                        <a:rPr lang="tr-TR" sz="1000" spc="-20">
                          <a:latin typeface="Cambria"/>
                          <a:ea typeface="Cambria"/>
                          <a:cs typeface="Cambria"/>
                        </a:rPr>
                        <a:t> </a:t>
                      </a:r>
                      <a:r>
                        <a:rPr lang="tr-TR" sz="1000">
                          <a:latin typeface="Cambria"/>
                          <a:ea typeface="Cambria"/>
                          <a:cs typeface="Cambria"/>
                        </a:rPr>
                        <a:t>Servisi</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smtClean="0">
                          <a:latin typeface="Times New Roman"/>
                          <a:ea typeface="Cambria"/>
                          <a:cs typeface="Cambria"/>
                        </a:rPr>
                        <a:t>X</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smtClean="0">
                          <a:latin typeface="Times New Roman"/>
                          <a:ea typeface="Cambria"/>
                          <a:cs typeface="Cambria"/>
                        </a:rPr>
                        <a:t>1</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smtClean="0">
                          <a:latin typeface="Times New Roman"/>
                          <a:ea typeface="Cambria"/>
                          <a:cs typeface="Cambria"/>
                        </a:rPr>
                        <a:t>0</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marL="67945">
                        <a:spcBef>
                          <a:spcPts val="425"/>
                        </a:spcBef>
                        <a:spcAft>
                          <a:spcPts val="0"/>
                        </a:spcAft>
                      </a:pPr>
                      <a:r>
                        <a:rPr lang="tr-TR" sz="1000" dirty="0">
                          <a:latin typeface="Cambria"/>
                          <a:ea typeface="Cambria"/>
                          <a:cs typeface="Cambria"/>
                        </a:rPr>
                        <a:t>Resim</a:t>
                      </a:r>
                      <a:r>
                        <a:rPr lang="tr-TR" sz="1000" spc="-10" dirty="0">
                          <a:latin typeface="Cambria"/>
                          <a:ea typeface="Cambria"/>
                          <a:cs typeface="Cambria"/>
                        </a:rPr>
                        <a:t> </a:t>
                      </a:r>
                      <a:r>
                        <a:rPr lang="tr-TR" sz="1000" dirty="0">
                          <a:latin typeface="Cambria"/>
                          <a:ea typeface="Cambria"/>
                          <a:cs typeface="Cambria"/>
                        </a:rPr>
                        <a:t>Odası</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100" dirty="0" smtClean="0">
                          <a:latin typeface="Times New Roman"/>
                          <a:ea typeface="Cambria"/>
                          <a:cs typeface="Cambria"/>
                        </a:rPr>
                        <a:t>X</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100" dirty="0" smtClean="0">
                          <a:latin typeface="Times New Roman"/>
                          <a:ea typeface="Cambria"/>
                          <a:cs typeface="Cambria"/>
                        </a:rPr>
                        <a:t>1</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57505">
                <a:tc>
                  <a:txBody>
                    <a:bodyPr/>
                    <a:lstStyle/>
                    <a:p>
                      <a:pPr marL="67945">
                        <a:spcBef>
                          <a:spcPts val="140"/>
                        </a:spcBef>
                        <a:spcAft>
                          <a:spcPts val="0"/>
                        </a:spcAft>
                      </a:pPr>
                      <a:r>
                        <a:rPr lang="tr-TR" sz="1000">
                          <a:latin typeface="Cambria"/>
                          <a:ea typeface="Cambria"/>
                          <a:cs typeface="Cambria"/>
                        </a:rPr>
                        <a:t>Müzik</a:t>
                      </a:r>
                      <a:r>
                        <a:rPr lang="tr-TR" sz="1000" spc="-15">
                          <a:latin typeface="Cambria"/>
                          <a:ea typeface="Cambria"/>
                          <a:cs typeface="Cambria"/>
                        </a:rPr>
                        <a:t> </a:t>
                      </a:r>
                      <a:r>
                        <a:rPr lang="tr-TR" sz="1000">
                          <a:latin typeface="Cambria"/>
                          <a:ea typeface="Cambria"/>
                          <a:cs typeface="Cambria"/>
                        </a:rPr>
                        <a:t>Odası</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smtClean="0">
                          <a:latin typeface="Times New Roman"/>
                          <a:ea typeface="Cambria"/>
                          <a:cs typeface="Cambria"/>
                        </a:rPr>
                        <a:t>X</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smtClean="0">
                          <a:latin typeface="Times New Roman"/>
                          <a:ea typeface="Cambria"/>
                          <a:cs typeface="Cambria"/>
                        </a:rPr>
                        <a:t>1</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440">
                <a:tc>
                  <a:txBody>
                    <a:bodyPr/>
                    <a:lstStyle/>
                    <a:p>
                      <a:pPr marL="67945">
                        <a:spcBef>
                          <a:spcPts val="80"/>
                        </a:spcBef>
                        <a:spcAft>
                          <a:spcPts val="0"/>
                        </a:spcAft>
                      </a:pPr>
                      <a:r>
                        <a:rPr lang="tr-TR" sz="1000">
                          <a:latin typeface="Cambria"/>
                          <a:ea typeface="Cambria"/>
                          <a:cs typeface="Cambria"/>
                        </a:rPr>
                        <a:t>Çok</a:t>
                      </a:r>
                      <a:r>
                        <a:rPr lang="tr-TR" sz="1000" spc="-10">
                          <a:latin typeface="Cambria"/>
                          <a:ea typeface="Cambria"/>
                          <a:cs typeface="Cambria"/>
                        </a:rPr>
                        <a:t> </a:t>
                      </a:r>
                      <a:r>
                        <a:rPr lang="tr-TR" sz="1000">
                          <a:latin typeface="Cambria"/>
                          <a:ea typeface="Cambria"/>
                          <a:cs typeface="Cambria"/>
                        </a:rPr>
                        <a:t>Amaçlı</a:t>
                      </a:r>
                      <a:r>
                        <a:rPr lang="tr-TR" sz="1000" spc="-20">
                          <a:latin typeface="Cambria"/>
                          <a:ea typeface="Cambria"/>
                          <a:cs typeface="Cambria"/>
                        </a:rPr>
                        <a:t> </a:t>
                      </a:r>
                      <a:r>
                        <a:rPr lang="tr-TR" sz="1000">
                          <a:latin typeface="Cambria"/>
                          <a:ea typeface="Cambria"/>
                          <a:cs typeface="Cambria"/>
                        </a:rPr>
                        <a:t>Salon</a:t>
                      </a:r>
                      <a:endParaRPr lang="tr-TR" sz="110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100" dirty="0" smtClean="0">
                          <a:latin typeface="Times New Roman"/>
                          <a:ea typeface="Cambria"/>
                          <a:cs typeface="Cambria"/>
                        </a:rPr>
                        <a:t>X</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tr-TR" sz="1100" dirty="0" smtClean="0">
                          <a:latin typeface="Times New Roman"/>
                          <a:ea typeface="Cambria"/>
                          <a:cs typeface="Cambria"/>
                        </a:rPr>
                        <a:t>1</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529590">
                <a:tc>
                  <a:txBody>
                    <a:bodyPr/>
                    <a:lstStyle/>
                    <a:p>
                      <a:pPr marL="67945">
                        <a:lnSpc>
                          <a:spcPts val="1170"/>
                        </a:lnSpc>
                        <a:spcAft>
                          <a:spcPts val="0"/>
                        </a:spcAft>
                      </a:pPr>
                      <a:r>
                        <a:rPr lang="tr-TR" sz="1000" dirty="0">
                          <a:latin typeface="Cambria"/>
                          <a:ea typeface="Cambria"/>
                          <a:cs typeface="Cambria"/>
                        </a:rPr>
                        <a:t>Spor</a:t>
                      </a:r>
                      <a:r>
                        <a:rPr lang="tr-TR" sz="1000" spc="-20" dirty="0">
                          <a:latin typeface="Cambria"/>
                          <a:ea typeface="Cambria"/>
                          <a:cs typeface="Cambria"/>
                        </a:rPr>
                        <a:t> </a:t>
                      </a:r>
                      <a:r>
                        <a:rPr lang="tr-TR" sz="1000" dirty="0">
                          <a:latin typeface="Cambria"/>
                          <a:ea typeface="Cambria"/>
                          <a:cs typeface="Cambria"/>
                        </a:rPr>
                        <a:t>Salonu</a:t>
                      </a:r>
                      <a:endParaRPr lang="tr-TR" sz="1100" dirty="0">
                        <a:latin typeface="Cambria"/>
                        <a:ea typeface="Cambria"/>
                        <a:cs typeface="Cambria"/>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smtClean="0">
                          <a:latin typeface="Times New Roman"/>
                          <a:ea typeface="Cambria"/>
                          <a:cs typeface="Cambria"/>
                        </a:rPr>
                        <a:t>X</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smtClean="0">
                          <a:latin typeface="Times New Roman"/>
                          <a:ea typeface="Cambria"/>
                          <a:cs typeface="Cambria"/>
                        </a:rPr>
                        <a:t>1</a:t>
                      </a: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dirty="0">
                        <a:latin typeface="Times New Roman"/>
                        <a:ea typeface="Cambria"/>
                        <a:cs typeface="Cambri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22" name="Rectangle 2"/>
          <p:cNvSpPr>
            <a:spLocks noChangeArrowheads="1"/>
          </p:cNvSpPr>
          <p:nvPr/>
        </p:nvSpPr>
        <p:spPr bwMode="auto">
          <a:xfrm>
            <a:off x="785786" y="6215082"/>
            <a:ext cx="742955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Cambria" pitchFamily="18" charset="0"/>
                <a:cs typeface="Cambria" pitchFamily="18" charset="0"/>
              </a:rPr>
              <a:t>Tablo  30: Fiziki Mekân Durumu</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714348" y="2428868"/>
            <a:ext cx="2416046" cy="369332"/>
          </a:xfrm>
          <a:prstGeom prst="rect">
            <a:avLst/>
          </a:prstGeom>
        </p:spPr>
        <p:txBody>
          <a:bodyPr wrap="none">
            <a:spAutoFit/>
          </a:bodyPr>
          <a:lstStyle/>
          <a:p>
            <a:r>
              <a:rPr lang="tr-TR" dirty="0" smtClean="0"/>
              <a:t>FİZİKİ MEKAN DURUMU</a:t>
            </a:r>
            <a:endParaRPr lang="tr-TR" dirty="0"/>
          </a:p>
        </p:txBody>
      </p:sp>
      <p:sp>
        <p:nvSpPr>
          <p:cNvPr id="8" name="7 Dikdörtgen"/>
          <p:cNvSpPr/>
          <p:nvPr/>
        </p:nvSpPr>
        <p:spPr>
          <a:xfrm>
            <a:off x="571472" y="0"/>
            <a:ext cx="7572428" cy="1169551"/>
          </a:xfrm>
          <a:prstGeom prst="rect">
            <a:avLst/>
          </a:prstGeom>
        </p:spPr>
        <p:txBody>
          <a:bodyPr wrap="square">
            <a:spAutoFit/>
          </a:bodyPr>
          <a:lstStyle/>
          <a:p>
            <a:pPr lvl="0" indent="449263" algn="ctr" fontAlgn="base">
              <a:spcBef>
                <a:spcPct val="0"/>
              </a:spcBef>
              <a:spcAft>
                <a:spcPct val="0"/>
              </a:spcAft>
            </a:pPr>
            <a:r>
              <a:rPr lang="tr-TR" dirty="0" smtClean="0">
                <a:latin typeface="Times New Roman" pitchFamily="18" charset="0"/>
                <a:ea typeface="SimSun" pitchFamily="2" charset="-122"/>
                <a:cs typeface="Times New Roman" pitchFamily="18" charset="0"/>
              </a:rPr>
              <a:t>DONANIM VE TEKNOLOJİK KAYNAKLARIMIZ</a:t>
            </a:r>
            <a:endParaRPr lang="tr-TR" sz="2400" dirty="0" smtClean="0">
              <a:latin typeface="Calibri Light" pitchFamily="34" charset="0"/>
              <a:ea typeface="SimSun" pitchFamily="2" charset="-122"/>
              <a:cs typeface="Times New Roman" pitchFamily="18" charset="0"/>
            </a:endParaRPr>
          </a:p>
          <a:p>
            <a:pPr lvl="0" indent="449263" eaLnBrk="0" fontAlgn="base" hangingPunct="0">
              <a:spcBef>
                <a:spcPct val="0"/>
              </a:spcBef>
              <a:spcAft>
                <a:spcPct val="0"/>
              </a:spcAft>
            </a:pPr>
            <a:r>
              <a:rPr lang="tr-TR" sz="1200" dirty="0" smtClean="0">
                <a:latin typeface="Times New Roman" pitchFamily="18" charset="0"/>
                <a:ea typeface="Times New Roman" pitchFamily="18" charset="0"/>
                <a:cs typeface="Times New Roman" pitchFamily="18" charset="0"/>
              </a:rPr>
              <a:t>Teknolojik kaynaklar başta olmak üzere okulumuzda bulunan çalışır durumdaki donanım malzemesine ilişkin bilgiye alttaki tabloda yer verilmiştir.</a:t>
            </a:r>
            <a:endParaRPr lang="tr-TR" sz="1200" dirty="0" smtClean="0">
              <a:latin typeface="Times New Roman" pitchFamily="18" charset="0"/>
              <a:cs typeface="Times New Roman" pitchFamily="18" charset="0"/>
            </a:endParaRPr>
          </a:p>
          <a:p>
            <a:pPr lvl="0" indent="449263" eaLnBrk="0" fontAlgn="base" hangingPunct="0">
              <a:spcBef>
                <a:spcPct val="0"/>
              </a:spcBef>
              <a:spcAft>
                <a:spcPct val="0"/>
              </a:spcAft>
            </a:pPr>
            <a:endParaRPr lang="tr-TR" sz="2800" dirty="0" smtClean="0">
              <a:latin typeface="Arial" pitchFamily="34" charset="0"/>
              <a:cs typeface="Arial" pitchFamily="34" charset="0"/>
            </a:endParaRPr>
          </a:p>
        </p:txBody>
      </p:sp>
      <p:graphicFrame>
        <p:nvGraphicFramePr>
          <p:cNvPr id="9" name="8 Tablo"/>
          <p:cNvGraphicFramePr>
            <a:graphicFrameLocks noGrp="1"/>
          </p:cNvGraphicFramePr>
          <p:nvPr>
            <p:extLst>
              <p:ext uri="{D42A27DB-BD31-4B8C-83A1-F6EECF244321}">
                <p14:modId xmlns:p14="http://schemas.microsoft.com/office/powerpoint/2010/main" xmlns="" val="293555374"/>
              </p:ext>
            </p:extLst>
          </p:nvPr>
        </p:nvGraphicFramePr>
        <p:xfrm>
          <a:off x="714348" y="928670"/>
          <a:ext cx="7429552" cy="914400"/>
        </p:xfrm>
        <a:graphic>
          <a:graphicData uri="http://schemas.openxmlformats.org/drawingml/2006/table">
            <a:tbl>
              <a:tblPr>
                <a:tableStyleId>{35758FB7-9AC5-4552-8A53-C91805E547FA}</a:tableStyleId>
              </a:tblPr>
              <a:tblGrid>
                <a:gridCol w="2476167"/>
                <a:gridCol w="1093453"/>
                <a:gridCol w="2621323"/>
                <a:gridCol w="1238609"/>
              </a:tblGrid>
              <a:tr h="155158">
                <a:tc>
                  <a:txBody>
                    <a:bodyPr/>
                    <a:lstStyle/>
                    <a:p>
                      <a:pPr>
                        <a:lnSpc>
                          <a:spcPct val="125000"/>
                        </a:lnSpc>
                        <a:spcAft>
                          <a:spcPts val="800"/>
                        </a:spcAft>
                      </a:pPr>
                      <a:r>
                        <a:rPr lang="tr-TR" sz="1200" dirty="0"/>
                        <a:t>Akıllı Tahta Sayısı</a:t>
                      </a:r>
                      <a:endParaRPr lang="tr-TR" sz="1200" dirty="0">
                        <a:latin typeface="Book Antiqua"/>
                        <a:ea typeface="Times New Roman"/>
                        <a:cs typeface="Times New Roman"/>
                      </a:endParaRPr>
                    </a:p>
                  </a:txBody>
                  <a:tcPr marL="46548" marR="46548" marT="0" marB="0"/>
                </a:tc>
                <a:tc>
                  <a:txBody>
                    <a:bodyPr/>
                    <a:lstStyle/>
                    <a:p>
                      <a:pPr algn="r">
                        <a:lnSpc>
                          <a:spcPct val="125000"/>
                        </a:lnSpc>
                        <a:spcAft>
                          <a:spcPts val="800"/>
                        </a:spcAft>
                      </a:pPr>
                      <a:r>
                        <a:rPr lang="tr-TR" sz="1200" dirty="0" smtClean="0"/>
                        <a:t>13</a:t>
                      </a:r>
                      <a:endParaRPr lang="tr-TR" sz="1200" dirty="0">
                        <a:latin typeface="Book Antiqua"/>
                        <a:ea typeface="Times New Roman"/>
                        <a:cs typeface="Times New Roman"/>
                      </a:endParaRPr>
                    </a:p>
                  </a:txBody>
                  <a:tcPr marL="46548" marR="46548" marT="0" marB="0"/>
                </a:tc>
                <a:tc>
                  <a:txBody>
                    <a:bodyPr/>
                    <a:lstStyle/>
                    <a:p>
                      <a:pPr>
                        <a:lnSpc>
                          <a:spcPct val="125000"/>
                        </a:lnSpc>
                        <a:spcAft>
                          <a:spcPts val="800"/>
                        </a:spcAft>
                      </a:pPr>
                      <a:r>
                        <a:rPr lang="tr-TR" sz="1200"/>
                        <a:t>TV Sayısı</a:t>
                      </a:r>
                      <a:endParaRPr lang="tr-TR" sz="1200">
                        <a:latin typeface="Book Antiqua"/>
                        <a:ea typeface="Times New Roman"/>
                        <a:cs typeface="Times New Roman"/>
                      </a:endParaRPr>
                    </a:p>
                  </a:txBody>
                  <a:tcPr marL="46548" marR="46548" marT="0" marB="0"/>
                </a:tc>
                <a:tc>
                  <a:txBody>
                    <a:bodyPr/>
                    <a:lstStyle/>
                    <a:p>
                      <a:pPr algn="r">
                        <a:lnSpc>
                          <a:spcPct val="125000"/>
                        </a:lnSpc>
                        <a:spcAft>
                          <a:spcPts val="800"/>
                        </a:spcAft>
                      </a:pPr>
                      <a:r>
                        <a:rPr lang="tr-TR" sz="1200" dirty="0"/>
                        <a:t>2</a:t>
                      </a:r>
                      <a:endParaRPr lang="tr-TR" sz="1200" dirty="0">
                        <a:latin typeface="Book Antiqua"/>
                        <a:ea typeface="Times New Roman"/>
                        <a:cs typeface="Times New Roman"/>
                      </a:endParaRPr>
                    </a:p>
                  </a:txBody>
                  <a:tcPr marL="46548" marR="46548" marT="0" marB="0"/>
                </a:tc>
              </a:tr>
              <a:tr h="155158">
                <a:tc>
                  <a:txBody>
                    <a:bodyPr/>
                    <a:lstStyle/>
                    <a:p>
                      <a:pPr>
                        <a:lnSpc>
                          <a:spcPct val="125000"/>
                        </a:lnSpc>
                        <a:spcAft>
                          <a:spcPts val="800"/>
                        </a:spcAft>
                      </a:pPr>
                      <a:r>
                        <a:rPr lang="tr-TR" sz="1200" dirty="0"/>
                        <a:t>Masaüstü Bilgisayar Sayısı</a:t>
                      </a:r>
                      <a:endParaRPr lang="tr-TR" sz="1200" dirty="0">
                        <a:latin typeface="Book Antiqua"/>
                        <a:ea typeface="Times New Roman"/>
                        <a:cs typeface="Times New Roman"/>
                      </a:endParaRPr>
                    </a:p>
                  </a:txBody>
                  <a:tcPr marL="46548" marR="46548" marT="0" marB="0"/>
                </a:tc>
                <a:tc>
                  <a:txBody>
                    <a:bodyPr/>
                    <a:lstStyle/>
                    <a:p>
                      <a:pPr algn="r">
                        <a:lnSpc>
                          <a:spcPct val="125000"/>
                        </a:lnSpc>
                        <a:spcAft>
                          <a:spcPts val="800"/>
                        </a:spcAft>
                      </a:pPr>
                      <a:r>
                        <a:rPr lang="tr-TR" sz="1200" dirty="0">
                          <a:latin typeface="+mn-lt"/>
                          <a:ea typeface="+mn-ea"/>
                          <a:cs typeface="+mn-cs"/>
                        </a:rPr>
                        <a:t>9</a:t>
                      </a:r>
                      <a:endParaRPr lang="tr-TR" sz="1200" dirty="0">
                        <a:latin typeface="Book Antiqua"/>
                        <a:ea typeface="Times New Roman"/>
                        <a:cs typeface="Times New Roman"/>
                      </a:endParaRPr>
                    </a:p>
                  </a:txBody>
                  <a:tcPr marL="46548" marR="46548" marT="0" marB="0"/>
                </a:tc>
                <a:tc>
                  <a:txBody>
                    <a:bodyPr/>
                    <a:lstStyle/>
                    <a:p>
                      <a:pPr>
                        <a:lnSpc>
                          <a:spcPct val="125000"/>
                        </a:lnSpc>
                        <a:spcAft>
                          <a:spcPts val="800"/>
                        </a:spcAft>
                      </a:pPr>
                      <a:r>
                        <a:rPr lang="tr-TR" sz="1200"/>
                        <a:t>Yazıcı Sayısı</a:t>
                      </a:r>
                      <a:endParaRPr lang="tr-TR" sz="1200">
                        <a:latin typeface="Book Antiqua"/>
                        <a:ea typeface="Times New Roman"/>
                        <a:cs typeface="Times New Roman"/>
                      </a:endParaRPr>
                    </a:p>
                  </a:txBody>
                  <a:tcPr marL="46548" marR="46548" marT="0" marB="0"/>
                </a:tc>
                <a:tc>
                  <a:txBody>
                    <a:bodyPr/>
                    <a:lstStyle/>
                    <a:p>
                      <a:pPr algn="r">
                        <a:lnSpc>
                          <a:spcPct val="125000"/>
                        </a:lnSpc>
                        <a:spcAft>
                          <a:spcPts val="800"/>
                        </a:spcAft>
                      </a:pPr>
                      <a:r>
                        <a:rPr lang="tr-TR" sz="1200" dirty="0"/>
                        <a:t>6</a:t>
                      </a:r>
                      <a:endParaRPr lang="tr-TR" sz="1200" dirty="0">
                        <a:latin typeface="Book Antiqua"/>
                        <a:ea typeface="Times New Roman"/>
                        <a:cs typeface="Times New Roman"/>
                      </a:endParaRPr>
                    </a:p>
                  </a:txBody>
                  <a:tcPr marL="46548" marR="46548" marT="0" marB="0"/>
                </a:tc>
              </a:tr>
              <a:tr h="155158">
                <a:tc>
                  <a:txBody>
                    <a:bodyPr/>
                    <a:lstStyle/>
                    <a:p>
                      <a:pPr>
                        <a:lnSpc>
                          <a:spcPct val="125000"/>
                        </a:lnSpc>
                        <a:spcAft>
                          <a:spcPts val="800"/>
                        </a:spcAft>
                      </a:pPr>
                      <a:r>
                        <a:rPr lang="tr-TR" sz="1200" dirty="0"/>
                        <a:t>Taşınabilir Bilgisayar Sayısı</a:t>
                      </a:r>
                      <a:endParaRPr lang="tr-TR" sz="1200" dirty="0">
                        <a:latin typeface="Book Antiqua"/>
                        <a:ea typeface="Times New Roman"/>
                        <a:cs typeface="Times New Roman"/>
                      </a:endParaRPr>
                    </a:p>
                  </a:txBody>
                  <a:tcPr marL="46548" marR="46548" marT="0" marB="0"/>
                </a:tc>
                <a:tc>
                  <a:txBody>
                    <a:bodyPr/>
                    <a:lstStyle/>
                    <a:p>
                      <a:pPr algn="r">
                        <a:lnSpc>
                          <a:spcPct val="125000"/>
                        </a:lnSpc>
                        <a:spcAft>
                          <a:spcPts val="800"/>
                        </a:spcAft>
                      </a:pPr>
                      <a:r>
                        <a:rPr lang="tr-TR" sz="1200" dirty="0" smtClean="0">
                          <a:latin typeface="+mn-lt"/>
                          <a:ea typeface="+mn-ea"/>
                          <a:cs typeface="+mn-cs"/>
                        </a:rPr>
                        <a:t>5</a:t>
                      </a:r>
                      <a:endParaRPr lang="tr-TR" sz="1200" dirty="0">
                        <a:latin typeface="Book Antiqua"/>
                        <a:ea typeface="Times New Roman"/>
                        <a:cs typeface="Times New Roman"/>
                      </a:endParaRPr>
                    </a:p>
                  </a:txBody>
                  <a:tcPr marL="46548" marR="46548" marT="0" marB="0"/>
                </a:tc>
                <a:tc>
                  <a:txBody>
                    <a:bodyPr/>
                    <a:lstStyle/>
                    <a:p>
                      <a:pPr>
                        <a:lnSpc>
                          <a:spcPct val="125000"/>
                        </a:lnSpc>
                        <a:spcAft>
                          <a:spcPts val="800"/>
                        </a:spcAft>
                      </a:pPr>
                      <a:r>
                        <a:rPr lang="tr-TR" sz="1200" dirty="0"/>
                        <a:t>Fotokopi Makinesi Sayısı</a:t>
                      </a:r>
                      <a:endParaRPr lang="tr-TR" sz="1200" dirty="0">
                        <a:latin typeface="Book Antiqua"/>
                        <a:ea typeface="Times New Roman"/>
                        <a:cs typeface="Times New Roman"/>
                      </a:endParaRPr>
                    </a:p>
                  </a:txBody>
                  <a:tcPr marL="46548" marR="46548" marT="0" marB="0"/>
                </a:tc>
                <a:tc>
                  <a:txBody>
                    <a:bodyPr/>
                    <a:lstStyle/>
                    <a:p>
                      <a:pPr algn="r">
                        <a:lnSpc>
                          <a:spcPct val="125000"/>
                        </a:lnSpc>
                        <a:spcAft>
                          <a:spcPts val="800"/>
                        </a:spcAft>
                      </a:pPr>
                      <a:r>
                        <a:rPr lang="tr-TR" sz="1200" dirty="0">
                          <a:latin typeface="+mn-lt"/>
                          <a:ea typeface="+mn-ea"/>
                          <a:cs typeface="+mn-cs"/>
                        </a:rPr>
                        <a:t>3</a:t>
                      </a:r>
                      <a:endParaRPr lang="tr-TR" sz="1200" dirty="0">
                        <a:latin typeface="Book Antiqua"/>
                        <a:ea typeface="Times New Roman"/>
                        <a:cs typeface="Times New Roman"/>
                      </a:endParaRPr>
                    </a:p>
                  </a:txBody>
                  <a:tcPr marL="46548" marR="46548" marT="0" marB="0"/>
                </a:tc>
              </a:tr>
              <a:tr h="155158">
                <a:tc>
                  <a:txBody>
                    <a:bodyPr/>
                    <a:lstStyle/>
                    <a:p>
                      <a:pPr>
                        <a:lnSpc>
                          <a:spcPct val="125000"/>
                        </a:lnSpc>
                        <a:spcAft>
                          <a:spcPts val="800"/>
                        </a:spcAft>
                      </a:pPr>
                      <a:r>
                        <a:rPr lang="tr-TR" sz="1200" dirty="0"/>
                        <a:t>Projeksiyon Sayısı</a:t>
                      </a:r>
                      <a:endParaRPr lang="tr-TR" sz="1200" dirty="0">
                        <a:latin typeface="Book Antiqua"/>
                        <a:ea typeface="Times New Roman"/>
                        <a:cs typeface="Times New Roman"/>
                      </a:endParaRPr>
                    </a:p>
                  </a:txBody>
                  <a:tcPr marL="46548" marR="46548" marT="0" marB="0"/>
                </a:tc>
                <a:tc>
                  <a:txBody>
                    <a:bodyPr/>
                    <a:lstStyle/>
                    <a:p>
                      <a:pPr algn="r">
                        <a:lnSpc>
                          <a:spcPct val="125000"/>
                        </a:lnSpc>
                        <a:spcAft>
                          <a:spcPts val="800"/>
                        </a:spcAft>
                      </a:pPr>
                      <a:r>
                        <a:rPr lang="tr-TR" sz="1200" dirty="0"/>
                        <a:t>1</a:t>
                      </a:r>
                      <a:endParaRPr lang="tr-TR" sz="1200" dirty="0">
                        <a:latin typeface="Book Antiqua"/>
                        <a:ea typeface="Times New Roman"/>
                        <a:cs typeface="Times New Roman"/>
                      </a:endParaRPr>
                    </a:p>
                  </a:txBody>
                  <a:tcPr marL="46548" marR="46548" marT="0" marB="0"/>
                </a:tc>
                <a:tc>
                  <a:txBody>
                    <a:bodyPr/>
                    <a:lstStyle/>
                    <a:p>
                      <a:pPr>
                        <a:lnSpc>
                          <a:spcPct val="125000"/>
                        </a:lnSpc>
                        <a:spcAft>
                          <a:spcPts val="800"/>
                        </a:spcAft>
                      </a:pPr>
                      <a:r>
                        <a:rPr lang="tr-TR" sz="1200" dirty="0"/>
                        <a:t>İnternet Bağlantı Hızı</a:t>
                      </a:r>
                      <a:endParaRPr lang="tr-TR" sz="1200" dirty="0">
                        <a:latin typeface="Book Antiqua"/>
                        <a:ea typeface="Times New Roman"/>
                        <a:cs typeface="Times New Roman"/>
                      </a:endParaRPr>
                    </a:p>
                  </a:txBody>
                  <a:tcPr marL="46548" marR="46548" marT="0" marB="0"/>
                </a:tc>
                <a:tc>
                  <a:txBody>
                    <a:bodyPr/>
                    <a:lstStyle/>
                    <a:p>
                      <a:pPr>
                        <a:lnSpc>
                          <a:spcPct val="125000"/>
                        </a:lnSpc>
                        <a:spcAft>
                          <a:spcPts val="800"/>
                        </a:spcAft>
                      </a:pPr>
                      <a:r>
                        <a:rPr lang="tr-TR" sz="1200" dirty="0" smtClean="0"/>
                        <a:t>50 </a:t>
                      </a:r>
                      <a:r>
                        <a:rPr lang="tr-TR" sz="1200" dirty="0" err="1"/>
                        <a:t>mb</a:t>
                      </a:r>
                      <a:r>
                        <a:rPr lang="tr-TR" sz="1200" dirty="0"/>
                        <a:t>/sn</a:t>
                      </a:r>
                      <a:endParaRPr lang="tr-TR" sz="1200" dirty="0">
                        <a:latin typeface="Book Antiqua"/>
                        <a:ea typeface="Times New Roman"/>
                        <a:cs typeface="Times New Roman"/>
                      </a:endParaRPr>
                    </a:p>
                  </a:txBody>
                  <a:tcPr marL="46548" marR="46548" marT="0" marB="0"/>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84</a:t>
            </a:fld>
            <a:endParaRPr lang="tr-TR"/>
          </a:p>
        </p:txBody>
      </p:sp>
      <p:sp>
        <p:nvSpPr>
          <p:cNvPr id="6145" name="Rectangle 1"/>
          <p:cNvSpPr>
            <a:spLocks noChangeArrowheads="1"/>
          </p:cNvSpPr>
          <p:nvPr/>
        </p:nvSpPr>
        <p:spPr bwMode="auto">
          <a:xfrm>
            <a:off x="378120" y="4212732"/>
            <a:ext cx="828680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Cambria" pitchFamily="18" charset="0"/>
                <a:cs typeface="Cambria" pitchFamily="18" charset="0"/>
              </a:rPr>
              <a:t>Tablo  31: 2023 Mali</a:t>
            </a:r>
            <a:r>
              <a:rPr kumimoji="0" lang="tr-TR" sz="1000" b="1" i="0" u="none" strike="noStrike" cap="none" normalizeH="0" dirty="0" smtClean="0">
                <a:ln>
                  <a:noFill/>
                </a:ln>
                <a:solidFill>
                  <a:schemeClr val="tx1"/>
                </a:solidFill>
                <a:effectLst/>
                <a:latin typeface="Arial" pitchFamily="34" charset="0"/>
                <a:ea typeface="Cambria" pitchFamily="18" charset="0"/>
                <a:cs typeface="Cambria" pitchFamily="18" charset="0"/>
              </a:rPr>
              <a:t> Yılı Gelir </a:t>
            </a:r>
            <a:r>
              <a:rPr lang="tr-TR" sz="1000" b="1" dirty="0" smtClean="0">
                <a:latin typeface="Arial" pitchFamily="34" charset="0"/>
                <a:ea typeface="Cambria" pitchFamily="18" charset="0"/>
                <a:cs typeface="Cambria" pitchFamily="18" charset="0"/>
              </a:rPr>
              <a:t>Gider Maliyet Cetveli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428596" y="428604"/>
            <a:ext cx="4081053" cy="338554"/>
          </a:xfrm>
          <a:prstGeom prst="rect">
            <a:avLst/>
          </a:prstGeom>
        </p:spPr>
        <p:txBody>
          <a:bodyPr wrap="none">
            <a:spAutoFit/>
          </a:bodyPr>
          <a:lstStyle/>
          <a:p>
            <a:pPr algn="ctr"/>
            <a:r>
              <a:rPr lang="tr-TR" sz="1600" dirty="0" smtClean="0">
                <a:latin typeface="Times New Roman" pitchFamily="18" charset="0"/>
                <a:cs typeface="Times New Roman" pitchFamily="18" charset="0"/>
              </a:rPr>
              <a:t>OKULUMUZUN GELİR VE GİDER BİLGİSİ</a:t>
            </a:r>
            <a:endParaRPr lang="tr-TR" sz="1600" dirty="0"/>
          </a:p>
        </p:txBody>
      </p:sp>
      <p:sp>
        <p:nvSpPr>
          <p:cNvPr id="8" name="7 Dikdörtgen"/>
          <p:cNvSpPr/>
          <p:nvPr/>
        </p:nvSpPr>
        <p:spPr>
          <a:xfrm>
            <a:off x="428596" y="857232"/>
            <a:ext cx="8501122" cy="461665"/>
          </a:xfrm>
          <a:prstGeom prst="rect">
            <a:avLst/>
          </a:prstGeom>
        </p:spPr>
        <p:txBody>
          <a:bodyPr wrap="square">
            <a:spAutoFit/>
          </a:bodyPr>
          <a:lstStyle/>
          <a:p>
            <a:r>
              <a:rPr lang="tr-TR" sz="1200" dirty="0" smtClean="0">
                <a:latin typeface="Times New Roman" pitchFamily="18" charset="0"/>
                <a:ea typeface="Times New Roman" pitchFamily="18" charset="0"/>
                <a:cs typeface="Times New Roman" pitchFamily="18" charset="0"/>
              </a:rPr>
              <a:t>            Okulumuzun genel bütçe ödenekleri, okul aile birliği gelirleri ve diğer katkılarda dâhil olmak üzere gelir ve giderlerine ilişkin 2023 yılı gerçekleşme bilgileri alttaki tabloda verilmiştir.</a:t>
            </a:r>
            <a:endParaRPr lang="tr-TR" sz="1200" dirty="0"/>
          </a:p>
        </p:txBody>
      </p:sp>
      <p:graphicFrame>
        <p:nvGraphicFramePr>
          <p:cNvPr id="10" name="9 Tablo"/>
          <p:cNvGraphicFramePr>
            <a:graphicFrameLocks noGrp="1"/>
          </p:cNvGraphicFramePr>
          <p:nvPr>
            <p:extLst>
              <p:ext uri="{D42A27DB-BD31-4B8C-83A1-F6EECF244321}">
                <p14:modId xmlns:p14="http://schemas.microsoft.com/office/powerpoint/2010/main" xmlns="" val="1894560959"/>
              </p:ext>
            </p:extLst>
          </p:nvPr>
        </p:nvGraphicFramePr>
        <p:xfrm>
          <a:off x="251520" y="1484784"/>
          <a:ext cx="8001057" cy="2209699"/>
        </p:xfrm>
        <a:graphic>
          <a:graphicData uri="http://schemas.openxmlformats.org/drawingml/2006/table">
            <a:tbl>
              <a:tblPr/>
              <a:tblGrid>
                <a:gridCol w="1423408"/>
                <a:gridCol w="1857924"/>
                <a:gridCol w="2457254"/>
                <a:gridCol w="2262471"/>
              </a:tblGrid>
              <a:tr h="360040">
                <a:tc>
                  <a:txBody>
                    <a:bodyPr/>
                    <a:lstStyle/>
                    <a:p>
                      <a:pPr algn="l" rtl="0" fontAlgn="t"/>
                      <a:r>
                        <a:rPr lang="tr-TR" sz="1100" b="1" i="0" u="none" strike="noStrike" dirty="0">
                          <a:solidFill>
                            <a:srgbClr val="000000"/>
                          </a:solidFill>
                          <a:latin typeface="Times New Roman"/>
                        </a:rPr>
                        <a:t>ÖDENEK TÜRÜ</a:t>
                      </a:r>
                      <a:r>
                        <a:rPr lang="tr-TR" sz="1100" b="0" i="0" u="none" strike="noStrike" dirty="0">
                          <a:solidFill>
                            <a:srgbClr val="000000"/>
                          </a:solidFill>
                          <a:latin typeface="Times New Roman"/>
                        </a:rPr>
                        <a:t> </a:t>
                      </a:r>
                      <a:endParaRPr lang="tr-TR" sz="1100" b="1" i="0" u="none" strike="noStrike" dirty="0">
                        <a:solidFill>
                          <a:srgbClr val="000000"/>
                        </a:solidFill>
                        <a:latin typeface="Times New Roman"/>
                      </a:endParaRPr>
                    </a:p>
                  </a:txBody>
                  <a:tcPr marL="410966"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tr-TR" sz="1100" b="0" i="0" u="none" strike="noStrike" dirty="0">
                          <a:solidFill>
                            <a:srgbClr val="000000"/>
                          </a:solidFill>
                          <a:latin typeface="Times New Roman"/>
                        </a:rPr>
                        <a:t>GELEN  </a:t>
                      </a:r>
                    </a:p>
                  </a:txBody>
                  <a:tcPr marL="410966"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tr-TR" sz="1100" b="0" i="0" u="none" strike="noStrike">
                          <a:solidFill>
                            <a:srgbClr val="000000"/>
                          </a:solidFill>
                          <a:latin typeface="Times New Roman"/>
                        </a:rPr>
                        <a:t>HARCANAN </a:t>
                      </a:r>
                    </a:p>
                  </a:txBody>
                  <a:tcPr marL="410966"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tr-TR" sz="1100" b="0" i="0" u="none" strike="noStrike">
                          <a:solidFill>
                            <a:srgbClr val="000000"/>
                          </a:solidFill>
                          <a:latin typeface="Times New Roman"/>
                        </a:rPr>
                        <a:t>KALAN </a:t>
                      </a:r>
                    </a:p>
                  </a:txBody>
                  <a:tcPr marL="410966"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085">
                <a:tc>
                  <a:txBody>
                    <a:bodyPr/>
                    <a:lstStyle/>
                    <a:p>
                      <a:pPr algn="l" rtl="0" fontAlgn="t"/>
                      <a:r>
                        <a:rPr lang="tr-TR" sz="1100" b="0" i="0" u="none" strike="noStrike" dirty="0">
                          <a:solidFill>
                            <a:srgbClr val="000000"/>
                          </a:solidFill>
                          <a:latin typeface="Times New Roman"/>
                        </a:rPr>
                        <a:t>PANSİYON </a:t>
                      </a: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rtl="0" fontAlgn="t"/>
                      <a:r>
                        <a:rPr lang="tr-TR" sz="1100" b="0" i="0" u="none" strike="noStrike" dirty="0" smtClean="0">
                          <a:solidFill>
                            <a:srgbClr val="000000"/>
                          </a:solidFill>
                          <a:latin typeface="Times New Roman"/>
                        </a:rPr>
                        <a:t>1.763.845,93</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rtl="0" fontAlgn="t"/>
                      <a:r>
                        <a:rPr lang="tr-TR" sz="1100" b="0" i="0" u="none" strike="noStrike" dirty="0" smtClean="0">
                          <a:solidFill>
                            <a:srgbClr val="000000"/>
                          </a:solidFill>
                          <a:latin typeface="Times New Roman"/>
                        </a:rPr>
                        <a:t>1.510.748,86</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rtl="0" fontAlgn="t"/>
                      <a:r>
                        <a:rPr lang="tr-TR" sz="1100" b="0" i="0" u="none" strike="noStrike" dirty="0" smtClean="0">
                          <a:solidFill>
                            <a:srgbClr val="000000"/>
                          </a:solidFill>
                          <a:latin typeface="Times New Roman"/>
                        </a:rPr>
                        <a:t>253.097,07</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178085">
                <a:tc>
                  <a:txBody>
                    <a:bodyPr/>
                    <a:lstStyle/>
                    <a:p>
                      <a:pPr algn="l" rtl="0" fontAlgn="t"/>
                      <a:r>
                        <a:rPr lang="tr-TR" sz="1100" b="0" i="0" u="none" strike="noStrike" dirty="0">
                          <a:solidFill>
                            <a:srgbClr val="000000"/>
                          </a:solidFill>
                          <a:latin typeface="Times New Roman"/>
                        </a:rPr>
                        <a:t>BAKIM ONARIM </a:t>
                      </a: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164.880,00</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164.660,00</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220,00</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085">
                <a:tc>
                  <a:txBody>
                    <a:bodyPr/>
                    <a:lstStyle/>
                    <a:p>
                      <a:pPr algn="l" rtl="0" fontAlgn="t"/>
                      <a:r>
                        <a:rPr lang="tr-TR" sz="1100" b="0" i="0" u="none" strike="noStrike" dirty="0">
                          <a:solidFill>
                            <a:srgbClr val="000000"/>
                          </a:solidFill>
                          <a:latin typeface="Times New Roman"/>
                        </a:rPr>
                        <a:t>ELEKTRİK </a:t>
                      </a: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rtl="0" fontAlgn="t"/>
                      <a:r>
                        <a:rPr lang="tr-TR" sz="1100" b="0" i="0" u="none" strike="noStrike" dirty="0" smtClean="0">
                          <a:solidFill>
                            <a:srgbClr val="000000"/>
                          </a:solidFill>
                          <a:latin typeface="Times New Roman"/>
                        </a:rPr>
                        <a:t>58.958,00</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rtl="0" fontAlgn="t"/>
                      <a:r>
                        <a:rPr lang="tr-TR" sz="1100" b="0" i="0" u="none" strike="noStrike" dirty="0" smtClean="0">
                          <a:solidFill>
                            <a:srgbClr val="000000"/>
                          </a:solidFill>
                          <a:latin typeface="Times New Roman"/>
                        </a:rPr>
                        <a:t>58.759,00</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rtl="0" fontAlgn="t"/>
                      <a:r>
                        <a:rPr lang="tr-TR" sz="1100" b="0" i="0" u="none" strike="noStrike" dirty="0" smtClean="0">
                          <a:solidFill>
                            <a:srgbClr val="000000"/>
                          </a:solidFill>
                          <a:latin typeface="Times New Roman"/>
                        </a:rPr>
                        <a:t>198,80</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178085">
                <a:tc>
                  <a:txBody>
                    <a:bodyPr/>
                    <a:lstStyle/>
                    <a:p>
                      <a:pPr algn="l" rtl="0" fontAlgn="t"/>
                      <a:r>
                        <a:rPr lang="tr-TR" sz="1100" b="0" i="0" u="none" strike="noStrike" dirty="0">
                          <a:solidFill>
                            <a:srgbClr val="000000"/>
                          </a:solidFill>
                          <a:latin typeface="Times New Roman"/>
                        </a:rPr>
                        <a:t>Temizlik </a:t>
                      </a: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a:solidFill>
                            <a:srgbClr val="000000"/>
                          </a:solidFill>
                          <a:latin typeface="Times New Roman"/>
                        </a:rPr>
                        <a:t>92.300,00</a:t>
                      </a: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a:solidFill>
                            <a:srgbClr val="000000"/>
                          </a:solidFill>
                          <a:latin typeface="Times New Roman"/>
                        </a:rPr>
                        <a:t>92.300,00</a:t>
                      </a: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a:solidFill>
                            <a:srgbClr val="000000"/>
                          </a:solidFill>
                          <a:latin typeface="Times New Roman"/>
                        </a:rPr>
                        <a:t>0,00</a:t>
                      </a: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64">
                <a:tc>
                  <a:txBody>
                    <a:bodyPr/>
                    <a:lstStyle/>
                    <a:p>
                      <a:pPr algn="l" rtl="0" fontAlgn="t"/>
                      <a:r>
                        <a:rPr lang="tr-TR" sz="1100" b="0" i="0" u="none" strike="noStrike" dirty="0" smtClean="0">
                          <a:solidFill>
                            <a:srgbClr val="000000"/>
                          </a:solidFill>
                          <a:latin typeface="Times New Roman"/>
                        </a:rPr>
                        <a:t>Spor</a:t>
                      </a:r>
                      <a:r>
                        <a:rPr lang="tr-TR" sz="1100" b="0" i="0" u="none" strike="noStrike" baseline="0" dirty="0" smtClean="0">
                          <a:solidFill>
                            <a:srgbClr val="000000"/>
                          </a:solidFill>
                          <a:latin typeface="Times New Roman"/>
                        </a:rPr>
                        <a:t> Malzemesi</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rtl="0" fontAlgn="t"/>
                      <a:r>
                        <a:rPr lang="tr-TR" sz="1100" b="0" i="0" u="none" strike="noStrike" dirty="0" smtClean="0">
                          <a:solidFill>
                            <a:srgbClr val="000000"/>
                          </a:solidFill>
                          <a:latin typeface="Times New Roman"/>
                        </a:rPr>
                        <a:t>30.000,00</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rtl="0" fontAlgn="t"/>
                      <a:r>
                        <a:rPr lang="tr-TR" sz="1100" b="0" i="0" u="none" strike="noStrike" dirty="0" smtClean="0">
                          <a:solidFill>
                            <a:srgbClr val="000000"/>
                          </a:solidFill>
                          <a:latin typeface="Times New Roman"/>
                        </a:rPr>
                        <a:t>30.000,00</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rtl="0" fontAlgn="t"/>
                      <a:r>
                        <a:rPr lang="tr-TR" sz="1100" b="0" i="0" u="none" strike="noStrike" dirty="0">
                          <a:solidFill>
                            <a:srgbClr val="000000"/>
                          </a:solidFill>
                          <a:latin typeface="Times New Roman"/>
                        </a:rPr>
                        <a:t>0,00</a:t>
                      </a: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178085">
                <a:tc>
                  <a:txBody>
                    <a:bodyPr/>
                    <a:lstStyle/>
                    <a:p>
                      <a:pPr algn="l" rtl="0" fontAlgn="t"/>
                      <a:r>
                        <a:rPr lang="tr-TR" sz="1100" b="0" i="0" u="none" strike="noStrike" dirty="0">
                          <a:solidFill>
                            <a:srgbClr val="000000"/>
                          </a:solidFill>
                          <a:latin typeface="Times New Roman"/>
                        </a:rPr>
                        <a:t>Kırtasiye </a:t>
                      </a: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9.572,00</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9.332,80</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239,20</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085">
                <a:tc>
                  <a:txBody>
                    <a:bodyPr/>
                    <a:lstStyle/>
                    <a:p>
                      <a:pPr algn="l" rtl="0" fontAlgn="t"/>
                      <a:r>
                        <a:rPr lang="tr-TR" sz="1100" b="0" i="0" u="none" strike="noStrike" dirty="0">
                          <a:solidFill>
                            <a:srgbClr val="000000"/>
                          </a:solidFill>
                          <a:latin typeface="Times New Roman"/>
                        </a:rPr>
                        <a:t>SU </a:t>
                      </a: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64.738,58</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64.738,58</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a:solidFill>
                            <a:srgbClr val="000000"/>
                          </a:solidFill>
                          <a:latin typeface="Times New Roman"/>
                        </a:rPr>
                        <a:t>0,00</a:t>
                      </a: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300">
                <a:tc>
                  <a:txBody>
                    <a:bodyPr/>
                    <a:lstStyle/>
                    <a:p>
                      <a:pPr algn="l" rtl="0" fontAlgn="t"/>
                      <a:r>
                        <a:rPr lang="tr-TR" sz="1100" b="0" i="0" u="none" strike="noStrike" dirty="0" smtClean="0">
                          <a:solidFill>
                            <a:srgbClr val="000000"/>
                          </a:solidFill>
                          <a:latin typeface="Times New Roman"/>
                        </a:rPr>
                        <a:t>Diğer</a:t>
                      </a:r>
                      <a:r>
                        <a:rPr lang="tr-TR" sz="1100" b="0" i="0" u="none" strike="noStrike" baseline="0" dirty="0" smtClean="0">
                          <a:solidFill>
                            <a:srgbClr val="000000"/>
                          </a:solidFill>
                          <a:latin typeface="Times New Roman"/>
                        </a:rPr>
                        <a:t> Tüketim Malzemesi Alımları</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604.370,00</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604.228,83</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141,17</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085">
                <a:tc>
                  <a:txBody>
                    <a:bodyPr/>
                    <a:lstStyle/>
                    <a:p>
                      <a:pPr algn="l" rtl="0" fontAlgn="t"/>
                      <a:r>
                        <a:rPr lang="tr-TR" sz="1100" b="0" i="0" u="none" strike="noStrike" dirty="0">
                          <a:solidFill>
                            <a:srgbClr val="000000"/>
                          </a:solidFill>
                          <a:latin typeface="Times New Roman"/>
                        </a:rPr>
                        <a:t>TOPLAM </a:t>
                      </a: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2.788.664,51</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2.534.768,07</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tr-TR" sz="1100" b="0" i="0" u="none" strike="noStrike" dirty="0" smtClean="0">
                          <a:solidFill>
                            <a:srgbClr val="000000"/>
                          </a:solidFill>
                          <a:latin typeface="Times New Roman"/>
                        </a:rPr>
                        <a:t>253.896,24</a:t>
                      </a:r>
                      <a:endParaRPr lang="tr-TR" sz="1100" b="0" i="0" u="none" strike="noStrike" dirty="0">
                        <a:solidFill>
                          <a:srgbClr val="000000"/>
                        </a:solidFill>
                        <a:latin typeface="Times New Roman"/>
                      </a:endParaRPr>
                    </a:p>
                  </a:txBody>
                  <a:tcPr marL="6849" marR="6849" marT="68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85</a:t>
            </a:fld>
            <a:endParaRPr lang="tr-TR"/>
          </a:p>
        </p:txBody>
      </p:sp>
      <p:graphicFrame>
        <p:nvGraphicFramePr>
          <p:cNvPr id="7" name="6 Tablo"/>
          <p:cNvGraphicFramePr>
            <a:graphicFrameLocks noGrp="1"/>
          </p:cNvGraphicFramePr>
          <p:nvPr>
            <p:extLst>
              <p:ext uri="{D42A27DB-BD31-4B8C-83A1-F6EECF244321}">
                <p14:modId xmlns:p14="http://schemas.microsoft.com/office/powerpoint/2010/main" xmlns="" val="4164880550"/>
              </p:ext>
            </p:extLst>
          </p:nvPr>
        </p:nvGraphicFramePr>
        <p:xfrm>
          <a:off x="467544" y="867315"/>
          <a:ext cx="7929618" cy="4263050"/>
        </p:xfrm>
        <a:graphic>
          <a:graphicData uri="http://schemas.openxmlformats.org/drawingml/2006/table">
            <a:tbl>
              <a:tblPr>
                <a:tableStyleId>{35758FB7-9AC5-4552-8A53-C91805E547FA}</a:tableStyleId>
              </a:tblPr>
              <a:tblGrid>
                <a:gridCol w="1527967"/>
                <a:gridCol w="922048"/>
                <a:gridCol w="1159147"/>
                <a:gridCol w="1172320"/>
                <a:gridCol w="1014253"/>
                <a:gridCol w="1093286"/>
                <a:gridCol w="1040597"/>
              </a:tblGrid>
              <a:tr h="212786">
                <a:tc>
                  <a:txBody>
                    <a:bodyPr/>
                    <a:lstStyle/>
                    <a:p>
                      <a:pPr algn="l" rtl="0" fontAlgn="t"/>
                      <a:r>
                        <a:rPr lang="tr-TR" sz="1200" u="none" strike="noStrike" dirty="0">
                          <a:latin typeface="Times New Roman" pitchFamily="18" charset="0"/>
                          <a:cs typeface="Times New Roman" pitchFamily="18" charset="0"/>
                        </a:rPr>
                        <a:t>YILLAR </a:t>
                      </a:r>
                      <a:endParaRPr lang="tr-TR" sz="1200" b="1" i="0" u="none" strike="noStrike" dirty="0">
                        <a:solidFill>
                          <a:srgbClr val="000000"/>
                        </a:solidFill>
                        <a:latin typeface="Times New Roman" pitchFamily="18" charset="0"/>
                        <a:cs typeface="Times New Roman" pitchFamily="18" charset="0"/>
                      </a:endParaRPr>
                    </a:p>
                  </a:txBody>
                  <a:tcPr marL="6076" marR="6076" marT="6076" marB="0"/>
                </a:tc>
                <a:tc gridSpan="2">
                  <a:txBody>
                    <a:bodyPr/>
                    <a:lstStyle/>
                    <a:p>
                      <a:pPr algn="ctr" rtl="0" fontAlgn="t"/>
                      <a:r>
                        <a:rPr lang="tr-TR" sz="1200" u="none" strike="noStrike">
                          <a:latin typeface="Times New Roman" pitchFamily="18" charset="0"/>
                          <a:cs typeface="Times New Roman" pitchFamily="18" charset="0"/>
                        </a:rPr>
                        <a:t>2021</a:t>
                      </a:r>
                      <a:endParaRPr lang="tr-TR" sz="1200" b="1" i="0" u="none" strike="noStrike">
                        <a:solidFill>
                          <a:srgbClr val="000000"/>
                        </a:solidFill>
                        <a:latin typeface="Times New Roman" pitchFamily="18" charset="0"/>
                        <a:cs typeface="Times New Roman" pitchFamily="18" charset="0"/>
                      </a:endParaRPr>
                    </a:p>
                  </a:txBody>
                  <a:tcPr marL="6076" marR="6076" marT="6076" marB="0"/>
                </a:tc>
                <a:tc hMerge="1">
                  <a:txBody>
                    <a:bodyPr/>
                    <a:lstStyle/>
                    <a:p>
                      <a:endParaRPr lang="tr-TR"/>
                    </a:p>
                  </a:txBody>
                  <a:tcPr/>
                </a:tc>
                <a:tc gridSpan="2">
                  <a:txBody>
                    <a:bodyPr/>
                    <a:lstStyle/>
                    <a:p>
                      <a:pPr algn="ctr" rtl="0" fontAlgn="t"/>
                      <a:r>
                        <a:rPr lang="tr-TR" sz="1200" u="none" strike="noStrike">
                          <a:latin typeface="Times New Roman" pitchFamily="18" charset="0"/>
                          <a:cs typeface="Times New Roman" pitchFamily="18" charset="0"/>
                        </a:rPr>
                        <a:t>2022</a:t>
                      </a:r>
                      <a:endParaRPr lang="tr-TR" sz="1200" b="1" i="0" u="none" strike="noStrike">
                        <a:solidFill>
                          <a:srgbClr val="000000"/>
                        </a:solidFill>
                        <a:latin typeface="Times New Roman" pitchFamily="18" charset="0"/>
                        <a:cs typeface="Times New Roman" pitchFamily="18" charset="0"/>
                      </a:endParaRPr>
                    </a:p>
                  </a:txBody>
                  <a:tcPr marL="6076" marR="6076" marT="6076" marB="0"/>
                </a:tc>
                <a:tc hMerge="1">
                  <a:txBody>
                    <a:bodyPr/>
                    <a:lstStyle/>
                    <a:p>
                      <a:endParaRPr lang="tr-TR"/>
                    </a:p>
                  </a:txBody>
                  <a:tcPr/>
                </a:tc>
                <a:tc gridSpan="2">
                  <a:txBody>
                    <a:bodyPr/>
                    <a:lstStyle/>
                    <a:p>
                      <a:pPr algn="ctr" rtl="0" fontAlgn="t"/>
                      <a:r>
                        <a:rPr lang="tr-TR" sz="1200" u="none" strike="noStrike" dirty="0">
                          <a:latin typeface="Times New Roman" pitchFamily="18" charset="0"/>
                          <a:cs typeface="Times New Roman" pitchFamily="18" charset="0"/>
                        </a:rPr>
                        <a:t>2023</a:t>
                      </a:r>
                      <a:endParaRPr lang="tr-TR" sz="1200" b="1" i="0" u="none" strike="noStrike" dirty="0">
                        <a:solidFill>
                          <a:srgbClr val="000000"/>
                        </a:solidFill>
                        <a:latin typeface="Times New Roman" pitchFamily="18" charset="0"/>
                        <a:cs typeface="Times New Roman" pitchFamily="18" charset="0"/>
                      </a:endParaRPr>
                    </a:p>
                  </a:txBody>
                  <a:tcPr marL="6076" marR="6076" marT="6076" marB="0"/>
                </a:tc>
                <a:tc hMerge="1">
                  <a:txBody>
                    <a:bodyPr/>
                    <a:lstStyle/>
                    <a:p>
                      <a:endParaRPr lang="tr-TR"/>
                    </a:p>
                  </a:txBody>
                  <a:tcPr/>
                </a:tc>
              </a:tr>
              <a:tr h="435284">
                <a:tc>
                  <a:txBody>
                    <a:bodyPr/>
                    <a:lstStyle/>
                    <a:p>
                      <a:pPr algn="l" rtl="0" fontAlgn="t"/>
                      <a:r>
                        <a:rPr lang="tr-TR" sz="1200" u="none" strike="noStrike">
                          <a:latin typeface="Times New Roman" pitchFamily="18" charset="0"/>
                          <a:cs typeface="Times New Roman" pitchFamily="18" charset="0"/>
                        </a:rPr>
                        <a:t>HARCAMA KALEMLERİ </a:t>
                      </a:r>
                      <a:endParaRPr lang="tr-TR" sz="1200" b="1" i="0" u="none" strike="noStrike">
                        <a:solidFill>
                          <a:srgbClr val="000000"/>
                        </a:solidFill>
                        <a:latin typeface="Times New Roman" pitchFamily="18" charset="0"/>
                        <a:cs typeface="Times New Roman" pitchFamily="18" charset="0"/>
                      </a:endParaRPr>
                    </a:p>
                  </a:txBody>
                  <a:tcPr marL="6076" marR="6076" marT="6076" marB="0"/>
                </a:tc>
                <a:tc>
                  <a:txBody>
                    <a:bodyPr/>
                    <a:lstStyle/>
                    <a:p>
                      <a:pPr algn="l" rtl="0" fontAlgn="t"/>
                      <a:r>
                        <a:rPr lang="tr-TR" sz="1200" u="none" strike="noStrike" dirty="0">
                          <a:latin typeface="Times New Roman" pitchFamily="18" charset="0"/>
                          <a:cs typeface="Times New Roman" pitchFamily="18" charset="0"/>
                        </a:rPr>
                        <a:t>GELİR </a:t>
                      </a:r>
                      <a:endParaRPr lang="tr-TR" sz="1200" b="1" i="0" u="none" strike="noStrike" dirty="0">
                        <a:solidFill>
                          <a:srgbClr val="000000"/>
                        </a:solidFill>
                        <a:latin typeface="Times New Roman" pitchFamily="18" charset="0"/>
                        <a:cs typeface="Times New Roman" pitchFamily="18" charset="0"/>
                      </a:endParaRPr>
                    </a:p>
                  </a:txBody>
                  <a:tcPr marL="6076" marR="6076" marT="6076" marB="0"/>
                </a:tc>
                <a:tc>
                  <a:txBody>
                    <a:bodyPr/>
                    <a:lstStyle/>
                    <a:p>
                      <a:pPr algn="l" rtl="0" fontAlgn="t"/>
                      <a:r>
                        <a:rPr lang="tr-TR" sz="1200" u="none" strike="noStrike">
                          <a:latin typeface="Times New Roman" pitchFamily="18" charset="0"/>
                          <a:cs typeface="Times New Roman" pitchFamily="18" charset="0"/>
                        </a:rPr>
                        <a:t>GİDER </a:t>
                      </a:r>
                      <a:endParaRPr lang="tr-TR" sz="1200" b="1" i="0" u="none" strike="noStrike">
                        <a:solidFill>
                          <a:srgbClr val="000000"/>
                        </a:solidFill>
                        <a:latin typeface="Times New Roman" pitchFamily="18" charset="0"/>
                        <a:cs typeface="Times New Roman" pitchFamily="18" charset="0"/>
                      </a:endParaRPr>
                    </a:p>
                  </a:txBody>
                  <a:tcPr marL="6076" marR="6076" marT="6076" marB="0"/>
                </a:tc>
                <a:tc>
                  <a:txBody>
                    <a:bodyPr/>
                    <a:lstStyle/>
                    <a:p>
                      <a:pPr algn="l" rtl="0" fontAlgn="t"/>
                      <a:r>
                        <a:rPr lang="tr-TR" sz="1200" u="none" strike="noStrike">
                          <a:latin typeface="Times New Roman" pitchFamily="18" charset="0"/>
                          <a:cs typeface="Times New Roman" pitchFamily="18" charset="0"/>
                        </a:rPr>
                        <a:t>GELİR </a:t>
                      </a:r>
                      <a:endParaRPr lang="tr-TR" sz="1200" b="1" i="0" u="none" strike="noStrike">
                        <a:solidFill>
                          <a:srgbClr val="000000"/>
                        </a:solidFill>
                        <a:latin typeface="Times New Roman" pitchFamily="18" charset="0"/>
                        <a:cs typeface="Times New Roman" pitchFamily="18" charset="0"/>
                      </a:endParaRPr>
                    </a:p>
                  </a:txBody>
                  <a:tcPr marL="6076" marR="6076" marT="6076" marB="0"/>
                </a:tc>
                <a:tc>
                  <a:txBody>
                    <a:bodyPr/>
                    <a:lstStyle/>
                    <a:p>
                      <a:pPr algn="l" rtl="0" fontAlgn="t"/>
                      <a:r>
                        <a:rPr lang="tr-TR" sz="1200" u="none" strike="noStrike">
                          <a:latin typeface="Times New Roman" pitchFamily="18" charset="0"/>
                          <a:cs typeface="Times New Roman" pitchFamily="18" charset="0"/>
                        </a:rPr>
                        <a:t>GİDER </a:t>
                      </a:r>
                      <a:endParaRPr lang="tr-TR" sz="1200" b="1" i="0" u="none" strike="noStrike">
                        <a:solidFill>
                          <a:srgbClr val="000000"/>
                        </a:solidFill>
                        <a:latin typeface="Times New Roman" pitchFamily="18" charset="0"/>
                        <a:cs typeface="Times New Roman" pitchFamily="18" charset="0"/>
                      </a:endParaRPr>
                    </a:p>
                  </a:txBody>
                  <a:tcPr marL="6076" marR="6076" marT="6076" marB="0"/>
                </a:tc>
                <a:tc>
                  <a:txBody>
                    <a:bodyPr/>
                    <a:lstStyle/>
                    <a:p>
                      <a:pPr algn="l" rtl="0" fontAlgn="t"/>
                      <a:r>
                        <a:rPr lang="tr-TR" sz="1200" u="none" strike="noStrike">
                          <a:latin typeface="Times New Roman" pitchFamily="18" charset="0"/>
                          <a:cs typeface="Times New Roman" pitchFamily="18" charset="0"/>
                        </a:rPr>
                        <a:t>GELİR </a:t>
                      </a:r>
                      <a:endParaRPr lang="tr-TR" sz="1200" b="1" i="0" u="none" strike="noStrike">
                        <a:solidFill>
                          <a:srgbClr val="000000"/>
                        </a:solidFill>
                        <a:latin typeface="Times New Roman" pitchFamily="18" charset="0"/>
                        <a:cs typeface="Times New Roman" pitchFamily="18" charset="0"/>
                      </a:endParaRPr>
                    </a:p>
                  </a:txBody>
                  <a:tcPr marL="6076" marR="6076" marT="6076" marB="0"/>
                </a:tc>
                <a:tc>
                  <a:txBody>
                    <a:bodyPr/>
                    <a:lstStyle/>
                    <a:p>
                      <a:pPr algn="l" rtl="0" fontAlgn="t"/>
                      <a:r>
                        <a:rPr lang="tr-TR" sz="1200" u="none" strike="noStrike" dirty="0">
                          <a:latin typeface="Times New Roman" pitchFamily="18" charset="0"/>
                          <a:cs typeface="Times New Roman" pitchFamily="18" charset="0"/>
                        </a:rPr>
                        <a:t>GİDER </a:t>
                      </a:r>
                      <a:endParaRPr lang="tr-TR" sz="1200" b="1" i="0" u="none" strike="noStrike" dirty="0">
                        <a:solidFill>
                          <a:srgbClr val="000000"/>
                        </a:solidFill>
                        <a:latin typeface="Times New Roman" pitchFamily="18" charset="0"/>
                        <a:cs typeface="Times New Roman" pitchFamily="18" charset="0"/>
                      </a:endParaRPr>
                    </a:p>
                  </a:txBody>
                  <a:tcPr marL="6076" marR="6076" marT="6076" marB="0"/>
                </a:tc>
              </a:tr>
              <a:tr h="446176">
                <a:tc>
                  <a:txBody>
                    <a:bodyPr/>
                    <a:lstStyle/>
                    <a:p>
                      <a:pPr algn="l" rtl="0" fontAlgn="t"/>
                      <a:r>
                        <a:rPr lang="tr-TR" sz="1200" u="none" strike="noStrike" dirty="0">
                          <a:latin typeface="Times New Roman" pitchFamily="18" charset="0"/>
                          <a:cs typeface="Times New Roman" pitchFamily="18" charset="0"/>
                        </a:rPr>
                        <a:t>Pansiyon</a:t>
                      </a:r>
                      <a:endParaRPr lang="tr-TR" sz="1200" b="1" i="0" u="none" strike="noStrike" dirty="0">
                        <a:solidFill>
                          <a:srgbClr val="000000"/>
                        </a:solidFill>
                        <a:latin typeface="Times New Roman" pitchFamily="18" charset="0"/>
                        <a:cs typeface="Times New Roman" pitchFamily="18" charset="0"/>
                      </a:endParaRPr>
                    </a:p>
                  </a:txBody>
                  <a:tcPr marL="6076" marR="6076" marT="6076" marB="0">
                    <a:lnB w="12700" cap="flat" cmpd="sng" algn="ctr">
                      <a:solidFill>
                        <a:schemeClr val="tx1"/>
                      </a:solidFill>
                      <a:prstDash val="solid"/>
                      <a:round/>
                      <a:headEnd type="none" w="med" len="med"/>
                      <a:tailEnd type="none" w="med" len="med"/>
                    </a:lnB>
                  </a:tcPr>
                </a:tc>
                <a:tc>
                  <a:txBody>
                    <a:bodyPr/>
                    <a:lstStyle/>
                    <a:p>
                      <a:pPr algn="ctr" fontAlgn="ctr"/>
                      <a:r>
                        <a:rPr lang="tr-TR" sz="1400" b="0" i="0" u="none" strike="noStrike" dirty="0" smtClean="0">
                          <a:solidFill>
                            <a:srgbClr val="000000"/>
                          </a:solidFill>
                          <a:latin typeface="Times New Roman" pitchFamily="18" charset="0"/>
                          <a:cs typeface="Times New Roman" pitchFamily="18" charset="0"/>
                        </a:rPr>
                        <a:t>829.662,44</a:t>
                      </a:r>
                    </a:p>
                  </a:txBody>
                  <a:tcPr marL="6076" marR="6076" marT="6076" marB="0" anchor="ctr">
                    <a:lnB w="12700" cap="flat" cmpd="sng" algn="ctr">
                      <a:solidFill>
                        <a:schemeClr val="tx1"/>
                      </a:solidFill>
                      <a:prstDash val="solid"/>
                      <a:round/>
                      <a:headEnd type="none" w="med" len="med"/>
                      <a:tailEnd type="none" w="med" len="med"/>
                    </a:lnB>
                  </a:tcPr>
                </a:tc>
                <a:tc>
                  <a:txBody>
                    <a:bodyPr/>
                    <a:lstStyle/>
                    <a:p>
                      <a:pPr algn="l" rtl="0" fontAlgn="t"/>
                      <a:r>
                        <a:rPr lang="tr-TR" sz="1200" b="1" i="0" u="none" strike="noStrike" dirty="0" smtClean="0">
                          <a:solidFill>
                            <a:srgbClr val="000000"/>
                          </a:solidFill>
                          <a:latin typeface="Times New Roman" pitchFamily="18" charset="0"/>
                          <a:cs typeface="Times New Roman" pitchFamily="18" charset="0"/>
                        </a:rPr>
                        <a:t>415.768,48</a:t>
                      </a:r>
                      <a:endParaRPr lang="tr-TR" sz="1200" b="1" i="0" u="none" strike="noStrike" dirty="0">
                        <a:solidFill>
                          <a:srgbClr val="000000"/>
                        </a:solidFill>
                        <a:latin typeface="Times New Roman" pitchFamily="18" charset="0"/>
                        <a:cs typeface="Times New Roman" pitchFamily="18" charset="0"/>
                      </a:endParaRPr>
                    </a:p>
                  </a:txBody>
                  <a:tcPr marL="6076" marR="6076" marT="6076" marB="0"/>
                </a:tc>
                <a:tc>
                  <a:txBody>
                    <a:bodyPr/>
                    <a:lstStyle/>
                    <a:p>
                      <a:pPr algn="ctr" fontAlgn="ctr"/>
                      <a:r>
                        <a:rPr lang="tr-TR" sz="1400" b="1" i="0" u="none" strike="noStrike" dirty="0" smtClean="0">
                          <a:solidFill>
                            <a:srgbClr val="000000"/>
                          </a:solidFill>
                          <a:latin typeface="Times New Roman" pitchFamily="18" charset="0"/>
                          <a:cs typeface="Times New Roman" pitchFamily="18" charset="0"/>
                        </a:rPr>
                        <a:t>1.629.060,72</a:t>
                      </a:r>
                      <a:endParaRPr lang="tr-TR" sz="1400" b="1" i="0" u="none" strike="noStrike" dirty="0">
                        <a:solidFill>
                          <a:srgbClr val="000000"/>
                        </a:solidFill>
                        <a:latin typeface="Times New Roman" pitchFamily="18" charset="0"/>
                        <a:cs typeface="Times New Roman" pitchFamily="18" charset="0"/>
                      </a:endParaRPr>
                    </a:p>
                  </a:txBody>
                  <a:tcPr marL="6076" marR="6076" marT="6076" marB="0" anchor="ctr">
                    <a:lnB w="12700" cap="flat" cmpd="sng" algn="ctr">
                      <a:solidFill>
                        <a:schemeClr val="tx1"/>
                      </a:solidFill>
                      <a:prstDash val="solid"/>
                      <a:round/>
                      <a:headEnd type="none" w="med" len="med"/>
                      <a:tailEnd type="none" w="med" len="med"/>
                    </a:lnB>
                  </a:tcPr>
                </a:tc>
                <a:tc>
                  <a:txBody>
                    <a:bodyPr/>
                    <a:lstStyle/>
                    <a:p>
                      <a:pPr algn="l" rtl="0" fontAlgn="t"/>
                      <a:r>
                        <a:rPr lang="tr-TR" sz="1200" b="1" i="0" u="none" strike="noStrike" dirty="0" smtClean="0">
                          <a:solidFill>
                            <a:srgbClr val="000000"/>
                          </a:solidFill>
                          <a:latin typeface="Times New Roman" pitchFamily="18" charset="0"/>
                          <a:cs typeface="Times New Roman" pitchFamily="18" charset="0"/>
                        </a:rPr>
                        <a:t>961.998,39</a:t>
                      </a:r>
                      <a:endParaRPr lang="tr-TR" sz="1200" b="1" i="0" u="none" strike="noStrike" dirty="0">
                        <a:solidFill>
                          <a:srgbClr val="000000"/>
                        </a:solidFill>
                        <a:latin typeface="Times New Roman" pitchFamily="18" charset="0"/>
                        <a:cs typeface="Times New Roman" pitchFamily="18" charset="0"/>
                      </a:endParaRPr>
                    </a:p>
                  </a:txBody>
                  <a:tcPr marL="6076" marR="6076" marT="6076" marB="0"/>
                </a:tc>
                <a:tc>
                  <a:txBody>
                    <a:bodyPr/>
                    <a:lstStyle/>
                    <a:p>
                      <a:pPr algn="ctr" rtl="0" fontAlgn="t"/>
                      <a:r>
                        <a:rPr lang="tr-TR" sz="1400" b="1" i="0" u="none" strike="noStrike" dirty="0" smtClean="0">
                          <a:solidFill>
                            <a:srgbClr val="000000"/>
                          </a:solidFill>
                          <a:latin typeface="Times New Roman" pitchFamily="18" charset="0"/>
                          <a:cs typeface="Times New Roman" pitchFamily="18" charset="0"/>
                        </a:rPr>
                        <a:t>1.763.845,93</a:t>
                      </a:r>
                      <a:endParaRPr lang="tr-TR" sz="1400" b="1" i="0" u="none" strike="noStrike" dirty="0">
                        <a:solidFill>
                          <a:srgbClr val="000000"/>
                        </a:solidFill>
                        <a:latin typeface="Times New Roman" pitchFamily="18" charset="0"/>
                        <a:cs typeface="Times New Roman" pitchFamily="18" charset="0"/>
                      </a:endParaRPr>
                    </a:p>
                  </a:txBody>
                  <a:tcPr marL="6076" marR="6076" marT="6076" marB="0" anchor="ctr">
                    <a:lnB w="12700" cap="flat" cmpd="sng" algn="ctr">
                      <a:solidFill>
                        <a:schemeClr val="tx1"/>
                      </a:solidFill>
                      <a:prstDash val="solid"/>
                      <a:round/>
                      <a:headEnd type="none" w="med" len="med"/>
                      <a:tailEnd type="none" w="med" len="med"/>
                    </a:lnB>
                  </a:tcPr>
                </a:tc>
                <a:tc>
                  <a:txBody>
                    <a:bodyPr/>
                    <a:lstStyle/>
                    <a:p>
                      <a:pPr algn="l" rtl="0" fontAlgn="t"/>
                      <a:r>
                        <a:rPr lang="tr-TR" sz="1200" b="1" i="0" u="none" strike="noStrike" dirty="0" smtClean="0">
                          <a:solidFill>
                            <a:srgbClr val="000000"/>
                          </a:solidFill>
                          <a:latin typeface="Times New Roman" pitchFamily="18" charset="0"/>
                          <a:cs typeface="Times New Roman" pitchFamily="18" charset="0"/>
                        </a:rPr>
                        <a:t>1.510.748,86</a:t>
                      </a:r>
                      <a:endParaRPr lang="tr-TR" sz="1200" b="1" i="0" u="none" strike="noStrike" dirty="0">
                        <a:solidFill>
                          <a:srgbClr val="000000"/>
                        </a:solidFill>
                        <a:latin typeface="Times New Roman" pitchFamily="18" charset="0"/>
                        <a:cs typeface="Times New Roman" pitchFamily="18" charset="0"/>
                      </a:endParaRPr>
                    </a:p>
                  </a:txBody>
                  <a:tcPr marL="6076" marR="6076" marT="6076" marB="0"/>
                </a:tc>
              </a:tr>
              <a:tr h="205562">
                <a:tc>
                  <a:txBody>
                    <a:bodyPr/>
                    <a:lstStyle/>
                    <a:p>
                      <a:pPr algn="l" rtl="0" fontAlgn="t"/>
                      <a:r>
                        <a:rPr lang="tr-TR" sz="1200" u="none" strike="noStrike" dirty="0">
                          <a:latin typeface="Times New Roman" pitchFamily="18" charset="0"/>
                          <a:cs typeface="Times New Roman" pitchFamily="18" charset="0"/>
                        </a:rPr>
                        <a:t>Temizlik </a:t>
                      </a:r>
                      <a:endParaRPr lang="tr-TR" sz="1200" b="0" i="0" u="none" strike="noStrike" dirty="0">
                        <a:solidFill>
                          <a:srgbClr val="000000"/>
                        </a:solidFill>
                        <a:latin typeface="Times New Roman" pitchFamily="18" charset="0"/>
                        <a:cs typeface="Times New Roman" pitchFamily="18" charset="0"/>
                      </a:endParaRPr>
                    </a:p>
                  </a:txBody>
                  <a:tcPr marL="6076" marR="6076" marT="6076" marB="0">
                    <a:lnT w="12700" cap="flat" cmpd="sng" algn="ctr">
                      <a:solidFill>
                        <a:schemeClr val="tx1"/>
                      </a:solidFill>
                      <a:prstDash val="solid"/>
                      <a:round/>
                      <a:headEnd type="none" w="med" len="med"/>
                      <a:tailEnd type="none" w="med" len="med"/>
                    </a:lnT>
                  </a:tcPr>
                </a:tc>
                <a:tc rowSpan="13">
                  <a:txBody>
                    <a:bodyPr/>
                    <a:lstStyle/>
                    <a:p>
                      <a:pPr algn="ctr" fontAlgn="ctr"/>
                      <a:r>
                        <a:rPr lang="tr-TR" sz="1400" b="1" i="0" u="none" strike="noStrike" dirty="0" smtClean="0">
                          <a:solidFill>
                            <a:srgbClr val="000000"/>
                          </a:solidFill>
                          <a:latin typeface="Times New Roman" pitchFamily="18" charset="0"/>
                          <a:cs typeface="Times New Roman" pitchFamily="18" charset="0"/>
                        </a:rPr>
                        <a:t>35.998,15</a:t>
                      </a:r>
                      <a:endParaRPr lang="tr-TR" sz="1400" b="1" i="0" u="none" strike="noStrike" dirty="0">
                        <a:solidFill>
                          <a:srgbClr val="000000"/>
                        </a:solidFill>
                        <a:latin typeface="Times New Roman" pitchFamily="18" charset="0"/>
                        <a:cs typeface="Times New Roman" pitchFamily="18" charset="0"/>
                      </a:endParaRPr>
                    </a:p>
                  </a:txBody>
                  <a:tcPr marL="6076" marR="6076" marT="6076" marB="0" vert="vert270" anchor="ctr">
                    <a:lnT w="12700" cap="flat" cmpd="sng" algn="ctr">
                      <a:solidFill>
                        <a:schemeClr val="tx1"/>
                      </a:solidFill>
                      <a:prstDash val="solid"/>
                      <a:round/>
                      <a:headEnd type="none" w="med" len="med"/>
                      <a:tailEnd type="none" w="med" len="med"/>
                    </a:lnT>
                  </a:tcPr>
                </a:tc>
                <a:tc>
                  <a:txBody>
                    <a:bodyPr/>
                    <a:lstStyle/>
                    <a:p>
                      <a:pPr algn="r" fontAlgn="t"/>
                      <a:r>
                        <a:rPr lang="tr-TR" sz="1200" u="none" strike="noStrike" dirty="0" smtClean="0">
                          <a:latin typeface="Times New Roman" pitchFamily="18" charset="0"/>
                          <a:cs typeface="Times New Roman" pitchFamily="18" charset="0"/>
                        </a:rPr>
                        <a:t>16.000,00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rowSpan="13">
                  <a:txBody>
                    <a:bodyPr/>
                    <a:lstStyle/>
                    <a:p>
                      <a:pPr algn="ctr" fontAlgn="ctr"/>
                      <a:r>
                        <a:rPr lang="tr-TR" sz="1400" b="1" i="0" u="none" strike="noStrike" dirty="0" smtClean="0">
                          <a:solidFill>
                            <a:srgbClr val="000000"/>
                          </a:solidFill>
                          <a:latin typeface="Times New Roman" pitchFamily="18" charset="0"/>
                          <a:cs typeface="Times New Roman" pitchFamily="18" charset="0"/>
                        </a:rPr>
                        <a:t>356.339,00</a:t>
                      </a:r>
                      <a:endParaRPr lang="tr-TR" sz="1400" b="1" i="0" u="none" strike="noStrike" dirty="0">
                        <a:solidFill>
                          <a:srgbClr val="000000"/>
                        </a:solidFill>
                        <a:latin typeface="Times New Roman" pitchFamily="18" charset="0"/>
                        <a:cs typeface="Times New Roman" pitchFamily="18" charset="0"/>
                      </a:endParaRPr>
                    </a:p>
                  </a:txBody>
                  <a:tcPr marL="6076" marR="6076" marT="6076" marB="0" vert="vert270" anchor="ctr">
                    <a:lnT w="12700" cap="flat" cmpd="sng" algn="ctr">
                      <a:solidFill>
                        <a:schemeClr val="tx1"/>
                      </a:solidFill>
                      <a:prstDash val="solid"/>
                      <a:round/>
                      <a:headEnd type="none" w="med" len="med"/>
                      <a:tailEnd type="none" w="med" len="med"/>
                    </a:lnT>
                  </a:tcPr>
                </a:tc>
                <a:tc>
                  <a:txBody>
                    <a:bodyPr/>
                    <a:lstStyle/>
                    <a:p>
                      <a:pPr algn="r" fontAlgn="t"/>
                      <a:r>
                        <a:rPr lang="tr-TR" sz="1200" b="0" i="0" u="none" strike="noStrike" dirty="0" smtClean="0">
                          <a:solidFill>
                            <a:srgbClr val="000000"/>
                          </a:solidFill>
                          <a:latin typeface="Times New Roman" pitchFamily="18" charset="0"/>
                          <a:cs typeface="Times New Roman" pitchFamily="18" charset="0"/>
                        </a:rPr>
                        <a:t>43.570,00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rowSpan="13">
                  <a:txBody>
                    <a:bodyPr/>
                    <a:lstStyle/>
                    <a:p>
                      <a:pPr algn="ctr" rtl="0" fontAlgn="t"/>
                      <a:r>
                        <a:rPr lang="tr-TR" sz="1400" b="1" i="0" u="none" strike="noStrike" dirty="0" smtClean="0">
                          <a:solidFill>
                            <a:srgbClr val="000000"/>
                          </a:solidFill>
                          <a:latin typeface="Times New Roman" pitchFamily="18" charset="0"/>
                          <a:cs typeface="Times New Roman" pitchFamily="18" charset="0"/>
                        </a:rPr>
                        <a:t>1.046.601,28</a:t>
                      </a:r>
                      <a:endParaRPr lang="tr-TR" sz="1400" b="1" i="0" u="none" strike="noStrike" dirty="0">
                        <a:solidFill>
                          <a:srgbClr val="000000"/>
                        </a:solidFill>
                        <a:latin typeface="Times New Roman" pitchFamily="18" charset="0"/>
                        <a:cs typeface="Times New Roman" pitchFamily="18" charset="0"/>
                      </a:endParaRPr>
                    </a:p>
                  </a:txBody>
                  <a:tcPr marL="6076" marR="6076" marT="6076" marB="0" vert="vert270" anchor="ctr">
                    <a:lnT w="12700" cap="flat" cmpd="sng" algn="ctr">
                      <a:solidFill>
                        <a:schemeClr val="tx1"/>
                      </a:solidFill>
                      <a:prstDash val="solid"/>
                      <a:round/>
                      <a:headEnd type="none" w="med" len="med"/>
                      <a:tailEnd type="none" w="med" len="med"/>
                    </a:lnT>
                  </a:tcPr>
                </a:tc>
                <a:tc>
                  <a:txBody>
                    <a:bodyPr/>
                    <a:lstStyle/>
                    <a:p>
                      <a:pPr algn="r" fontAlgn="t"/>
                      <a:r>
                        <a:rPr lang="tr-TR" sz="1200" b="0" i="0" u="none" strike="noStrike" dirty="0" smtClean="0">
                          <a:solidFill>
                            <a:schemeClr val="dk1"/>
                          </a:solidFill>
                          <a:latin typeface="Times New Roman" pitchFamily="18" charset="0"/>
                          <a:cs typeface="Times New Roman" pitchFamily="18" charset="0"/>
                        </a:rPr>
                        <a:t>58.759,20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r>
              <a:tr h="212786">
                <a:tc>
                  <a:txBody>
                    <a:bodyPr/>
                    <a:lstStyle/>
                    <a:p>
                      <a:pPr algn="l" rtl="0" fontAlgn="t"/>
                      <a:r>
                        <a:rPr lang="tr-TR" sz="1200" u="none" strike="noStrike" dirty="0" smtClean="0">
                          <a:latin typeface="Times New Roman" pitchFamily="18" charset="0"/>
                          <a:cs typeface="Times New Roman" pitchFamily="18" charset="0"/>
                        </a:rPr>
                        <a:t>İlan Giderleri</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u="none" strike="noStrike" dirty="0">
                          <a:latin typeface="Times New Roman" pitchFamily="18" charset="0"/>
                          <a:cs typeface="Times New Roman" pitchFamily="18" charset="0"/>
                        </a:rPr>
                        <a:t>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chemeClr val="dk1"/>
                          </a:solidFill>
                          <a:latin typeface="Times New Roman" pitchFamily="18" charset="0"/>
                          <a:cs typeface="Times New Roman" pitchFamily="18" charset="0"/>
                        </a:rPr>
                        <a:t>33.527,81</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rtl="0" fontAlgn="t"/>
                      <a:r>
                        <a:rPr lang="tr-TR" sz="1200" b="0" i="0" u="none" strike="noStrike" dirty="0" smtClean="0">
                          <a:solidFill>
                            <a:schemeClr val="dk1"/>
                          </a:solidFill>
                          <a:latin typeface="Times New Roman" pitchFamily="18" charset="0"/>
                          <a:cs typeface="Times New Roman" pitchFamily="18" charset="0"/>
                        </a:rPr>
                        <a:t>28.744,80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r>
              <a:tr h="417691">
                <a:tc>
                  <a:txBody>
                    <a:bodyPr/>
                    <a:lstStyle/>
                    <a:p>
                      <a:pPr algn="l" rtl="0" fontAlgn="t"/>
                      <a:r>
                        <a:rPr lang="tr-TR" sz="1200" u="none" strike="noStrike" dirty="0" smtClean="0">
                          <a:latin typeface="Times New Roman" pitchFamily="18" charset="0"/>
                          <a:cs typeface="Times New Roman" pitchFamily="18" charset="0"/>
                        </a:rPr>
                        <a:t>İnternet</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chemeClr val="dk1"/>
                          </a:solidFill>
                          <a:latin typeface="Times New Roman" pitchFamily="18" charset="0"/>
                          <a:cs typeface="Times New Roman" pitchFamily="18" charset="0"/>
                        </a:rPr>
                        <a:t>774,25</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u="none" strike="noStrike" dirty="0">
                          <a:latin typeface="Times New Roman" pitchFamily="18" charset="0"/>
                          <a:cs typeface="Times New Roman" pitchFamily="18" charset="0"/>
                        </a:rPr>
                        <a:t>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u="none" strike="noStrike" dirty="0">
                          <a:latin typeface="Times New Roman" pitchFamily="18" charset="0"/>
                          <a:cs typeface="Times New Roman" pitchFamily="18" charset="0"/>
                        </a:rPr>
                        <a:t>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r>
              <a:tr h="417691">
                <a:tc>
                  <a:txBody>
                    <a:bodyPr/>
                    <a:lstStyle/>
                    <a:p>
                      <a:pPr algn="l" rtl="0" fontAlgn="t"/>
                      <a:r>
                        <a:rPr lang="tr-TR" sz="1200" u="none" strike="noStrike" dirty="0" smtClean="0">
                          <a:latin typeface="Times New Roman" pitchFamily="18" charset="0"/>
                          <a:cs typeface="Times New Roman" pitchFamily="18" charset="0"/>
                        </a:rPr>
                        <a:t>Kırtasiye </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chemeClr val="dk1"/>
                          </a:solidFill>
                          <a:latin typeface="Times New Roman" pitchFamily="18" charset="0"/>
                          <a:cs typeface="Times New Roman" pitchFamily="18" charset="0"/>
                        </a:rPr>
                        <a:t>11.871,60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u="none" strike="noStrike" dirty="0">
                          <a:latin typeface="Times New Roman" pitchFamily="18" charset="0"/>
                          <a:cs typeface="Times New Roman" pitchFamily="18" charset="0"/>
                        </a:rPr>
                        <a:t>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r>
              <a:tr h="212786">
                <a:tc>
                  <a:txBody>
                    <a:bodyPr/>
                    <a:lstStyle/>
                    <a:p>
                      <a:pPr algn="l" rtl="0" fontAlgn="t"/>
                      <a:r>
                        <a:rPr lang="tr-TR" sz="1200" u="none" strike="noStrike">
                          <a:latin typeface="Times New Roman" pitchFamily="18" charset="0"/>
                          <a:cs typeface="Times New Roman" pitchFamily="18" charset="0"/>
                        </a:rPr>
                        <a:t>İletişim</a:t>
                      </a:r>
                      <a:endParaRPr lang="tr-TR" sz="1200" b="0" i="0" u="none" strike="noStrike">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u="none" strike="noStrike" dirty="0" smtClean="0">
                          <a:latin typeface="Times New Roman" pitchFamily="18" charset="0"/>
                          <a:cs typeface="Times New Roman" pitchFamily="18" charset="0"/>
                        </a:rPr>
                        <a:t>1.336,25</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chemeClr val="dk1"/>
                          </a:solidFill>
                          <a:latin typeface="Times New Roman" pitchFamily="18" charset="0"/>
                          <a:cs typeface="Times New Roman" pitchFamily="18" charset="0"/>
                        </a:rPr>
                        <a:t>1.119,00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u="none" strike="noStrike" dirty="0" smtClean="0">
                          <a:latin typeface="Times New Roman" pitchFamily="18" charset="0"/>
                          <a:cs typeface="Times New Roman" pitchFamily="18" charset="0"/>
                        </a:rPr>
                        <a:t>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r>
              <a:tr h="212786">
                <a:tc>
                  <a:txBody>
                    <a:bodyPr/>
                    <a:lstStyle/>
                    <a:p>
                      <a:pPr algn="l" rtl="0" fontAlgn="t"/>
                      <a:r>
                        <a:rPr lang="tr-TR" sz="1200" u="none" strike="noStrike">
                          <a:latin typeface="Times New Roman" pitchFamily="18" charset="0"/>
                          <a:cs typeface="Times New Roman" pitchFamily="18" charset="0"/>
                        </a:rPr>
                        <a:t>Elektrik</a:t>
                      </a:r>
                      <a:endParaRPr lang="tr-TR" sz="1200" b="0" i="0" u="none" strike="noStrike">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chemeClr val="dk1"/>
                          </a:solidFill>
                          <a:latin typeface="Times New Roman" pitchFamily="18" charset="0"/>
                          <a:cs typeface="Times New Roman" pitchFamily="18" charset="0"/>
                        </a:rPr>
                        <a:t>13.830,90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chemeClr val="dk1"/>
                          </a:solidFill>
                          <a:latin typeface="Times New Roman" pitchFamily="18" charset="0"/>
                          <a:cs typeface="Times New Roman" pitchFamily="18" charset="0"/>
                        </a:rPr>
                        <a:t>73.426,01</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chemeClr val="dk1"/>
                          </a:solidFill>
                          <a:latin typeface="Times New Roman" pitchFamily="18" charset="0"/>
                          <a:cs typeface="Times New Roman" pitchFamily="18" charset="0"/>
                        </a:rPr>
                        <a:t>83.169,50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r>
              <a:tr h="212786">
                <a:tc>
                  <a:txBody>
                    <a:bodyPr/>
                    <a:lstStyle/>
                    <a:p>
                      <a:pPr algn="l" rtl="0" fontAlgn="t"/>
                      <a:r>
                        <a:rPr lang="tr-TR" sz="1200" u="none" strike="noStrike">
                          <a:latin typeface="Times New Roman" pitchFamily="18" charset="0"/>
                          <a:cs typeface="Times New Roman" pitchFamily="18" charset="0"/>
                        </a:rPr>
                        <a:t>Su</a:t>
                      </a:r>
                      <a:endParaRPr lang="tr-TR" sz="1200" b="0" i="0" u="none" strike="noStrike">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u="none" strike="noStrike" dirty="0">
                          <a:latin typeface="Times New Roman" pitchFamily="18" charset="0"/>
                          <a:cs typeface="Times New Roman" pitchFamily="18" charset="0"/>
                        </a:rPr>
                        <a:t>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chemeClr val="dk1"/>
                          </a:solidFill>
                          <a:latin typeface="Times New Roman" pitchFamily="18" charset="0"/>
                          <a:cs typeface="Times New Roman" pitchFamily="18" charset="0"/>
                        </a:rPr>
                        <a:t>55.861,18</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chemeClr val="dk1"/>
                          </a:solidFill>
                          <a:latin typeface="Times New Roman" pitchFamily="18" charset="0"/>
                          <a:cs typeface="Times New Roman" pitchFamily="18" charset="0"/>
                        </a:rPr>
                        <a:t>64.738,58</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r>
              <a:tr h="212786">
                <a:tc>
                  <a:txBody>
                    <a:bodyPr/>
                    <a:lstStyle/>
                    <a:p>
                      <a:pPr algn="l" rtl="0" fontAlgn="t"/>
                      <a:r>
                        <a:rPr lang="tr-TR" sz="1200" u="none" strike="noStrike">
                          <a:latin typeface="Times New Roman" pitchFamily="18" charset="0"/>
                          <a:cs typeface="Times New Roman" pitchFamily="18" charset="0"/>
                        </a:rPr>
                        <a:t>Kırtasiye </a:t>
                      </a:r>
                      <a:endParaRPr lang="tr-TR" sz="1200" b="0" i="0" u="none" strike="noStrike">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u="none" strike="noStrike" dirty="0" smtClean="0">
                          <a:latin typeface="Times New Roman" pitchFamily="18" charset="0"/>
                          <a:cs typeface="Times New Roman" pitchFamily="18" charset="0"/>
                        </a:rPr>
                        <a:t>3.000,00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u="none" strike="noStrike" dirty="0">
                          <a:latin typeface="Times New Roman" pitchFamily="18" charset="0"/>
                          <a:cs typeface="Times New Roman" pitchFamily="18" charset="0"/>
                        </a:rPr>
                        <a:t>24.215,00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chemeClr val="dk1"/>
                          </a:solidFill>
                          <a:latin typeface="Times New Roman" pitchFamily="18" charset="0"/>
                          <a:cs typeface="Times New Roman" pitchFamily="18" charset="0"/>
                        </a:rPr>
                        <a:t>9.332,80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r>
              <a:tr h="212786">
                <a:tc>
                  <a:txBody>
                    <a:bodyPr/>
                    <a:lstStyle/>
                    <a:p>
                      <a:pPr algn="l" rtl="0" fontAlgn="t"/>
                      <a:r>
                        <a:rPr lang="tr-TR" sz="1200" b="0" i="0" u="none" strike="noStrike" dirty="0" smtClean="0">
                          <a:solidFill>
                            <a:srgbClr val="000000"/>
                          </a:solidFill>
                          <a:latin typeface="Times New Roman" pitchFamily="18" charset="0"/>
                          <a:cs typeface="Times New Roman" pitchFamily="18" charset="0"/>
                        </a:rPr>
                        <a:t>Yiyecek Alımları</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rgbClr val="000000"/>
                          </a:solidFill>
                          <a:latin typeface="Times New Roman" pitchFamily="18" charset="0"/>
                          <a:cs typeface="Times New Roman" pitchFamily="18" charset="0"/>
                        </a:rPr>
                        <a:t>56.025,00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endParaRPr lang="tr-TR" sz="1200" b="0" i="0" u="none" strike="noStrike" dirty="0">
                        <a:solidFill>
                          <a:srgbClr val="000000"/>
                        </a:solidFill>
                        <a:latin typeface="Times New Roman" pitchFamily="18" charset="0"/>
                        <a:cs typeface="Times New Roman" pitchFamily="18" charset="0"/>
                      </a:endParaRPr>
                    </a:p>
                  </a:txBody>
                  <a:tcPr marL="6076" marR="6076" marT="6076" marB="0"/>
                </a:tc>
              </a:tr>
              <a:tr h="212786">
                <a:tc>
                  <a:txBody>
                    <a:bodyPr/>
                    <a:lstStyle/>
                    <a:p>
                      <a:pPr algn="l" rtl="0" fontAlgn="t"/>
                      <a:r>
                        <a:rPr lang="tr-TR" sz="1200" b="0" i="0" u="none" strike="noStrike" dirty="0" smtClean="0">
                          <a:solidFill>
                            <a:srgbClr val="000000"/>
                          </a:solidFill>
                          <a:latin typeface="Times New Roman" pitchFamily="18" charset="0"/>
                          <a:cs typeface="Times New Roman" pitchFamily="18" charset="0"/>
                        </a:rPr>
                        <a:t>Diğer harcamalar</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rgbClr val="000000"/>
                          </a:solidFill>
                          <a:latin typeface="Times New Roman" pitchFamily="18" charset="0"/>
                          <a:cs typeface="Times New Roman" pitchFamily="18" charset="0"/>
                        </a:rPr>
                        <a:t>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rgbClr val="000000"/>
                          </a:solidFill>
                          <a:latin typeface="Times New Roman" pitchFamily="18" charset="0"/>
                          <a:cs typeface="Times New Roman" pitchFamily="18" charset="0"/>
                        </a:rPr>
                        <a:t>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rgbClr val="000000"/>
                          </a:solidFill>
                          <a:latin typeface="Times New Roman" pitchFamily="18" charset="0"/>
                          <a:cs typeface="Times New Roman" pitchFamily="18" charset="0"/>
                        </a:rPr>
                        <a:t>564.538,42</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r>
              <a:tr h="212786">
                <a:tc>
                  <a:txBody>
                    <a:bodyPr/>
                    <a:lstStyle/>
                    <a:p>
                      <a:pPr algn="l" rtl="0" fontAlgn="t"/>
                      <a:r>
                        <a:rPr lang="tr-TR" sz="1200" b="0" i="0" u="none" strike="noStrike" dirty="0" smtClean="0">
                          <a:solidFill>
                            <a:srgbClr val="000000"/>
                          </a:solidFill>
                          <a:latin typeface="Times New Roman" pitchFamily="18" charset="0"/>
                          <a:cs typeface="Times New Roman" pitchFamily="18" charset="0"/>
                        </a:rPr>
                        <a:t>Laboratuvar Malzemesi</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rgbClr val="000000"/>
                          </a:solidFill>
                          <a:latin typeface="Times New Roman" pitchFamily="18" charset="0"/>
                          <a:cs typeface="Times New Roman" pitchFamily="18" charset="0"/>
                        </a:rPr>
                        <a:t>25.438,40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endParaRPr lang="tr-TR" sz="1200" b="0" i="0" u="none" strike="noStrike" dirty="0">
                        <a:solidFill>
                          <a:srgbClr val="000000"/>
                        </a:solidFill>
                        <a:latin typeface="Times New Roman" pitchFamily="18" charset="0"/>
                        <a:cs typeface="Times New Roman" pitchFamily="18" charset="0"/>
                      </a:endParaRPr>
                    </a:p>
                  </a:txBody>
                  <a:tcPr marL="6076" marR="6076" marT="6076" marB="0"/>
                </a:tc>
              </a:tr>
              <a:tr h="212786">
                <a:tc>
                  <a:txBody>
                    <a:bodyPr/>
                    <a:lstStyle/>
                    <a:p>
                      <a:pPr algn="l" rtl="0" fontAlgn="t"/>
                      <a:r>
                        <a:rPr lang="tr-TR" sz="1200" b="0" i="0" u="none" strike="noStrike" dirty="0" smtClean="0">
                          <a:solidFill>
                            <a:srgbClr val="000000"/>
                          </a:solidFill>
                          <a:latin typeface="Times New Roman" pitchFamily="18" charset="0"/>
                          <a:cs typeface="Times New Roman" pitchFamily="18" charset="0"/>
                        </a:rPr>
                        <a:t>Okul Mefruşatı Alımı</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rgbClr val="000000"/>
                          </a:solidFill>
                          <a:latin typeface="Times New Roman" pitchFamily="18" charset="0"/>
                          <a:cs typeface="Times New Roman" pitchFamily="18" charset="0"/>
                        </a:rPr>
                        <a:t>55.500,00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rgbClr val="000000"/>
                          </a:solidFill>
                          <a:latin typeface="Times New Roman" pitchFamily="18" charset="0"/>
                          <a:cs typeface="Times New Roman" pitchFamily="18" charset="0"/>
                        </a:rPr>
                        <a:t>232.223,00</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r>
              <a:tr h="212786">
                <a:tc>
                  <a:txBody>
                    <a:bodyPr/>
                    <a:lstStyle/>
                    <a:p>
                      <a:pPr algn="l" rtl="0" fontAlgn="t"/>
                      <a:r>
                        <a:rPr lang="tr-TR" sz="1200" u="none" strike="noStrike">
                          <a:latin typeface="Times New Roman" pitchFamily="18" charset="0"/>
                          <a:cs typeface="Times New Roman" pitchFamily="18" charset="0"/>
                        </a:rPr>
                        <a:t>GENEL </a:t>
                      </a:r>
                      <a:endParaRPr lang="tr-TR" sz="1200" b="0" i="0" u="none" strike="noStrike">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rgbClr val="000000"/>
                          </a:solidFill>
                          <a:latin typeface="Times New Roman" pitchFamily="18" charset="0"/>
                          <a:cs typeface="Times New Roman" pitchFamily="18" charset="0"/>
                        </a:rPr>
                        <a:t>486.588,53</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b="0" i="0" u="none" strike="noStrike" dirty="0" smtClean="0">
                          <a:solidFill>
                            <a:srgbClr val="000000"/>
                          </a:solidFill>
                          <a:latin typeface="Times New Roman" pitchFamily="18" charset="0"/>
                          <a:cs typeface="Times New Roman" pitchFamily="18" charset="0"/>
                        </a:rPr>
                        <a:t>1.342.552,39</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c vMerge="1">
                  <a:txBody>
                    <a:bodyPr/>
                    <a:lstStyle/>
                    <a:p>
                      <a:endParaRPr lang="tr-TR"/>
                    </a:p>
                  </a:txBody>
                  <a:tcPr/>
                </a:tc>
                <a:tc>
                  <a:txBody>
                    <a:bodyPr/>
                    <a:lstStyle/>
                    <a:p>
                      <a:pPr algn="r" fontAlgn="t"/>
                      <a:r>
                        <a:rPr lang="tr-TR" sz="1200" u="none" strike="noStrike" dirty="0" smtClean="0">
                          <a:latin typeface="Times New Roman" pitchFamily="18" charset="0"/>
                          <a:cs typeface="Times New Roman" pitchFamily="18" charset="0"/>
                        </a:rPr>
                        <a:t>2.552.255,16</a:t>
                      </a:r>
                      <a:endParaRPr lang="tr-TR" sz="1200" b="0" i="0" u="none" strike="noStrike" dirty="0">
                        <a:solidFill>
                          <a:srgbClr val="000000"/>
                        </a:solidFill>
                        <a:latin typeface="Times New Roman" pitchFamily="18" charset="0"/>
                        <a:cs typeface="Times New Roman" pitchFamily="18" charset="0"/>
                      </a:endParaRPr>
                    </a:p>
                  </a:txBody>
                  <a:tcPr marL="6076" marR="6076" marT="6076" marB="0"/>
                </a:tc>
              </a:tr>
            </a:tbl>
          </a:graphicData>
        </a:graphic>
      </p:graphicFrame>
      <p:sp>
        <p:nvSpPr>
          <p:cNvPr id="8" name="7 Dikdörtgen"/>
          <p:cNvSpPr/>
          <p:nvPr/>
        </p:nvSpPr>
        <p:spPr>
          <a:xfrm>
            <a:off x="467544" y="5218167"/>
            <a:ext cx="3028586" cy="276999"/>
          </a:xfrm>
          <a:prstGeom prst="rect">
            <a:avLst/>
          </a:prstGeom>
        </p:spPr>
        <p:txBody>
          <a:bodyPr wrap="none">
            <a:spAutoFit/>
          </a:bodyPr>
          <a:lstStyle/>
          <a:p>
            <a:pPr lvl="0" fontAlgn="base">
              <a:spcBef>
                <a:spcPct val="0"/>
              </a:spcBef>
              <a:spcAft>
                <a:spcPct val="0"/>
              </a:spcAft>
            </a:pPr>
            <a:r>
              <a:rPr lang="tr-TR" sz="1200" b="1" dirty="0" smtClean="0">
                <a:latin typeface="Times New Roman" pitchFamily="18" charset="0"/>
                <a:ea typeface="Cambria" pitchFamily="18" charset="0"/>
                <a:cs typeface="Times New Roman" pitchFamily="18" charset="0"/>
              </a:rPr>
              <a:t>Tablo 32: Yıllara Göre Gelir-Gider Tablosu</a:t>
            </a:r>
            <a:endParaRPr lang="tr-TR" sz="1200" dirty="0" smtClean="0">
              <a:latin typeface="Times New Roman" pitchFamily="18" charset="0"/>
              <a:cs typeface="Times New Roman" pitchFamily="18" charset="0"/>
            </a:endParaRPr>
          </a:p>
        </p:txBody>
      </p:sp>
      <p:sp>
        <p:nvSpPr>
          <p:cNvPr id="9" name="8 Metin kutusu"/>
          <p:cNvSpPr txBox="1"/>
          <p:nvPr/>
        </p:nvSpPr>
        <p:spPr>
          <a:xfrm>
            <a:off x="714348" y="571480"/>
            <a:ext cx="6143668" cy="338554"/>
          </a:xfrm>
          <a:prstGeom prst="rect">
            <a:avLst/>
          </a:prstGeom>
          <a:noFill/>
        </p:spPr>
        <p:txBody>
          <a:bodyPr wrap="square" rtlCol="0">
            <a:spAutoFit/>
          </a:bodyPr>
          <a:lstStyle/>
          <a:p>
            <a:r>
              <a:rPr lang="tr-TR" sz="1600" dirty="0" smtClean="0">
                <a:latin typeface="Times New Roman" pitchFamily="18" charset="0"/>
                <a:cs typeface="Times New Roman" pitchFamily="18" charset="0"/>
              </a:rPr>
              <a:t>YILLARA GÖRE GELİR-GİDER TABLOSU</a:t>
            </a:r>
            <a:endParaRPr lang="tr-TR" sz="1600" dirty="0">
              <a:latin typeface="Times New Roman" pitchFamily="18" charset="0"/>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643042" y="2214555"/>
            <a:ext cx="5500726" cy="1938992"/>
          </a:xfrm>
          <a:prstGeom prst="rect">
            <a:avLst/>
          </a:prstGeom>
        </p:spPr>
        <p:txBody>
          <a:bodyPr wrap="square">
            <a:spAutoFit/>
          </a:bodyPr>
          <a:lstStyle/>
          <a:p>
            <a:pPr algn="ctr"/>
            <a:r>
              <a:rPr lang="tr-TR" sz="6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III.BÖLÜM</a:t>
            </a:r>
          </a:p>
          <a:p>
            <a:pPr algn="ctr"/>
            <a:r>
              <a:rPr lang="tr-TR" sz="6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GELECEĞE BAKIŞ</a:t>
            </a:r>
            <a:endParaRPr lang="tr-TR" sz="6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3" name="2 Slayt Numarası Yer Tutucusu"/>
          <p:cNvSpPr>
            <a:spLocks noGrp="1"/>
          </p:cNvSpPr>
          <p:nvPr>
            <p:ph type="sldNum" sz="quarter" idx="12"/>
          </p:nvPr>
        </p:nvSpPr>
        <p:spPr/>
        <p:txBody>
          <a:bodyPr/>
          <a:lstStyle/>
          <a:p>
            <a:fld id="{70B8EFC6-9B92-4EC2-910F-8C8DAAC16B59}" type="slidenum">
              <a:rPr lang="tr-TR" smtClean="0"/>
              <a:pPr/>
              <a:t>86</a:t>
            </a:fld>
            <a:endParaRPr lang="tr-T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70B8EFC6-9B92-4EC2-910F-8C8DAAC16B59}" type="slidenum">
              <a:rPr lang="tr-TR" smtClean="0"/>
              <a:pPr/>
              <a:t>87</a:t>
            </a:fld>
            <a:endParaRPr lang="tr-TR" dirty="0"/>
          </a:p>
        </p:txBody>
      </p:sp>
      <p:sp>
        <p:nvSpPr>
          <p:cNvPr id="15" name="14 Yuvarlatılmış Dikdörtgen"/>
          <p:cNvSpPr/>
          <p:nvPr/>
        </p:nvSpPr>
        <p:spPr>
          <a:xfrm>
            <a:off x="357158" y="1500174"/>
            <a:ext cx="3714776" cy="25003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b="1" dirty="0"/>
              <a:t>“ Türkiye’de tercih edilen, ülke geleceğine olumlu katkılarda bulunacak,</a:t>
            </a:r>
            <a:endParaRPr lang="tr-TR" dirty="0"/>
          </a:p>
          <a:p>
            <a:r>
              <a:rPr lang="tr-TR" b="1" dirty="0"/>
              <a:t>Üretken, Yaratıcı, Sorumluluk sahibi bireyler yetiştirmektir”.</a:t>
            </a:r>
            <a:endParaRPr lang="tr-TR" dirty="0"/>
          </a:p>
        </p:txBody>
      </p:sp>
      <p:sp>
        <p:nvSpPr>
          <p:cNvPr id="16" name="15 Oval"/>
          <p:cNvSpPr/>
          <p:nvPr/>
        </p:nvSpPr>
        <p:spPr>
          <a:xfrm>
            <a:off x="4357686" y="1571612"/>
            <a:ext cx="4572032" cy="44291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b="1" i="1" dirty="0" smtClean="0">
                <a:solidFill>
                  <a:schemeClr val="tx1"/>
                </a:solidFill>
              </a:rPr>
              <a:t>   </a:t>
            </a:r>
            <a:r>
              <a:rPr lang="tr-TR" b="1" dirty="0"/>
              <a:t>Fiziki yapısı; Güvenli, yeterli ve ergonomik, donanımı güçlü, çalışanları ve öğrencileri mutlu, mezunları toplumda ve iş hayatında aranan, takdir edilen, teknolojik yeniliklere imza atan, eğitimde, bilimde, kültürde, sanatta ve sporda Ülkemizin en başarılı okulu olmak istiyoruz.”</a:t>
            </a:r>
            <a:endParaRPr lang="tr-TR" sz="1200" dirty="0">
              <a:latin typeface="Times New Roman" pitchFamily="18" charset="0"/>
              <a:cs typeface="Times New Roman" pitchFamily="18" charset="0"/>
            </a:endParaRPr>
          </a:p>
        </p:txBody>
      </p:sp>
      <p:sp>
        <p:nvSpPr>
          <p:cNvPr id="17" name="16 Dikdörtgen"/>
          <p:cNvSpPr/>
          <p:nvPr/>
        </p:nvSpPr>
        <p:spPr>
          <a:xfrm>
            <a:off x="642910" y="4286256"/>
            <a:ext cx="2928958" cy="23574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eaLnBrk="0" fontAlgn="base" hangingPunct="0">
              <a:spcBef>
                <a:spcPct val="0"/>
              </a:spcBef>
              <a:spcAft>
                <a:spcPct val="0"/>
              </a:spcAft>
            </a:pPr>
            <a:endParaRPr lang="tr-TR" sz="1200"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tr-TR" sz="1200" dirty="0" smtClean="0">
                <a:solidFill>
                  <a:srgbClr val="000000"/>
                </a:solidFill>
                <a:latin typeface="Times New Roman" pitchFamily="18" charset="0"/>
                <a:ea typeface="Times New Roman" pitchFamily="18" charset="0"/>
                <a:cs typeface="Times New Roman" pitchFamily="18" charset="0"/>
              </a:rPr>
              <a:t>1. Fırsat eşitliği</a:t>
            </a:r>
          </a:p>
          <a:p>
            <a:pPr lvl="0" eaLnBrk="0" fontAlgn="base" hangingPunct="0">
              <a:spcBef>
                <a:spcPct val="0"/>
              </a:spcBef>
              <a:spcAft>
                <a:spcPct val="0"/>
              </a:spcAft>
            </a:pPr>
            <a:r>
              <a:rPr lang="tr-TR" sz="1200" dirty="0" smtClean="0">
                <a:solidFill>
                  <a:srgbClr val="000000"/>
                </a:solidFill>
                <a:latin typeface="Times New Roman" pitchFamily="18" charset="0"/>
                <a:ea typeface="Times New Roman" pitchFamily="18" charset="0"/>
                <a:cs typeface="Times New Roman" pitchFamily="18" charset="0"/>
              </a:rPr>
              <a:t>2. </a:t>
            </a:r>
            <a:r>
              <a:rPr lang="tr-TR" sz="1200" dirty="0"/>
              <a:t>Kanun ve yönetmeliklere </a:t>
            </a:r>
            <a:r>
              <a:rPr lang="tr-TR" sz="1200" dirty="0" smtClean="0"/>
              <a:t>uygun</a:t>
            </a:r>
          </a:p>
          <a:p>
            <a:pPr lvl="0" eaLnBrk="0" fontAlgn="base" hangingPunct="0">
              <a:spcBef>
                <a:spcPct val="0"/>
              </a:spcBef>
              <a:spcAft>
                <a:spcPct val="0"/>
              </a:spcAft>
            </a:pPr>
            <a:r>
              <a:rPr lang="tr-TR" sz="1200" dirty="0" smtClean="0">
                <a:solidFill>
                  <a:srgbClr val="000000"/>
                </a:solidFill>
                <a:latin typeface="Times New Roman" pitchFamily="18" charset="0"/>
                <a:ea typeface="Times New Roman" pitchFamily="18" charset="0"/>
                <a:cs typeface="Times New Roman" pitchFamily="18" charset="0"/>
              </a:rPr>
              <a:t>3. İnsan, toplum, bilim ve çevre duyarlılığı</a:t>
            </a:r>
          </a:p>
          <a:p>
            <a:pPr lvl="0" eaLnBrk="0" fontAlgn="base" hangingPunct="0">
              <a:spcBef>
                <a:spcPct val="0"/>
              </a:spcBef>
              <a:spcAft>
                <a:spcPct val="0"/>
              </a:spcAft>
            </a:pPr>
            <a:r>
              <a:rPr lang="tr-TR" sz="1200" dirty="0" smtClean="0">
                <a:solidFill>
                  <a:srgbClr val="000000"/>
                </a:solidFill>
                <a:latin typeface="Times New Roman" pitchFamily="18" charset="0"/>
                <a:ea typeface="Times New Roman" pitchFamily="18" charset="0"/>
                <a:cs typeface="Times New Roman" pitchFamily="18" charset="0"/>
              </a:rPr>
              <a:t>4. Din, ahlak ve değerlere bağlılık</a:t>
            </a:r>
          </a:p>
          <a:p>
            <a:pPr lvl="0" eaLnBrk="0" fontAlgn="base" hangingPunct="0">
              <a:spcBef>
                <a:spcPct val="0"/>
              </a:spcBef>
              <a:spcAft>
                <a:spcPct val="0"/>
              </a:spcAft>
            </a:pPr>
            <a:r>
              <a:rPr lang="tr-TR" sz="1200" dirty="0" smtClean="0">
                <a:solidFill>
                  <a:srgbClr val="000000"/>
                </a:solidFill>
                <a:latin typeface="Times New Roman" pitchFamily="18" charset="0"/>
                <a:ea typeface="Times New Roman" pitchFamily="18" charset="0"/>
                <a:cs typeface="Times New Roman" pitchFamily="18" charset="0"/>
              </a:rPr>
              <a:t>5. Hukuk ve adalet</a:t>
            </a:r>
          </a:p>
          <a:p>
            <a:pPr lvl="0" eaLnBrk="0" fontAlgn="base" hangingPunct="0">
              <a:spcBef>
                <a:spcPct val="0"/>
              </a:spcBef>
              <a:spcAft>
                <a:spcPct val="0"/>
              </a:spcAft>
            </a:pPr>
            <a:r>
              <a:rPr lang="tr-TR" sz="1200" dirty="0" smtClean="0">
                <a:solidFill>
                  <a:srgbClr val="000000"/>
                </a:solidFill>
                <a:latin typeface="Times New Roman" pitchFamily="18" charset="0"/>
                <a:ea typeface="Times New Roman" pitchFamily="18" charset="0"/>
                <a:cs typeface="Times New Roman" pitchFamily="18" charset="0"/>
              </a:rPr>
              <a:t>6. Katılımcılık ve istişare kültürü</a:t>
            </a:r>
          </a:p>
          <a:p>
            <a:pPr lvl="0" eaLnBrk="0" fontAlgn="base" hangingPunct="0">
              <a:spcBef>
                <a:spcPct val="0"/>
              </a:spcBef>
              <a:spcAft>
                <a:spcPct val="0"/>
              </a:spcAft>
            </a:pPr>
            <a:r>
              <a:rPr lang="tr-TR" sz="1200" dirty="0" smtClean="0">
                <a:solidFill>
                  <a:srgbClr val="000000"/>
                </a:solidFill>
                <a:latin typeface="Times New Roman" pitchFamily="18" charset="0"/>
                <a:ea typeface="Times New Roman" pitchFamily="18" charset="0"/>
                <a:cs typeface="Times New Roman" pitchFamily="18" charset="0"/>
              </a:rPr>
              <a:t>7. </a:t>
            </a:r>
            <a:r>
              <a:rPr lang="tr-TR" sz="1200" dirty="0"/>
              <a:t>Yaratıcı ve </a:t>
            </a:r>
            <a:r>
              <a:rPr lang="tr-TR" sz="1200" dirty="0" smtClean="0"/>
              <a:t>yenilikçi</a:t>
            </a:r>
          </a:p>
          <a:p>
            <a:pPr lvl="0" eaLnBrk="0" fontAlgn="base" hangingPunct="0">
              <a:spcBef>
                <a:spcPct val="0"/>
              </a:spcBef>
              <a:spcAft>
                <a:spcPct val="0"/>
              </a:spcAft>
            </a:pPr>
            <a:r>
              <a:rPr lang="tr-TR" sz="1200" dirty="0" smtClean="0">
                <a:solidFill>
                  <a:srgbClr val="000000"/>
                </a:solidFill>
                <a:latin typeface="Times New Roman" pitchFamily="18" charset="0"/>
                <a:ea typeface="Times New Roman" pitchFamily="18" charset="0"/>
                <a:cs typeface="Times New Roman" pitchFamily="18" charset="0"/>
              </a:rPr>
              <a:t>8. Sorumluluk</a:t>
            </a:r>
          </a:p>
          <a:p>
            <a:pPr lvl="0" eaLnBrk="0" fontAlgn="base" hangingPunct="0">
              <a:spcBef>
                <a:spcPct val="0"/>
              </a:spcBef>
              <a:spcAft>
                <a:spcPct val="0"/>
              </a:spcAft>
            </a:pPr>
            <a:r>
              <a:rPr lang="tr-TR" sz="1200" dirty="0" smtClean="0">
                <a:solidFill>
                  <a:srgbClr val="000000"/>
                </a:solidFill>
                <a:latin typeface="Times New Roman" pitchFamily="18" charset="0"/>
                <a:ea typeface="Times New Roman" pitchFamily="18" charset="0"/>
                <a:cs typeface="Times New Roman" pitchFamily="18" charset="0"/>
              </a:rPr>
              <a:t>9. Vatanseverlik</a:t>
            </a:r>
          </a:p>
          <a:p>
            <a:pPr lvl="0" eaLnBrk="0" fontAlgn="base" hangingPunct="0">
              <a:spcBef>
                <a:spcPct val="0"/>
              </a:spcBef>
              <a:spcAft>
                <a:spcPct val="0"/>
              </a:spcAft>
            </a:pPr>
            <a:r>
              <a:rPr lang="tr-TR" sz="1200" dirty="0" smtClean="0">
                <a:solidFill>
                  <a:srgbClr val="000000"/>
                </a:solidFill>
                <a:latin typeface="Times New Roman" pitchFamily="18" charset="0"/>
                <a:ea typeface="Times New Roman" pitchFamily="18" charset="0"/>
                <a:cs typeface="Times New Roman" pitchFamily="18" charset="0"/>
              </a:rPr>
              <a:t>10.</a:t>
            </a:r>
            <a:r>
              <a:rPr lang="tr-TR" sz="1200" dirty="0"/>
              <a:t> Meslek ahlakına sahip </a:t>
            </a:r>
          </a:p>
        </p:txBody>
      </p:sp>
      <p:sp>
        <p:nvSpPr>
          <p:cNvPr id="25604" name="Rectangle 4"/>
          <p:cNvSpPr>
            <a:spLocks noChangeArrowheads="1"/>
          </p:cNvSpPr>
          <p:nvPr/>
        </p:nvSpPr>
        <p:spPr bwMode="auto">
          <a:xfrm>
            <a:off x="0" y="142852"/>
            <a:ext cx="885828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MİSYON, VİZYON VE TEMEL DEĞERLER</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5605" name="Rectangle 5"/>
          <p:cNvSpPr>
            <a:spLocks noChangeArrowheads="1"/>
          </p:cNvSpPr>
          <p:nvPr/>
        </p:nvSpPr>
        <p:spPr bwMode="auto">
          <a:xfrm>
            <a:off x="357158" y="642918"/>
            <a:ext cx="81439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Okul Müdürlüğümüzün Misyon, vizyon, temel ilke ve değerlerinin oluşturulması kapsamında öğretmenlerimiz, öğrencilerimiz, velilerimiz, çalışanlarımız ve diğer paydaşlarımızdan alınan görüşler, sonucunda stratejik plan hazırlama ekibi tarafından oluşturulan Misyon, Vizyon, Temel Değerler; Okulumuz üst kuruluna sunulmuş ve üst kurul tarafından onaylanmıştır.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19 Dikdörtgen"/>
          <p:cNvSpPr/>
          <p:nvPr/>
        </p:nvSpPr>
        <p:spPr>
          <a:xfrm>
            <a:off x="1428728" y="1571612"/>
            <a:ext cx="1762021" cy="369332"/>
          </a:xfrm>
          <a:prstGeom prst="rect">
            <a:avLst/>
          </a:prstGeom>
        </p:spPr>
        <p:txBody>
          <a:bodyPr wrap="none">
            <a:spAutoFit/>
          </a:bodyPr>
          <a:lstStyle/>
          <a:p>
            <a:r>
              <a:rPr lang="tr-TR" b="1" i="1" dirty="0" smtClean="0">
                <a:solidFill>
                  <a:srgbClr val="0070C0"/>
                </a:solidFill>
                <a:latin typeface="Times New Roman" pitchFamily="18" charset="0"/>
                <a:cs typeface="Times New Roman" pitchFamily="18" charset="0"/>
              </a:rPr>
              <a:t>MİSYONUMUZ</a:t>
            </a:r>
            <a:endParaRPr lang="tr-TR" dirty="0">
              <a:solidFill>
                <a:srgbClr val="0070C0"/>
              </a:solidFill>
              <a:latin typeface="Times New Roman" pitchFamily="18" charset="0"/>
              <a:cs typeface="Times New Roman" pitchFamily="18" charset="0"/>
            </a:endParaRPr>
          </a:p>
        </p:txBody>
      </p:sp>
      <p:sp>
        <p:nvSpPr>
          <p:cNvPr id="21" name="20 Dikdörtgen"/>
          <p:cNvSpPr/>
          <p:nvPr/>
        </p:nvSpPr>
        <p:spPr>
          <a:xfrm>
            <a:off x="5715008" y="1857364"/>
            <a:ext cx="1524585" cy="369332"/>
          </a:xfrm>
          <a:prstGeom prst="rect">
            <a:avLst/>
          </a:prstGeom>
        </p:spPr>
        <p:txBody>
          <a:bodyPr wrap="none">
            <a:spAutoFit/>
          </a:bodyPr>
          <a:lstStyle/>
          <a:p>
            <a:r>
              <a:rPr lang="tr-TR" b="1" i="1" dirty="0" smtClean="0">
                <a:solidFill>
                  <a:srgbClr val="FF0000"/>
                </a:solidFill>
              </a:rPr>
              <a:t>VİZYONUMUZ</a:t>
            </a:r>
            <a:endParaRPr lang="tr-TR" dirty="0">
              <a:solidFill>
                <a:srgbClr val="FF0000"/>
              </a:solidFill>
            </a:endParaRPr>
          </a:p>
        </p:txBody>
      </p:sp>
      <p:sp>
        <p:nvSpPr>
          <p:cNvPr id="22" name="21 Dikdörtgen"/>
          <p:cNvSpPr/>
          <p:nvPr/>
        </p:nvSpPr>
        <p:spPr>
          <a:xfrm>
            <a:off x="928662" y="4214818"/>
            <a:ext cx="2293833" cy="369332"/>
          </a:xfrm>
          <a:prstGeom prst="rect">
            <a:avLst/>
          </a:prstGeom>
        </p:spPr>
        <p:txBody>
          <a:bodyPr wrap="none">
            <a:spAutoFit/>
          </a:bodyPr>
          <a:lstStyle/>
          <a:p>
            <a:r>
              <a:rPr lang="tr-TR" b="1" i="1" dirty="0" smtClean="0"/>
              <a:t>TEMEL DEĞERLERİMİZ</a:t>
            </a:r>
            <a:endParaRPr lang="tr-TR" dirty="0"/>
          </a:p>
        </p:txBody>
      </p:sp>
      <p:sp>
        <p:nvSpPr>
          <p:cNvPr id="11" name="10 Dikdörtgen"/>
          <p:cNvSpPr/>
          <p:nvPr/>
        </p:nvSpPr>
        <p:spPr>
          <a:xfrm>
            <a:off x="4286248" y="6000768"/>
            <a:ext cx="2872774" cy="276999"/>
          </a:xfrm>
          <a:prstGeom prst="rect">
            <a:avLst/>
          </a:prstGeom>
        </p:spPr>
        <p:txBody>
          <a:bodyPr wrap="none">
            <a:spAutoFit/>
          </a:bodyPr>
          <a:lstStyle/>
          <a:p>
            <a:r>
              <a:rPr lang="tr-TR" sz="1200" b="1" i="1" dirty="0" smtClean="0">
                <a:latin typeface="Times New Roman" pitchFamily="18" charset="0"/>
                <a:cs typeface="Times New Roman" pitchFamily="18" charset="0"/>
              </a:rPr>
              <a:t>Şekil:6 Misyon, Vizyon ve  Temel Değerler</a:t>
            </a:r>
            <a:endParaRPr lang="tr-TR" sz="1200" dirty="0">
              <a:latin typeface="Times New Roman" pitchFamily="18" charset="0"/>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5"/>
          <p:cNvSpPr>
            <a:spLocks noChangeArrowheads="1"/>
          </p:cNvSpPr>
          <p:nvPr/>
        </p:nvSpPr>
        <p:spPr bwMode="auto">
          <a:xfrm>
            <a:off x="500034" y="42860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Dikdörtgen"/>
          <p:cNvSpPr/>
          <p:nvPr/>
        </p:nvSpPr>
        <p:spPr>
          <a:xfrm>
            <a:off x="3786182" y="214290"/>
            <a:ext cx="1757789" cy="369332"/>
          </a:xfrm>
          <a:prstGeom prst="rect">
            <a:avLst/>
          </a:prstGeom>
        </p:spPr>
        <p:txBody>
          <a:bodyPr wrap="none">
            <a:spAutoFit/>
          </a:bodyPr>
          <a:lstStyle/>
          <a:p>
            <a:r>
              <a:rPr lang="tr-TR" b="1" dirty="0"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GELECEĞE BAKIŞ</a:t>
            </a:r>
            <a:endParaRPr lang="tr-TR"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4" name="3 Dikdörtgen"/>
          <p:cNvSpPr/>
          <p:nvPr/>
        </p:nvSpPr>
        <p:spPr>
          <a:xfrm>
            <a:off x="2714612" y="642918"/>
            <a:ext cx="3782317" cy="369332"/>
          </a:xfrm>
          <a:prstGeom prst="rect">
            <a:avLst/>
          </a:prstGeom>
        </p:spPr>
        <p:txBody>
          <a:bodyPr wrap="none">
            <a:spAutoFit/>
          </a:bodyPr>
          <a:lstStyle/>
          <a:p>
            <a:r>
              <a:rPr lang="tr-TR" b="1" dirty="0" smtClean="0"/>
              <a:t>AMAÇ VE HEDEFLERE İLİŞKİN MİMARİ</a:t>
            </a:r>
            <a:endParaRPr lang="tr-TR" b="1" dirty="0"/>
          </a:p>
        </p:txBody>
      </p:sp>
      <p:sp>
        <p:nvSpPr>
          <p:cNvPr id="9" name="8 Slayt Numarası Yer Tutucusu"/>
          <p:cNvSpPr>
            <a:spLocks noGrp="1"/>
          </p:cNvSpPr>
          <p:nvPr>
            <p:ph type="sldNum" sz="quarter" idx="12"/>
          </p:nvPr>
        </p:nvSpPr>
        <p:spPr/>
        <p:txBody>
          <a:bodyPr/>
          <a:lstStyle/>
          <a:p>
            <a:fld id="{70B8EFC6-9B92-4EC2-910F-8C8DAAC16B59}" type="slidenum">
              <a:rPr lang="tr-TR" smtClean="0"/>
              <a:pPr/>
              <a:t>88</a:t>
            </a:fld>
            <a:endParaRPr lang="tr-TR"/>
          </a:p>
        </p:txBody>
      </p:sp>
      <p:graphicFrame>
        <p:nvGraphicFramePr>
          <p:cNvPr id="6" name="5 Tablo"/>
          <p:cNvGraphicFramePr>
            <a:graphicFrameLocks noGrp="1"/>
          </p:cNvGraphicFramePr>
          <p:nvPr/>
        </p:nvGraphicFramePr>
        <p:xfrm>
          <a:off x="285720" y="1142986"/>
          <a:ext cx="8143932" cy="5143535"/>
        </p:xfrm>
        <a:graphic>
          <a:graphicData uri="http://schemas.openxmlformats.org/drawingml/2006/table">
            <a:tbl>
              <a:tblPr/>
              <a:tblGrid>
                <a:gridCol w="1390427"/>
                <a:gridCol w="6753505"/>
              </a:tblGrid>
              <a:tr h="386090">
                <a:tc>
                  <a:txBody>
                    <a:bodyPr/>
                    <a:lstStyle/>
                    <a:p>
                      <a:pPr algn="l" fontAlgn="b"/>
                      <a:r>
                        <a:rPr lang="tr-TR" sz="1600" b="1" i="0" u="none" strike="noStrike" dirty="0">
                          <a:solidFill>
                            <a:srgbClr val="000000"/>
                          </a:solidFill>
                          <a:latin typeface="Times New Roman"/>
                        </a:rPr>
                        <a:t>AMAÇ :1</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b"/>
                      <a:r>
                        <a:rPr lang="tr-TR" sz="1200" b="0" i="0" u="none" strike="noStrike" dirty="0">
                          <a:solidFill>
                            <a:srgbClr val="000000"/>
                          </a:solidFill>
                          <a:latin typeface="Times New Roman"/>
                        </a:rPr>
                        <a:t>Öğrencilerin eğitim ve öğretime etkin katılımlarıyla süreci tamamlamalarını sağlamak</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24600">
                <a:tc>
                  <a:txBody>
                    <a:bodyPr/>
                    <a:lstStyle/>
                    <a:p>
                      <a:pPr algn="l" fontAlgn="b"/>
                      <a:r>
                        <a:rPr lang="tr-TR" sz="1200" b="1" i="0" u="none" strike="noStrike" dirty="0">
                          <a:solidFill>
                            <a:srgbClr val="000000"/>
                          </a:solidFill>
                          <a:latin typeface="Times New Roman"/>
                        </a:rPr>
                        <a:t>HEDEF :1.1</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tr-TR" sz="1200" b="0" i="0" u="none" strike="noStrike" dirty="0">
                          <a:solidFill>
                            <a:srgbClr val="000000"/>
                          </a:solidFill>
                          <a:latin typeface="Times New Roman"/>
                        </a:rPr>
                        <a:t> Öğrencilerin okula erişim, devam ve okulu tamamlama oranları artırılacaktır.</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24600">
                <a:tc>
                  <a:txBody>
                    <a:bodyPr/>
                    <a:lstStyle/>
                    <a:p>
                      <a:pPr algn="l" fontAlgn="b"/>
                      <a:r>
                        <a:rPr lang="tr-TR" sz="1200" b="1" i="0" u="none" strike="noStrike" dirty="0">
                          <a:solidFill>
                            <a:srgbClr val="000000"/>
                          </a:solidFill>
                          <a:latin typeface="Times New Roman"/>
                        </a:rPr>
                        <a:t>HEDEF:1.2</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tr-TR" sz="1200" b="0" i="0" u="none" strike="noStrike" dirty="0">
                          <a:solidFill>
                            <a:srgbClr val="000000"/>
                          </a:solidFill>
                          <a:latin typeface="Times New Roman"/>
                        </a:rPr>
                        <a:t>Öğrencilerin ders dışı etkinliklere katılım oranları artırılacaktır.  </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772181">
                <a:tc>
                  <a:txBody>
                    <a:bodyPr/>
                    <a:lstStyle/>
                    <a:p>
                      <a:pPr algn="l" fontAlgn="b"/>
                      <a:r>
                        <a:rPr lang="tr-TR" sz="1600" b="1" i="0" u="none" strike="noStrike" dirty="0">
                          <a:solidFill>
                            <a:srgbClr val="000000"/>
                          </a:solidFill>
                          <a:latin typeface="Times New Roman"/>
                        </a:rPr>
                        <a:t>AMAÇ:2</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b"/>
                      <a:r>
                        <a:rPr lang="tr-TR" sz="1200" b="0" i="0" u="none" strike="noStrike" dirty="0">
                          <a:solidFill>
                            <a:srgbClr val="000000"/>
                          </a:solidFill>
                          <a:latin typeface="Times New Roman"/>
                        </a:rPr>
                        <a:t>Öğrencilerin ilgi, yetenek ve akademik becerileri doğrultusunda üst öğretime hazırlanması,  yaratıcı, yenilikçi, girişimci, üretken, kalkınmaya destek veren, bireyler olarak yetiştirilmesi  sağlanacaktır.</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24600">
                <a:tc>
                  <a:txBody>
                    <a:bodyPr/>
                    <a:lstStyle/>
                    <a:p>
                      <a:pPr algn="l" fontAlgn="b"/>
                      <a:r>
                        <a:rPr lang="tr-TR" sz="1200" b="1" i="0" u="none" strike="noStrike" dirty="0">
                          <a:solidFill>
                            <a:srgbClr val="000000"/>
                          </a:solidFill>
                          <a:latin typeface="Times New Roman"/>
                        </a:rPr>
                        <a:t>HEDEF:2.1</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tr-TR" sz="1200" b="0" i="0" u="none" strike="noStrike" dirty="0">
                          <a:solidFill>
                            <a:srgbClr val="000000"/>
                          </a:solidFill>
                          <a:latin typeface="Times New Roman"/>
                        </a:rPr>
                        <a:t> Öğrencilerin derslerdeki akademik başarısı artırılacaktır.</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86090">
                <a:tc>
                  <a:txBody>
                    <a:bodyPr/>
                    <a:lstStyle/>
                    <a:p>
                      <a:pPr algn="l" fontAlgn="b"/>
                      <a:r>
                        <a:rPr lang="tr-TR" sz="1200" b="1" i="0" u="none" strike="noStrike" dirty="0">
                          <a:solidFill>
                            <a:srgbClr val="000000"/>
                          </a:solidFill>
                          <a:latin typeface="Times New Roman"/>
                        </a:rPr>
                        <a:t>HEDEF :2.2</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tr-TR" sz="1200" b="0" i="0" u="none" strike="noStrike" dirty="0">
                          <a:solidFill>
                            <a:srgbClr val="000000"/>
                          </a:solidFill>
                          <a:latin typeface="Times New Roman"/>
                        </a:rPr>
                        <a:t>Öğrencilerin ilgi, beceri ve yetenekler geliştirilerek üst öğrenime yerleşen öğrenci oranını  artırmak</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441776">
                <a:tc>
                  <a:txBody>
                    <a:bodyPr/>
                    <a:lstStyle/>
                    <a:p>
                      <a:pPr algn="l" fontAlgn="b"/>
                      <a:r>
                        <a:rPr lang="tr-TR" sz="1200" b="1" i="0" u="none" strike="noStrike" dirty="0">
                          <a:solidFill>
                            <a:srgbClr val="000000"/>
                          </a:solidFill>
                          <a:latin typeface="Times New Roman"/>
                        </a:rPr>
                        <a:t>HEDEF:2.3</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tr-TR" sz="1200" b="0" i="0" u="none" strike="noStrike" dirty="0">
                          <a:solidFill>
                            <a:srgbClr val="000000"/>
                          </a:solidFill>
                          <a:latin typeface="Times New Roman"/>
                        </a:rPr>
                        <a:t>Öğrencilerin akademik başarısının arttırılması ve yaşam becerilerinin geliştirilmesi  için rehberlik faaliyetleri güçlendirilecektir.</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441776">
                <a:tc>
                  <a:txBody>
                    <a:bodyPr/>
                    <a:lstStyle/>
                    <a:p>
                      <a:pPr algn="l" fontAlgn="b"/>
                      <a:r>
                        <a:rPr lang="tr-TR" sz="1200" b="1" i="0" u="none" strike="noStrike" dirty="0">
                          <a:solidFill>
                            <a:srgbClr val="000000"/>
                          </a:solidFill>
                          <a:latin typeface="Times New Roman"/>
                        </a:rPr>
                        <a:t>HEDEF:2.4</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tr-TR" sz="1200" b="0" i="0" u="none" strike="noStrike" dirty="0">
                          <a:solidFill>
                            <a:srgbClr val="000000"/>
                          </a:solidFill>
                          <a:latin typeface="Times New Roman"/>
                        </a:rPr>
                        <a:t>Öğrencilerin ulusal/uluslararası projelere katılım oranları ve hareketlilik sayısı  yükseltilerek beceri temelli yabancı dil öğrenme yeterlilikleri artırılacaktır. </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86090">
                <a:tc>
                  <a:txBody>
                    <a:bodyPr/>
                    <a:lstStyle/>
                    <a:p>
                      <a:pPr algn="l" fontAlgn="b"/>
                      <a:r>
                        <a:rPr lang="tr-TR" sz="1600" b="1" i="0" u="none" strike="noStrike" dirty="0">
                          <a:solidFill>
                            <a:srgbClr val="000000"/>
                          </a:solidFill>
                          <a:latin typeface="Times New Roman"/>
                        </a:rPr>
                        <a:t>AMAÇ:3</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b"/>
                      <a:r>
                        <a:rPr lang="tr-TR" sz="1200" b="0" i="0" u="none" strike="noStrike" dirty="0">
                          <a:solidFill>
                            <a:srgbClr val="000000"/>
                          </a:solidFill>
                          <a:latin typeface="Times New Roman"/>
                        </a:rPr>
                        <a:t>Okulların kurumsal kapasite ve yeterlilikleri verimli ve sürdürülebilir bir şekilde  geliştirilecektir.</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386090">
                <a:tc>
                  <a:txBody>
                    <a:bodyPr/>
                    <a:lstStyle/>
                    <a:p>
                      <a:pPr algn="l" fontAlgn="b"/>
                      <a:r>
                        <a:rPr lang="tr-TR" sz="1200" b="1" i="0" u="none" strike="noStrike" dirty="0">
                          <a:solidFill>
                            <a:srgbClr val="000000"/>
                          </a:solidFill>
                          <a:latin typeface="Times New Roman"/>
                        </a:rPr>
                        <a:t>HEDEF:3.1</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tr-TR" sz="1200" b="0" i="0" u="none" strike="noStrike" dirty="0">
                          <a:solidFill>
                            <a:srgbClr val="000000"/>
                          </a:solidFill>
                          <a:latin typeface="Times New Roman"/>
                        </a:rPr>
                        <a:t>Okulun fiziki mekânları ihtiyaç ve hedefleri doğrultusunda iyileştirilmesi  sağlanacaktır.</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86090">
                <a:tc>
                  <a:txBody>
                    <a:bodyPr/>
                    <a:lstStyle/>
                    <a:p>
                      <a:pPr algn="l" fontAlgn="b"/>
                      <a:r>
                        <a:rPr lang="tr-TR" sz="1200" b="1" i="0" u="none" strike="noStrike" dirty="0">
                          <a:solidFill>
                            <a:srgbClr val="000000"/>
                          </a:solidFill>
                          <a:latin typeface="Times New Roman"/>
                        </a:rPr>
                        <a:t>HEDEF :3.2</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tr-TR" sz="1200" b="0" i="0" u="none" strike="noStrike" dirty="0">
                          <a:solidFill>
                            <a:srgbClr val="000000"/>
                          </a:solidFill>
                          <a:latin typeface="Times New Roman"/>
                        </a:rPr>
                        <a:t>Okul yöneticilerinin ve öğretmenlerin mesleki gelişimleri ve motivasyonları  güçlendirilecektir.</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441776">
                <a:tc>
                  <a:txBody>
                    <a:bodyPr/>
                    <a:lstStyle/>
                    <a:p>
                      <a:pPr algn="l" fontAlgn="b"/>
                      <a:r>
                        <a:rPr lang="tr-TR" sz="1200" b="1" i="0" u="none" strike="noStrike" dirty="0">
                          <a:solidFill>
                            <a:srgbClr val="000000"/>
                          </a:solidFill>
                          <a:latin typeface="Times New Roman"/>
                        </a:rPr>
                        <a:t>HEDEF:3.3</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tr-TR" sz="1200" b="0" i="0" u="none" strike="noStrike" dirty="0">
                          <a:solidFill>
                            <a:srgbClr val="000000"/>
                          </a:solidFill>
                          <a:latin typeface="Times New Roman"/>
                        </a:rPr>
                        <a:t>Eğitim ve öğretimin sağlıklı ve güvenli bir ortamda gerçekleştirilmesi için okul sağlığı ve güvenliği  geliştirilecektir </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441776">
                <a:tc>
                  <a:txBody>
                    <a:bodyPr/>
                    <a:lstStyle/>
                    <a:p>
                      <a:pPr algn="l" fontAlgn="b"/>
                      <a:r>
                        <a:rPr lang="tr-TR" sz="1200" b="1" i="0" u="none" strike="noStrike" dirty="0">
                          <a:solidFill>
                            <a:srgbClr val="000000"/>
                          </a:solidFill>
                          <a:latin typeface="Times New Roman"/>
                        </a:rPr>
                        <a:t>HEDEF:3.4</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tr-TR" sz="1200" b="0" i="0" u="none" strike="noStrike" dirty="0">
                          <a:solidFill>
                            <a:srgbClr val="000000"/>
                          </a:solidFill>
                          <a:latin typeface="Times New Roman"/>
                        </a:rPr>
                        <a:t>İklim değişikliğinin olumsuz etkilerini azaltmak ve çevresel sürdürülebilirliği  sağlamak için tasarruf tedbirleri kapsamında enerji verimliliği artırılacaktır. </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8" name="7 Dikdörtgen"/>
          <p:cNvSpPr/>
          <p:nvPr/>
        </p:nvSpPr>
        <p:spPr>
          <a:xfrm>
            <a:off x="214282" y="6286520"/>
            <a:ext cx="4104329" cy="369332"/>
          </a:xfrm>
          <a:prstGeom prst="rect">
            <a:avLst/>
          </a:prstGeom>
        </p:spPr>
        <p:txBody>
          <a:bodyPr wrap="none">
            <a:spAutoFit/>
          </a:bodyPr>
          <a:lstStyle/>
          <a:p>
            <a:r>
              <a:rPr lang="tr-TR" dirty="0" smtClean="0"/>
              <a:t>Tablo:33 Amaç ve hedeflere İlişkin Mimari</a:t>
            </a:r>
            <a:endParaRPr lang="tr-T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85720" y="285728"/>
            <a:ext cx="835824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Amaç, Hedef, Gösterge ve Stratejiler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Bu bölümde Hizan</a:t>
            </a:r>
            <a:r>
              <a:rPr kumimoji="0" lang="tr-TR" sz="1100" b="0" i="0" u="none" strike="noStrike" cap="none" normalizeH="0" dirty="0" smtClean="0">
                <a:ln>
                  <a:noFill/>
                </a:ln>
                <a:solidFill>
                  <a:srgbClr val="000000"/>
                </a:solidFill>
                <a:effectLst/>
                <a:latin typeface="Arial" pitchFamily="34" charset="0"/>
                <a:ea typeface="Calibri" pitchFamily="34" charset="0"/>
                <a:cs typeface="Times New Roman" pitchFamily="18" charset="0"/>
              </a:rPr>
              <a:t> </a:t>
            </a:r>
            <a:r>
              <a:rPr lang="tr-TR" sz="1100" dirty="0" smtClean="0">
                <a:solidFill>
                  <a:srgbClr val="000000"/>
                </a:solidFill>
                <a:latin typeface="Arial" pitchFamily="34" charset="0"/>
                <a:ea typeface="Calibri" pitchFamily="34" charset="0"/>
                <a:cs typeface="Times New Roman" pitchFamily="18" charset="0"/>
              </a:rPr>
              <a:t>MESLEKİ VE TEKNİK </a:t>
            </a:r>
            <a:r>
              <a:rPr lang="tr-TR" sz="1100" dirty="0" err="1" smtClean="0">
                <a:solidFill>
                  <a:srgbClr val="000000"/>
                </a:solidFill>
                <a:latin typeface="Arial" pitchFamily="34" charset="0"/>
                <a:ea typeface="Calibri" pitchFamily="34" charset="0"/>
                <a:cs typeface="Times New Roman" pitchFamily="18" charset="0"/>
              </a:rPr>
              <a:t>ANADOLU</a:t>
            </a:r>
            <a:r>
              <a:rPr kumimoji="0" lang="tr-TR" sz="1100" b="0" i="0" u="none" strike="noStrike" cap="none" normalizeH="0" dirty="0" err="1" smtClean="0">
                <a:ln>
                  <a:noFill/>
                </a:ln>
                <a:solidFill>
                  <a:srgbClr val="000000"/>
                </a:solidFill>
                <a:effectLst/>
                <a:latin typeface="Arial" pitchFamily="34" charset="0"/>
                <a:ea typeface="Calibri" pitchFamily="34" charset="0"/>
                <a:cs typeface="Times New Roman" pitchFamily="18" charset="0"/>
              </a:rPr>
              <a:t>Lisesi</a:t>
            </a:r>
            <a:r>
              <a:rPr kumimoji="0" lang="tr-TR"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tr-TR"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Müdürlüğü 2024-2028 Stratejik Planı’nın amaç, hedef, hedef kartı ve stratejilerine  yer verilmiştir. Stratejilere ilişkin yapılacak çalışmaları belirten eylemler ile hedef kartlarında yer alan göstergelerin tanım, formül ve kavramsal çerçevelerine “Gösterge Bilgi Tablosu” dokümanında ayrıca yer verilmiştir.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Müdürlüğümüzün 2024-2028 Stratejik Planında 3 tematik yapı doğrultusunda amaçlar, hedefler, göstergeler ve stratejiler belirlenmiştir.</a:t>
            </a:r>
          </a:p>
          <a:p>
            <a:pPr marL="0" marR="0" lvl="0" indent="0" algn="l" defTabSz="914400" rtl="0" eaLnBrk="0" fontAlgn="base" latinLnBrk="0" hangingPunct="0">
              <a:lnSpc>
                <a:spcPct val="100000"/>
              </a:lnSpc>
              <a:spcBef>
                <a:spcPct val="0"/>
              </a:spcBef>
              <a:spcAft>
                <a:spcPct val="0"/>
              </a:spcAft>
              <a:buClrTx/>
              <a:buSzTx/>
              <a:buFontTx/>
              <a:buNone/>
              <a:tabLst/>
            </a:pPr>
            <a:r>
              <a:rPr lang="tr-TR" sz="1100" dirty="0" smtClean="0">
                <a:solidFill>
                  <a:srgbClr val="000000"/>
                </a:solidFill>
                <a:latin typeface="Arial" pitchFamily="34" charset="0"/>
                <a:ea typeface="Calibri" pitchFamily="34" charset="0"/>
                <a:cs typeface="Times New Roman" pitchFamily="18" charset="0"/>
              </a:rPr>
              <a:t>	</a:t>
            </a:r>
            <a:r>
              <a:rPr kumimoji="0" lang="tr-TR"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Bu kapsamda;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49 Dikdörtgen"/>
          <p:cNvSpPr/>
          <p:nvPr/>
        </p:nvSpPr>
        <p:spPr>
          <a:xfrm>
            <a:off x="500034" y="5357826"/>
            <a:ext cx="8143932" cy="769441"/>
          </a:xfrm>
          <a:prstGeom prst="rect">
            <a:avLst/>
          </a:prstGeom>
        </p:spPr>
        <p:txBody>
          <a:bodyPr wrap="square">
            <a:spAutoFit/>
          </a:bodyPr>
          <a:lstStyle/>
          <a:p>
            <a:pPr eaLnBrk="0" fontAlgn="base" hangingPunct="0">
              <a:spcBef>
                <a:spcPct val="0"/>
              </a:spcBef>
              <a:spcAft>
                <a:spcPct val="0"/>
              </a:spcAft>
            </a:pPr>
            <a:r>
              <a:rPr lang="tr-TR" sz="1100" dirty="0" smtClean="0">
                <a:solidFill>
                  <a:srgbClr val="000000"/>
                </a:solidFill>
                <a:latin typeface="Arial" pitchFamily="34" charset="0"/>
                <a:ea typeface="Calibri" pitchFamily="34" charset="0"/>
                <a:cs typeface="Times New Roman" pitchFamily="18" charset="0"/>
              </a:rPr>
              <a:t>olmak üzere Müdürlüğümüzün 2024-2028 Stratejik Planında toplam 3 amaç 12 hedef, 47 performans göstergesi ve 67 strateji bulunmaktadır.</a:t>
            </a:r>
          </a:p>
          <a:p>
            <a:pPr eaLnBrk="0" fontAlgn="base" hangingPunct="0">
              <a:spcBef>
                <a:spcPct val="0"/>
              </a:spcBef>
              <a:spcAft>
                <a:spcPct val="0"/>
              </a:spcAft>
            </a:pPr>
            <a:r>
              <a:rPr lang="tr-TR" sz="1100" dirty="0" smtClean="0">
                <a:solidFill>
                  <a:srgbClr val="000000"/>
                </a:solidFill>
                <a:latin typeface="Arial" pitchFamily="34" charset="0"/>
                <a:ea typeface="Calibri" pitchFamily="34" charset="0"/>
                <a:cs typeface="Times New Roman" pitchFamily="18" charset="0"/>
              </a:rPr>
              <a:t>	Söz konusu tematik amaçlar, hedefler, performans göstergeleri ve stratejiler her temanın kendi kartında aşağıdaki tablolarda ayrıntılı şekilde yer almaktadır.</a:t>
            </a:r>
          </a:p>
        </p:txBody>
      </p:sp>
      <p:sp>
        <p:nvSpPr>
          <p:cNvPr id="18" name="17 Slayt Numarası Yer Tutucusu"/>
          <p:cNvSpPr>
            <a:spLocks noGrp="1"/>
          </p:cNvSpPr>
          <p:nvPr>
            <p:ph type="sldNum" sz="quarter" idx="12"/>
          </p:nvPr>
        </p:nvSpPr>
        <p:spPr/>
        <p:txBody>
          <a:bodyPr/>
          <a:lstStyle/>
          <a:p>
            <a:fld id="{70B8EFC6-9B92-4EC2-910F-8C8DAAC16B59}" type="slidenum">
              <a:rPr lang="tr-TR" smtClean="0"/>
              <a:pPr/>
              <a:t>89</a:t>
            </a:fld>
            <a:endParaRPr lang="tr-TR" dirty="0"/>
          </a:p>
        </p:txBody>
      </p:sp>
      <p:graphicFrame>
        <p:nvGraphicFramePr>
          <p:cNvPr id="19" name="18 Tablo"/>
          <p:cNvGraphicFramePr>
            <a:graphicFrameLocks noGrp="1"/>
          </p:cNvGraphicFramePr>
          <p:nvPr>
            <p:extLst>
              <p:ext uri="{D42A27DB-BD31-4B8C-83A1-F6EECF244321}">
                <p14:modId xmlns:p14="http://schemas.microsoft.com/office/powerpoint/2010/main" xmlns="" val="3411418430"/>
              </p:ext>
            </p:extLst>
          </p:nvPr>
        </p:nvGraphicFramePr>
        <p:xfrm>
          <a:off x="571471" y="1785926"/>
          <a:ext cx="8001058" cy="2786082"/>
        </p:xfrm>
        <a:graphic>
          <a:graphicData uri="http://schemas.openxmlformats.org/drawingml/2006/table">
            <a:tbl>
              <a:tblPr>
                <a:tableStyleId>{35758FB7-9AC5-4552-8A53-C91805E547FA}</a:tableStyleId>
              </a:tblPr>
              <a:tblGrid>
                <a:gridCol w="3071835"/>
                <a:gridCol w="1071570"/>
                <a:gridCol w="928694"/>
                <a:gridCol w="1749241"/>
                <a:gridCol w="1179718"/>
              </a:tblGrid>
              <a:tr h="1024842">
                <a:tc>
                  <a:txBody>
                    <a:bodyPr/>
                    <a:lstStyle/>
                    <a:p>
                      <a:pPr algn="l" fontAlgn="b"/>
                      <a:r>
                        <a:rPr lang="tr-TR" sz="1200" u="none" strike="noStrike" dirty="0"/>
                        <a:t>TEMA ADI</a:t>
                      </a:r>
                      <a:endParaRPr lang="tr-TR" sz="1200" b="0" i="0" u="none" strike="noStrike" dirty="0">
                        <a:solidFill>
                          <a:srgbClr val="000000"/>
                        </a:solidFill>
                        <a:latin typeface="Times New Roman"/>
                      </a:endParaRPr>
                    </a:p>
                  </a:txBody>
                  <a:tcPr marL="5340" marR="5340" marT="5340" marB="0" anchor="b"/>
                </a:tc>
                <a:tc>
                  <a:txBody>
                    <a:bodyPr/>
                    <a:lstStyle/>
                    <a:p>
                      <a:pPr algn="l" rtl="0" fontAlgn="b"/>
                      <a:r>
                        <a:rPr lang="tr-TR" sz="1200" u="none" strike="noStrike" dirty="0"/>
                        <a:t>AMAÇ SAYISI</a:t>
                      </a:r>
                      <a:endParaRPr lang="tr-TR" sz="1200" b="1" i="0" u="none" strike="noStrike" dirty="0">
                        <a:solidFill>
                          <a:srgbClr val="000000"/>
                        </a:solidFill>
                        <a:latin typeface="Times New Roman"/>
                      </a:endParaRPr>
                    </a:p>
                  </a:txBody>
                  <a:tcPr marL="5340" marR="5340" marT="5340" marB="0" anchor="b"/>
                </a:tc>
                <a:tc>
                  <a:txBody>
                    <a:bodyPr/>
                    <a:lstStyle/>
                    <a:p>
                      <a:pPr algn="l" fontAlgn="b"/>
                      <a:r>
                        <a:rPr lang="tr-TR" sz="1200" u="none" strike="noStrike"/>
                        <a:t>HEDEF SAYISI</a:t>
                      </a:r>
                      <a:endParaRPr lang="tr-TR" sz="1200" b="0" i="0" u="none" strike="noStrike">
                        <a:solidFill>
                          <a:srgbClr val="000000"/>
                        </a:solidFill>
                        <a:latin typeface="Times New Roman"/>
                      </a:endParaRPr>
                    </a:p>
                  </a:txBody>
                  <a:tcPr marL="5340" marR="5340" marT="5340" marB="0" anchor="b"/>
                </a:tc>
                <a:tc>
                  <a:txBody>
                    <a:bodyPr/>
                    <a:lstStyle/>
                    <a:p>
                      <a:pPr algn="l" fontAlgn="b"/>
                      <a:r>
                        <a:rPr lang="tr-TR" sz="1200" u="none" strike="noStrike"/>
                        <a:t>PERFORMANS GÖSTERGESİ SAYISI</a:t>
                      </a:r>
                      <a:endParaRPr lang="tr-TR" sz="1200" b="0" i="0" u="none" strike="noStrike">
                        <a:solidFill>
                          <a:srgbClr val="000000"/>
                        </a:solidFill>
                        <a:latin typeface="Times New Roman"/>
                      </a:endParaRPr>
                    </a:p>
                  </a:txBody>
                  <a:tcPr marL="5340" marR="5340" marT="5340" marB="0" anchor="b"/>
                </a:tc>
                <a:tc>
                  <a:txBody>
                    <a:bodyPr/>
                    <a:lstStyle/>
                    <a:p>
                      <a:pPr algn="l" fontAlgn="b"/>
                      <a:r>
                        <a:rPr lang="tr-TR" sz="1200" u="none" strike="noStrike" dirty="0" smtClean="0"/>
                        <a:t>STRATEJİ </a:t>
                      </a:r>
                      <a:r>
                        <a:rPr lang="tr-TR" sz="1200" u="none" strike="noStrike" dirty="0"/>
                        <a:t>SAYISI</a:t>
                      </a:r>
                      <a:endParaRPr lang="tr-TR" sz="1200" b="0" i="0" u="none" strike="noStrike" dirty="0">
                        <a:solidFill>
                          <a:srgbClr val="000000"/>
                        </a:solidFill>
                        <a:latin typeface="Times New Roman"/>
                      </a:endParaRPr>
                    </a:p>
                  </a:txBody>
                  <a:tcPr marL="5340" marR="5340" marT="5340" marB="0" anchor="b"/>
                </a:tc>
              </a:tr>
              <a:tr h="619338">
                <a:tc>
                  <a:txBody>
                    <a:bodyPr/>
                    <a:lstStyle/>
                    <a:p>
                      <a:pPr algn="l" fontAlgn="b"/>
                      <a:r>
                        <a:rPr lang="tr-TR" sz="1200" u="none" strike="noStrike"/>
                        <a:t> Eğitim ve Öğretimde Kalite Teması</a:t>
                      </a:r>
                      <a:endParaRPr lang="tr-TR" sz="1200" b="0" i="0" u="none" strike="noStrike">
                        <a:solidFill>
                          <a:srgbClr val="000000"/>
                        </a:solidFill>
                        <a:latin typeface="Times New Roman"/>
                      </a:endParaRPr>
                    </a:p>
                  </a:txBody>
                  <a:tcPr marL="5340" marR="5340" marT="5340" marB="0" anchor="b"/>
                </a:tc>
                <a:tc>
                  <a:txBody>
                    <a:bodyPr/>
                    <a:lstStyle/>
                    <a:p>
                      <a:pPr algn="ctr" fontAlgn="b"/>
                      <a:r>
                        <a:rPr lang="tr-TR" sz="1200" u="none" strike="noStrike" dirty="0"/>
                        <a:t>1</a:t>
                      </a:r>
                      <a:endParaRPr lang="tr-TR" sz="1200" b="0" i="0" u="none" strike="noStrike" dirty="0">
                        <a:solidFill>
                          <a:srgbClr val="000000"/>
                        </a:solidFill>
                        <a:latin typeface="Times New Roman"/>
                      </a:endParaRPr>
                    </a:p>
                  </a:txBody>
                  <a:tcPr marL="5340" marR="5340" marT="5340" marB="0" anchor="ctr"/>
                </a:tc>
                <a:tc>
                  <a:txBody>
                    <a:bodyPr/>
                    <a:lstStyle/>
                    <a:p>
                      <a:pPr algn="ctr" fontAlgn="b"/>
                      <a:r>
                        <a:rPr lang="tr-TR" sz="1200" u="none" strike="noStrike" dirty="0" smtClean="0"/>
                        <a:t>5</a:t>
                      </a:r>
                      <a:endParaRPr lang="tr-TR" sz="1200" b="0" i="0" u="none" strike="noStrike" dirty="0">
                        <a:solidFill>
                          <a:srgbClr val="000000"/>
                        </a:solidFill>
                        <a:latin typeface="Times New Roman"/>
                      </a:endParaRPr>
                    </a:p>
                  </a:txBody>
                  <a:tcPr marL="5340" marR="5340" marT="5340" marB="0" anchor="ctr"/>
                </a:tc>
                <a:tc>
                  <a:txBody>
                    <a:bodyPr/>
                    <a:lstStyle/>
                    <a:p>
                      <a:pPr algn="ctr" fontAlgn="b"/>
                      <a:r>
                        <a:rPr lang="tr-TR" sz="1200" u="none" strike="noStrike" dirty="0"/>
                        <a:t>12</a:t>
                      </a:r>
                      <a:endParaRPr lang="tr-TR" sz="1200" b="0" i="0" u="none" strike="noStrike" dirty="0">
                        <a:solidFill>
                          <a:srgbClr val="000000"/>
                        </a:solidFill>
                        <a:latin typeface="Times New Roman"/>
                      </a:endParaRPr>
                    </a:p>
                  </a:txBody>
                  <a:tcPr marL="5340" marR="5340" marT="5340" marB="0" anchor="ctr"/>
                </a:tc>
                <a:tc>
                  <a:txBody>
                    <a:bodyPr/>
                    <a:lstStyle/>
                    <a:p>
                      <a:pPr algn="ctr" fontAlgn="b"/>
                      <a:r>
                        <a:rPr lang="tr-TR" sz="1200" u="none" strike="noStrike" dirty="0" smtClean="0"/>
                        <a:t>25</a:t>
                      </a:r>
                      <a:endParaRPr lang="tr-TR" sz="1200" b="0" i="0" u="none" strike="noStrike" dirty="0">
                        <a:solidFill>
                          <a:srgbClr val="000000"/>
                        </a:solidFill>
                        <a:latin typeface="Times New Roman"/>
                      </a:endParaRPr>
                    </a:p>
                  </a:txBody>
                  <a:tcPr marL="5340" marR="5340" marT="5340" marB="0" anchor="ctr"/>
                </a:tc>
              </a:tr>
              <a:tr h="622108">
                <a:tc>
                  <a:txBody>
                    <a:bodyPr/>
                    <a:lstStyle/>
                    <a:p>
                      <a:pPr algn="l" fontAlgn="b"/>
                      <a:r>
                        <a:rPr lang="tr-TR" sz="1200" u="none" strike="noStrike"/>
                        <a:t>Eğitim-Öğretime Erişim ve Katılım Teması</a:t>
                      </a:r>
                      <a:endParaRPr lang="tr-TR" sz="1200" b="0" i="0" u="none" strike="noStrike">
                        <a:solidFill>
                          <a:srgbClr val="000000"/>
                        </a:solidFill>
                        <a:latin typeface="Times New Roman"/>
                      </a:endParaRPr>
                    </a:p>
                  </a:txBody>
                  <a:tcPr marL="5340" marR="5340" marT="5340" marB="0" anchor="b"/>
                </a:tc>
                <a:tc>
                  <a:txBody>
                    <a:bodyPr/>
                    <a:lstStyle/>
                    <a:p>
                      <a:pPr algn="ctr" fontAlgn="b"/>
                      <a:r>
                        <a:rPr lang="tr-TR" sz="1200" u="none" strike="noStrike" dirty="0"/>
                        <a:t>1</a:t>
                      </a:r>
                      <a:endParaRPr lang="tr-TR" sz="1200" b="0" i="0" u="none" strike="noStrike" dirty="0">
                        <a:solidFill>
                          <a:srgbClr val="000000"/>
                        </a:solidFill>
                        <a:latin typeface="Times New Roman"/>
                      </a:endParaRPr>
                    </a:p>
                  </a:txBody>
                  <a:tcPr marL="5340" marR="5340" marT="5340" marB="0" anchor="ctr"/>
                </a:tc>
                <a:tc>
                  <a:txBody>
                    <a:bodyPr/>
                    <a:lstStyle/>
                    <a:p>
                      <a:pPr algn="ctr" fontAlgn="b"/>
                      <a:r>
                        <a:rPr lang="tr-TR" sz="1200" b="0" i="0" u="none" strike="noStrike" dirty="0" smtClean="0">
                          <a:solidFill>
                            <a:schemeClr val="dk1"/>
                          </a:solidFill>
                          <a:latin typeface="+mn-lt"/>
                        </a:rPr>
                        <a:t>2</a:t>
                      </a:r>
                      <a:endParaRPr lang="tr-TR" sz="1200" b="0" i="0" u="none" strike="noStrike" dirty="0">
                        <a:solidFill>
                          <a:srgbClr val="000000"/>
                        </a:solidFill>
                        <a:latin typeface="Times New Roman"/>
                      </a:endParaRPr>
                    </a:p>
                  </a:txBody>
                  <a:tcPr marL="5340" marR="5340" marT="5340" marB="0" anchor="ctr"/>
                </a:tc>
                <a:tc>
                  <a:txBody>
                    <a:bodyPr/>
                    <a:lstStyle/>
                    <a:p>
                      <a:pPr algn="ctr" fontAlgn="b"/>
                      <a:r>
                        <a:rPr lang="tr-TR" sz="1200" u="none" strike="noStrike" dirty="0" smtClean="0"/>
                        <a:t>9</a:t>
                      </a:r>
                      <a:endParaRPr lang="tr-TR" sz="1200" b="0" i="0" u="none" strike="noStrike" dirty="0">
                        <a:solidFill>
                          <a:srgbClr val="000000"/>
                        </a:solidFill>
                        <a:latin typeface="Times New Roman"/>
                      </a:endParaRPr>
                    </a:p>
                  </a:txBody>
                  <a:tcPr marL="5340" marR="5340" marT="5340" marB="0" anchor="ctr"/>
                </a:tc>
                <a:tc>
                  <a:txBody>
                    <a:bodyPr/>
                    <a:lstStyle/>
                    <a:p>
                      <a:pPr algn="ctr" fontAlgn="b"/>
                      <a:r>
                        <a:rPr lang="tr-TR" sz="1200" u="none" strike="noStrike" dirty="0" smtClean="0"/>
                        <a:t>14</a:t>
                      </a:r>
                      <a:endParaRPr lang="tr-TR" sz="1200" b="0" i="0" u="none" strike="noStrike" dirty="0">
                        <a:solidFill>
                          <a:srgbClr val="000000"/>
                        </a:solidFill>
                        <a:latin typeface="Times New Roman"/>
                      </a:endParaRPr>
                    </a:p>
                  </a:txBody>
                  <a:tcPr marL="5340" marR="5340" marT="5340" marB="0" anchor="ctr"/>
                </a:tc>
              </a:tr>
              <a:tr h="519794">
                <a:tc>
                  <a:txBody>
                    <a:bodyPr/>
                    <a:lstStyle/>
                    <a:p>
                      <a:pPr algn="l" fontAlgn="b"/>
                      <a:r>
                        <a:rPr lang="tr-TR" sz="1200" u="none" strike="noStrike"/>
                        <a:t>Kurumsal Kapasite Teması</a:t>
                      </a:r>
                      <a:endParaRPr lang="tr-TR" sz="1200" b="0" i="0" u="none" strike="noStrike">
                        <a:solidFill>
                          <a:srgbClr val="000000"/>
                        </a:solidFill>
                        <a:latin typeface="Times New Roman"/>
                      </a:endParaRPr>
                    </a:p>
                  </a:txBody>
                  <a:tcPr marL="5340" marR="5340" marT="5340" marB="0" anchor="b"/>
                </a:tc>
                <a:tc>
                  <a:txBody>
                    <a:bodyPr/>
                    <a:lstStyle/>
                    <a:p>
                      <a:pPr algn="ctr" fontAlgn="b"/>
                      <a:r>
                        <a:rPr lang="tr-TR" sz="1200" u="none" strike="noStrike" dirty="0"/>
                        <a:t>1</a:t>
                      </a:r>
                      <a:endParaRPr lang="tr-TR" sz="1200" b="0" i="0" u="none" strike="noStrike" dirty="0">
                        <a:solidFill>
                          <a:srgbClr val="000000"/>
                        </a:solidFill>
                        <a:latin typeface="Times New Roman"/>
                      </a:endParaRPr>
                    </a:p>
                  </a:txBody>
                  <a:tcPr marL="5340" marR="5340" marT="5340" marB="0" anchor="ctr"/>
                </a:tc>
                <a:tc>
                  <a:txBody>
                    <a:bodyPr/>
                    <a:lstStyle/>
                    <a:p>
                      <a:pPr algn="ctr" fontAlgn="b"/>
                      <a:r>
                        <a:rPr lang="tr-TR" sz="1200" b="0" i="0" u="none" strike="noStrike" dirty="0">
                          <a:solidFill>
                            <a:schemeClr val="dk1"/>
                          </a:solidFill>
                          <a:latin typeface="+mn-lt"/>
                        </a:rPr>
                        <a:t>5</a:t>
                      </a:r>
                      <a:endParaRPr lang="tr-TR" sz="1200" b="0" i="0" u="none" strike="noStrike" dirty="0">
                        <a:solidFill>
                          <a:srgbClr val="000000"/>
                        </a:solidFill>
                        <a:latin typeface="Times New Roman"/>
                      </a:endParaRPr>
                    </a:p>
                  </a:txBody>
                  <a:tcPr marL="5340" marR="5340" marT="5340" marB="0" anchor="ctr"/>
                </a:tc>
                <a:tc>
                  <a:txBody>
                    <a:bodyPr/>
                    <a:lstStyle/>
                    <a:p>
                      <a:pPr algn="ctr" fontAlgn="b"/>
                      <a:r>
                        <a:rPr lang="tr-TR" sz="1200" u="none" strike="noStrike" dirty="0" smtClean="0"/>
                        <a:t>26</a:t>
                      </a:r>
                      <a:endParaRPr lang="tr-TR" sz="1200" b="0" i="0" u="none" strike="noStrike" dirty="0">
                        <a:solidFill>
                          <a:srgbClr val="000000"/>
                        </a:solidFill>
                        <a:latin typeface="Times New Roman"/>
                      </a:endParaRPr>
                    </a:p>
                  </a:txBody>
                  <a:tcPr marL="5340" marR="5340" marT="5340" marB="0" anchor="ctr"/>
                </a:tc>
                <a:tc>
                  <a:txBody>
                    <a:bodyPr/>
                    <a:lstStyle/>
                    <a:p>
                      <a:pPr algn="ctr" fontAlgn="b"/>
                      <a:r>
                        <a:rPr lang="tr-TR" sz="1200" u="none" strike="noStrike" dirty="0" smtClean="0"/>
                        <a:t>28</a:t>
                      </a:r>
                      <a:endParaRPr lang="tr-TR" sz="1200" b="0" i="0" u="none" strike="noStrike" dirty="0">
                        <a:solidFill>
                          <a:srgbClr val="000000"/>
                        </a:solidFill>
                        <a:latin typeface="Times New Roman"/>
                      </a:endParaRPr>
                    </a:p>
                  </a:txBody>
                  <a:tcPr marL="5340" marR="5340" marT="5340" marB="0" anchor="ctr"/>
                </a:tc>
              </a:tr>
            </a:tbl>
          </a:graphicData>
        </a:graphic>
      </p:graphicFrame>
      <p:sp>
        <p:nvSpPr>
          <p:cNvPr id="6" name="5 Dikdörtgen"/>
          <p:cNvSpPr/>
          <p:nvPr/>
        </p:nvSpPr>
        <p:spPr>
          <a:xfrm>
            <a:off x="571472" y="4643446"/>
            <a:ext cx="7786742" cy="276999"/>
          </a:xfrm>
          <a:prstGeom prst="rect">
            <a:avLst/>
          </a:prstGeom>
        </p:spPr>
        <p:txBody>
          <a:bodyPr wrap="square">
            <a:spAutoFit/>
          </a:bodyPr>
          <a:lstStyle/>
          <a:p>
            <a:pPr lvl="0">
              <a:defRPr/>
            </a:pPr>
            <a:r>
              <a:rPr lang="tr-TR" sz="1200" dirty="0" smtClean="0">
                <a:latin typeface="Times New Roman" pitchFamily="18" charset="0"/>
                <a:cs typeface="Times New Roman" pitchFamily="18" charset="0"/>
              </a:rPr>
              <a:t>Tablo:34 </a:t>
            </a:r>
            <a:r>
              <a:rPr lang="tr-TR" sz="1200" b="1" dirty="0" smtClean="0">
                <a:latin typeface="Times New Roman" pitchFamily="18" charset="0"/>
                <a:ea typeface="Calibri" pitchFamily="34" charset="0"/>
                <a:cs typeface="Times New Roman" pitchFamily="18" charset="0"/>
              </a:rPr>
              <a:t>Amaç, Hedef, Gösterge ve Stratejiler</a:t>
            </a:r>
            <a:endParaRPr lang="tr-TR" sz="1200" dirty="0" smtClean="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70B8EFC6-9B92-4EC2-910F-8C8DAAC16B59}" type="slidenum">
              <a:rPr lang="tr-TR" smtClean="0"/>
              <a:pPr/>
              <a:t>9</a:t>
            </a:fld>
            <a:endParaRPr lang="tr-TR" dirty="0"/>
          </a:p>
        </p:txBody>
      </p:sp>
      <p:graphicFrame>
        <p:nvGraphicFramePr>
          <p:cNvPr id="5" name="4 Tablo"/>
          <p:cNvGraphicFramePr>
            <a:graphicFrameLocks noGrp="1"/>
          </p:cNvGraphicFramePr>
          <p:nvPr/>
        </p:nvGraphicFramePr>
        <p:xfrm>
          <a:off x="285720" y="642918"/>
          <a:ext cx="8429686" cy="4320000"/>
        </p:xfrm>
        <a:graphic>
          <a:graphicData uri="http://schemas.openxmlformats.org/drawingml/2006/table">
            <a:tbl>
              <a:tblPr>
                <a:tableStyleId>{35758FB7-9AC5-4552-8A53-C91805E547FA}</a:tableStyleId>
              </a:tblPr>
              <a:tblGrid>
                <a:gridCol w="500067"/>
                <a:gridCol w="7472931"/>
                <a:gridCol w="456688"/>
              </a:tblGrid>
              <a:tr h="288000">
                <a:tc rowSpan="15">
                  <a:txBody>
                    <a:bodyPr/>
                    <a:lstStyle/>
                    <a:p>
                      <a:pPr algn="ctr" fontAlgn="b"/>
                      <a:r>
                        <a:rPr lang="tr-TR" sz="2400" u="none" strike="noStrike" dirty="0"/>
                        <a:t>TABLOLAR</a:t>
                      </a:r>
                      <a:endParaRPr lang="tr-TR" sz="2400" b="1" i="0" u="none" strike="noStrike" dirty="0">
                        <a:solidFill>
                          <a:srgbClr val="000000"/>
                        </a:solidFill>
                        <a:latin typeface="Times New Roman"/>
                      </a:endParaRPr>
                    </a:p>
                  </a:txBody>
                  <a:tcPr marL="5873" marR="5873" marT="5873" marB="0" vert="vert27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Tablo 21: İdari Personelin Hizmet Süresine İlişkin Bilgiler</a:t>
                      </a:r>
                      <a:endParaRPr kumimoji="0" lang="tr-T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63</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Tablo 22: Okul/Kurumda Oluşan Yönetici Sirkülasyonu Oranı</a:t>
                      </a:r>
                      <a:endParaRPr kumimoji="0" lang="tr-T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63</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pPr lvl="0" fontAlgn="base">
                        <a:spcBef>
                          <a:spcPct val="0"/>
                        </a:spcBef>
                        <a:spcAft>
                          <a:spcPct val="0"/>
                        </a:spcAft>
                      </a:pPr>
                      <a:r>
                        <a:rPr lang="tr-TR" sz="1200" b="0" dirty="0" smtClean="0">
                          <a:latin typeface="Times New Roman" pitchFamily="18" charset="0"/>
                          <a:ea typeface="Cambria" pitchFamily="18" charset="0"/>
                          <a:cs typeface="Times New Roman" pitchFamily="18" charset="0"/>
                        </a:rPr>
                        <a:t>Tablo 23: İdari Personelin Katıldığı Hizmet İçi Programları</a:t>
                      </a:r>
                      <a:endParaRPr lang="tr-TR" sz="1200" b="0" dirty="0" smtClean="0">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68</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pPr lvl="0" fontAlgn="base">
                        <a:spcBef>
                          <a:spcPct val="0"/>
                        </a:spcBef>
                        <a:spcAft>
                          <a:spcPct val="0"/>
                        </a:spcAft>
                      </a:pPr>
                      <a:r>
                        <a:rPr lang="tr-TR" sz="1200" b="0" dirty="0" smtClean="0">
                          <a:latin typeface="Times New Roman" pitchFamily="18" charset="0"/>
                          <a:ea typeface="Cambria" pitchFamily="18" charset="0"/>
                          <a:cs typeface="Times New Roman" pitchFamily="18" charset="0"/>
                        </a:rPr>
                        <a:t>Tablo 24: Öğretmenlerin Hizmet Süreleri (Yıl İtibarıyla)</a:t>
                      </a:r>
                      <a:endParaRPr lang="tr-TR" sz="1200" b="0" dirty="0" smtClean="0">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69</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0"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Tablo 25:. Kurumda Gerçekleşen Öğretmen Sirkülâsyonunun Oranı</a:t>
                      </a:r>
                      <a:endParaRPr kumimoji="0" lang="tr-T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873" marR="5873" marT="5873" marB="0"/>
                </a:tc>
                <a:tc>
                  <a:txBody>
                    <a:bodyPr/>
                    <a:lstStyle/>
                    <a:p>
                      <a:pPr algn="r" rtl="0" fontAlgn="t"/>
                      <a:r>
                        <a:rPr lang="tr-TR" sz="1200" b="0" i="0" u="none" strike="noStrike" dirty="0" smtClean="0">
                          <a:solidFill>
                            <a:srgbClr val="000000"/>
                          </a:solidFill>
                          <a:latin typeface="Times New Roman"/>
                        </a:rPr>
                        <a:t>70</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pPr lvl="0" fontAlgn="base">
                        <a:spcBef>
                          <a:spcPct val="0"/>
                        </a:spcBef>
                        <a:spcAft>
                          <a:spcPct val="0"/>
                        </a:spcAft>
                      </a:pPr>
                      <a:r>
                        <a:rPr lang="tr-TR" sz="1200" b="0" dirty="0" smtClean="0">
                          <a:latin typeface="Times New Roman" pitchFamily="18" charset="0"/>
                          <a:ea typeface="Cambria" pitchFamily="18" charset="0"/>
                          <a:cs typeface="Times New Roman" pitchFamily="18" charset="0"/>
                        </a:rPr>
                        <a:t>Tablo  26: Öğretmenlerin Katıldığı Hizmet İçi Eğitim Programları</a:t>
                      </a:r>
                      <a:endParaRPr lang="tr-TR" sz="1200" b="0" dirty="0" smtClean="0">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84</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r>
                        <a:rPr lang="tr-TR" sz="1200" b="0" dirty="0" smtClean="0">
                          <a:latin typeface="Times New Roman" pitchFamily="18" charset="0"/>
                          <a:cs typeface="Times New Roman" pitchFamily="18" charset="0"/>
                        </a:rPr>
                        <a:t>Tablo :27 İdareci ve Öğretmen Kadro ve Eğitim Durumu</a:t>
                      </a:r>
                      <a:endParaRPr lang="tr-TR" sz="1200" b="0" dirty="0">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85</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pPr marL="0" marR="0" lvl="0" indent="4763"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Tablo 28: Okul/Kurum Rehberlik Hizmetleri</a:t>
                      </a:r>
                      <a:endParaRPr kumimoji="0" lang="tr-T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86</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Tablo 29: Teknolojik Araç-Gereç Durumu</a:t>
                      </a:r>
                      <a:endParaRPr kumimoji="0" lang="tr-T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87</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Tablo  30: Fiziki Mekân Durumu</a:t>
                      </a:r>
                      <a:endParaRPr kumimoji="0" lang="tr-T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87</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Tablo  31: 2023 Mali</a:t>
                      </a:r>
                      <a:r>
                        <a:rPr kumimoji="0" lang="tr-TR" sz="1200" b="0" i="0" u="none" strike="noStrike" cap="none" normalizeH="0" dirty="0" smtClean="0">
                          <a:ln>
                            <a:noFill/>
                          </a:ln>
                          <a:solidFill>
                            <a:schemeClr val="tx1"/>
                          </a:solidFill>
                          <a:effectLst/>
                          <a:latin typeface="Times New Roman" pitchFamily="18" charset="0"/>
                          <a:ea typeface="Cambria" pitchFamily="18" charset="0"/>
                          <a:cs typeface="Times New Roman" pitchFamily="18" charset="0"/>
                        </a:rPr>
                        <a:t> Yılı Gelir </a:t>
                      </a:r>
                      <a:r>
                        <a:rPr lang="tr-TR" sz="1200" b="0" dirty="0" smtClean="0">
                          <a:latin typeface="Times New Roman" pitchFamily="18" charset="0"/>
                          <a:ea typeface="Cambria" pitchFamily="18" charset="0"/>
                          <a:cs typeface="Times New Roman" pitchFamily="18" charset="0"/>
                        </a:rPr>
                        <a:t>Gider Maliyet Cetveli</a:t>
                      </a:r>
                      <a:endParaRPr kumimoji="0" lang="tr-T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88</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pPr lvl="0" fontAlgn="base">
                        <a:spcBef>
                          <a:spcPct val="0"/>
                        </a:spcBef>
                        <a:spcAft>
                          <a:spcPct val="0"/>
                        </a:spcAft>
                      </a:pPr>
                      <a:r>
                        <a:rPr lang="tr-TR" sz="1200" b="0" dirty="0" smtClean="0">
                          <a:latin typeface="Times New Roman" pitchFamily="18" charset="0"/>
                          <a:ea typeface="Cambria" pitchFamily="18" charset="0"/>
                          <a:cs typeface="Times New Roman" pitchFamily="18" charset="0"/>
                        </a:rPr>
                        <a:t>Tablo 32: Yıllara Göre Gelir-Gider Tablosu</a:t>
                      </a:r>
                      <a:endParaRPr lang="tr-TR" sz="1200" b="0" dirty="0" smtClean="0">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89</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pPr lvl="0">
                        <a:defRPr/>
                      </a:pPr>
                      <a:r>
                        <a:rPr lang="tr-TR" sz="1200" b="0" dirty="0" smtClean="0">
                          <a:latin typeface="Times New Roman" pitchFamily="18" charset="0"/>
                          <a:cs typeface="Times New Roman" pitchFamily="18" charset="0"/>
                        </a:rPr>
                        <a:t>Tablo:34 </a:t>
                      </a:r>
                      <a:r>
                        <a:rPr lang="tr-TR" sz="1200" b="0" dirty="0" smtClean="0">
                          <a:latin typeface="Times New Roman" pitchFamily="18" charset="0"/>
                          <a:ea typeface="Calibri" pitchFamily="34" charset="0"/>
                          <a:cs typeface="Times New Roman" pitchFamily="18" charset="0"/>
                        </a:rPr>
                        <a:t>Amaç, Hedef, Gösterge ve Stratejiler</a:t>
                      </a:r>
                      <a:endParaRPr lang="tr-TR" sz="1200" b="0" dirty="0" smtClean="0">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93</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pPr algn="l" rtl="0" fontAlgn="t"/>
                      <a:r>
                        <a:rPr lang="tr-TR" sz="1200" b="0" u="none" strike="noStrike" dirty="0">
                          <a:latin typeface="Times New Roman" pitchFamily="18" charset="0"/>
                          <a:cs typeface="Times New Roman" pitchFamily="18" charset="0"/>
                        </a:rPr>
                        <a:t>Tablo:  </a:t>
                      </a:r>
                      <a:r>
                        <a:rPr lang="tr-TR" sz="1200" b="0" u="none" strike="noStrike" dirty="0" smtClean="0">
                          <a:latin typeface="Times New Roman" pitchFamily="18" charset="0"/>
                          <a:cs typeface="Times New Roman" pitchFamily="18" charset="0"/>
                        </a:rPr>
                        <a:t>35 </a:t>
                      </a:r>
                      <a:r>
                        <a:rPr lang="tr-TR" sz="1200" b="0" u="none" strike="noStrike" dirty="0">
                          <a:latin typeface="Times New Roman" pitchFamily="18" charset="0"/>
                          <a:cs typeface="Times New Roman" pitchFamily="18" charset="0"/>
                        </a:rPr>
                        <a:t>Amaç, Hedef, Gösterge ve Stratejilere İlişkin Kartlar </a:t>
                      </a:r>
                      <a:endParaRPr lang="tr-TR" sz="1200" b="0" i="0" u="none" strike="noStrike" dirty="0">
                        <a:solidFill>
                          <a:srgbClr val="000000"/>
                        </a:solidFill>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103</a:t>
                      </a:r>
                      <a:endParaRPr lang="tr-TR" sz="1200" b="0" i="0" u="none" strike="noStrike" dirty="0">
                        <a:solidFill>
                          <a:srgbClr val="000000"/>
                        </a:solidFill>
                        <a:latin typeface="Times New Roman"/>
                      </a:endParaRPr>
                    </a:p>
                  </a:txBody>
                  <a:tcPr marL="5873" marR="70474" marT="5873" marB="0"/>
                </a:tc>
              </a:tr>
              <a:tr h="288000">
                <a:tc vMerge="1">
                  <a:txBody>
                    <a:bodyPr/>
                    <a:lstStyle/>
                    <a:p>
                      <a:endParaRPr lang="tr-TR"/>
                    </a:p>
                  </a:txBody>
                  <a:tcPr/>
                </a:tc>
                <a:tc>
                  <a:txBody>
                    <a:bodyPr/>
                    <a:lstStyle/>
                    <a:p>
                      <a:pPr lvl="0" fontAlgn="base">
                        <a:spcBef>
                          <a:spcPct val="0"/>
                        </a:spcBef>
                        <a:spcAft>
                          <a:spcPct val="0"/>
                        </a:spcAft>
                      </a:pPr>
                      <a:r>
                        <a:rPr lang="tr-TR" sz="1200" b="0" dirty="0" smtClean="0">
                          <a:latin typeface="Times New Roman" pitchFamily="18" charset="0"/>
                          <a:ea typeface="Calibri" pitchFamily="34" charset="0"/>
                          <a:cs typeface="Times New Roman" pitchFamily="18" charset="0"/>
                        </a:rPr>
                        <a:t>T</a:t>
                      </a:r>
                      <a:r>
                        <a:rPr lang="tr-TR" sz="1200" b="0" dirty="0" smtClean="0" bmk="">
                          <a:latin typeface="Times New Roman" pitchFamily="18" charset="0"/>
                          <a:ea typeface="Calibri" pitchFamily="34" charset="0"/>
                          <a:cs typeface="Times New Roman" pitchFamily="18" charset="0"/>
                        </a:rPr>
                        <a:t>ablo 36: - Amaç ve Hedef Maliyetleri Tablosu</a:t>
                      </a:r>
                      <a:endParaRPr lang="tr-TR" sz="1200" b="0" dirty="0" smtClean="0">
                        <a:latin typeface="Times New Roman" pitchFamily="18" charset="0"/>
                        <a:cs typeface="Times New Roman" pitchFamily="18" charset="0"/>
                      </a:endParaRPr>
                    </a:p>
                  </a:txBody>
                  <a:tcPr marL="5873" marR="5873" marT="5873" marB="0"/>
                </a:tc>
                <a:tc>
                  <a:txBody>
                    <a:bodyPr/>
                    <a:lstStyle/>
                    <a:p>
                      <a:pPr algn="r" rtl="0" fontAlgn="t"/>
                      <a:r>
                        <a:rPr lang="tr-TR" sz="1200" u="none" strike="noStrike" dirty="0" smtClean="0"/>
                        <a:t>106</a:t>
                      </a:r>
                      <a:endParaRPr lang="tr-TR" sz="1200" b="0" i="0" u="none" strike="noStrike" dirty="0">
                        <a:solidFill>
                          <a:srgbClr val="000000"/>
                        </a:solidFill>
                        <a:latin typeface="Times New Roman"/>
                      </a:endParaRPr>
                    </a:p>
                  </a:txBody>
                  <a:tcPr marL="5873" marR="70474" marT="5873" marB="0"/>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714612" y="-80609"/>
            <a:ext cx="3786214" cy="461665"/>
          </a:xfrm>
          <a:prstGeom prst="rect">
            <a:avLst/>
          </a:prstGeom>
          <a:noFill/>
          <a:ln>
            <a:noFill/>
          </a:ln>
          <a:effectLst>
            <a:glow rad="139700">
              <a:schemeClr val="accent2">
                <a:satMod val="175000"/>
                <a:alpha val="40000"/>
              </a:schemeClr>
            </a:glow>
          </a:effectLst>
        </p:spPr>
        <p:txBody>
          <a:bodyPr wrap="square" rtlCol="0">
            <a:spAutoFit/>
          </a:bodyPr>
          <a:lstStyle/>
          <a:p>
            <a:r>
              <a:rPr lang="tr-TR" sz="2400"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GELECEĞE BAKIŞ</a:t>
            </a:r>
          </a:p>
        </p:txBody>
      </p:sp>
      <p:graphicFrame>
        <p:nvGraphicFramePr>
          <p:cNvPr id="11" name="10 Tablo"/>
          <p:cNvGraphicFramePr>
            <a:graphicFrameLocks noGrp="1"/>
          </p:cNvGraphicFramePr>
          <p:nvPr>
            <p:extLst>
              <p:ext uri="{D42A27DB-BD31-4B8C-83A1-F6EECF244321}">
                <p14:modId xmlns:p14="http://schemas.microsoft.com/office/powerpoint/2010/main" xmlns="" val="444504500"/>
              </p:ext>
            </p:extLst>
          </p:nvPr>
        </p:nvGraphicFramePr>
        <p:xfrm>
          <a:off x="285720" y="357166"/>
          <a:ext cx="8425543" cy="5732546"/>
        </p:xfrm>
        <a:graphic>
          <a:graphicData uri="http://schemas.openxmlformats.org/drawingml/2006/table">
            <a:tbl>
              <a:tblPr>
                <a:tableStyleId>{08FB837D-C827-4EFA-A057-4D05807E0F7C}</a:tableStyleId>
              </a:tblPr>
              <a:tblGrid>
                <a:gridCol w="1045463"/>
                <a:gridCol w="918830"/>
                <a:gridCol w="1130867"/>
                <a:gridCol w="912939"/>
                <a:gridCol w="883489"/>
                <a:gridCol w="706791"/>
                <a:gridCol w="706791"/>
                <a:gridCol w="706791"/>
                <a:gridCol w="706791"/>
                <a:gridCol w="706791"/>
              </a:tblGrid>
              <a:tr h="214314">
                <a:tc>
                  <a:txBody>
                    <a:bodyPr/>
                    <a:lstStyle/>
                    <a:p>
                      <a:pPr algn="l" fontAlgn="b"/>
                      <a:r>
                        <a:rPr lang="tr-TR" sz="1200" u="none" strike="noStrike" dirty="0"/>
                        <a:t>TEMA</a:t>
                      </a:r>
                      <a:endParaRPr lang="tr-TR" sz="1200" b="1" i="0" u="none" strike="noStrike" dirty="0">
                        <a:solidFill>
                          <a:srgbClr val="000000"/>
                        </a:solidFill>
                        <a:latin typeface="Times New Roman"/>
                      </a:endParaRPr>
                    </a:p>
                  </a:txBody>
                  <a:tcPr marL="2728" marR="2728" marT="3637" marB="0" anchor="b"/>
                </a:tc>
                <a:tc gridSpan="9">
                  <a:txBody>
                    <a:bodyPr/>
                    <a:lstStyle/>
                    <a:p>
                      <a:pPr algn="ctr" fontAlgn="b"/>
                      <a:r>
                        <a:rPr lang="tr-TR" sz="1200" u="none" strike="noStrike" dirty="0"/>
                        <a:t>Eğitim‐Öğretime Erişim ve Katılım </a:t>
                      </a:r>
                      <a:endParaRPr lang="tr-TR" sz="1200" b="1" i="0" u="none" strike="noStrike" dirty="0">
                        <a:solidFill>
                          <a:srgbClr val="000000"/>
                        </a:solidFill>
                        <a:latin typeface="Times New Roman"/>
                      </a:endParaRPr>
                    </a:p>
                  </a:txBody>
                  <a:tcPr marL="2728" marR="2728" marT="3637"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4554">
                <a:tc>
                  <a:txBody>
                    <a:bodyPr/>
                    <a:lstStyle/>
                    <a:p>
                      <a:pPr algn="l" fontAlgn="b"/>
                      <a:r>
                        <a:rPr lang="tr-TR" sz="1200" u="none" strike="noStrike" dirty="0"/>
                        <a:t>OKUL</a:t>
                      </a:r>
                      <a:endParaRPr lang="tr-TR" sz="1200" b="1" i="0" u="none" strike="noStrike" dirty="0">
                        <a:solidFill>
                          <a:srgbClr val="000000"/>
                        </a:solidFill>
                        <a:latin typeface="Times New Roman"/>
                      </a:endParaRPr>
                    </a:p>
                  </a:txBody>
                  <a:tcPr marL="2728" marR="2728" marT="3637" marB="0" anchor="b"/>
                </a:tc>
                <a:tc gridSpan="9">
                  <a:txBody>
                    <a:bodyPr/>
                    <a:lstStyle/>
                    <a:p>
                      <a:pPr algn="ctr" fontAlgn="b"/>
                      <a:r>
                        <a:rPr lang="tr-TR" sz="1200" u="none" strike="noStrike" dirty="0"/>
                        <a:t>Hizan </a:t>
                      </a:r>
                      <a:r>
                        <a:rPr lang="tr-TR" sz="1200" b="1" dirty="0" smtClean="0">
                          <a:latin typeface="Times New Roman" pitchFamily="18" charset="0"/>
                          <a:ea typeface="Times New Roman" pitchFamily="18" charset="0"/>
                          <a:cs typeface="Times New Roman" pitchFamily="18" charset="0"/>
                        </a:rPr>
                        <a:t>Mesleki ve Teknik Anadolu </a:t>
                      </a:r>
                      <a:r>
                        <a:rPr lang="tr-TR" sz="1200" u="none" strike="noStrike" dirty="0" smtClean="0"/>
                        <a:t>Lisesi</a:t>
                      </a:r>
                      <a:endParaRPr lang="tr-TR" sz="1200" b="1" i="0" u="none" strike="noStrike" dirty="0">
                        <a:solidFill>
                          <a:srgbClr val="000000"/>
                        </a:solidFill>
                        <a:latin typeface="Times New Roman"/>
                      </a:endParaRPr>
                    </a:p>
                  </a:txBody>
                  <a:tcPr marL="2728" marR="2728" marT="3637"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40021">
                <a:tc gridSpan="2">
                  <a:txBody>
                    <a:bodyPr/>
                    <a:lstStyle/>
                    <a:p>
                      <a:pPr algn="l" rtl="0" fontAlgn="t"/>
                      <a:r>
                        <a:rPr lang="tr-TR" sz="1800" u="none" strike="noStrike" dirty="0"/>
                        <a:t>Amaç 1 </a:t>
                      </a:r>
                      <a:endParaRPr lang="tr-TR" sz="1800" b="1" i="0" u="none" strike="noStrike" dirty="0">
                        <a:solidFill>
                          <a:srgbClr val="000000"/>
                        </a:solidFill>
                        <a:latin typeface="Times New Roman"/>
                      </a:endParaRPr>
                    </a:p>
                  </a:txBody>
                  <a:tcPr marL="2728" marR="2728" marT="3637" marB="0"/>
                </a:tc>
                <a:tc hMerge="1">
                  <a:txBody>
                    <a:bodyPr/>
                    <a:lstStyle/>
                    <a:p>
                      <a:endParaRPr lang="tr-TR"/>
                    </a:p>
                  </a:txBody>
                  <a:tcPr/>
                </a:tc>
                <a:tc gridSpan="8">
                  <a:txBody>
                    <a:bodyPr/>
                    <a:lstStyle/>
                    <a:p>
                      <a:pPr algn="l" rtl="0" fontAlgn="t"/>
                      <a:r>
                        <a:rPr lang="tr-TR" sz="900" u="none" strike="noStrike" dirty="0"/>
                        <a:t>A1. </a:t>
                      </a:r>
                      <a:r>
                        <a:rPr lang="tr-TR" sz="1100" kern="1200" dirty="0" smtClean="0">
                          <a:solidFill>
                            <a:schemeClr val="dk1"/>
                          </a:solidFill>
                          <a:effectLst/>
                          <a:latin typeface="+mn-lt"/>
                          <a:ea typeface="+mn-ea"/>
                          <a:cs typeface="+mn-cs"/>
                        </a:rPr>
                        <a:t>Öğrencilerin eğitim ve öğretime etkin katılımlarıyla tamamlamalarını sağlamak.</a:t>
                      </a:r>
                      <a:endParaRPr lang="tr-TR" sz="1100" b="0"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0014">
                <a:tc gridSpan="2">
                  <a:txBody>
                    <a:bodyPr/>
                    <a:lstStyle/>
                    <a:p>
                      <a:pPr algn="l" rtl="0" fontAlgn="t"/>
                      <a:r>
                        <a:rPr lang="tr-TR" sz="900" u="none" strike="noStrike" dirty="0"/>
                        <a:t>Hedef 1.1 </a:t>
                      </a:r>
                      <a:r>
                        <a:rPr lang="tr-TR" sz="900" u="none" strike="noStrike" dirty="0" smtClean="0"/>
                        <a:t>.1</a:t>
                      </a:r>
                      <a:endParaRPr lang="tr-TR" sz="900" b="1" i="0" u="none" strike="noStrike" dirty="0">
                        <a:solidFill>
                          <a:srgbClr val="000000"/>
                        </a:solidFill>
                        <a:latin typeface="Times New Roman"/>
                      </a:endParaRPr>
                    </a:p>
                  </a:txBody>
                  <a:tcPr marL="2728" marR="2728" marT="3637" marB="0"/>
                </a:tc>
                <a:tc hMerge="1">
                  <a:txBody>
                    <a:bodyPr/>
                    <a:lstStyle/>
                    <a:p>
                      <a:endParaRPr lang="tr-TR"/>
                    </a:p>
                  </a:txBody>
                  <a:tcPr/>
                </a:tc>
                <a:tc gridSpan="8">
                  <a:txBody>
                    <a:bodyPr/>
                    <a:lstStyle/>
                    <a:p>
                      <a:pPr algn="l" rtl="0" fontAlgn="t"/>
                      <a:r>
                        <a:rPr lang="tr-TR" sz="900" u="none" strike="noStrike" dirty="0" smtClean="0"/>
                        <a:t>H1.1.</a:t>
                      </a:r>
                      <a:r>
                        <a:rPr lang="x-none" sz="1800" i="0" kern="1200" smtClean="0">
                          <a:solidFill>
                            <a:schemeClr val="dk1"/>
                          </a:solidFill>
                          <a:effectLst/>
                          <a:latin typeface="+mn-lt"/>
                          <a:ea typeface="+mn-ea"/>
                          <a:cs typeface="+mn-cs"/>
                        </a:rPr>
                        <a:t> </a:t>
                      </a:r>
                      <a:r>
                        <a:rPr lang="x-none" sz="1100" i="0" kern="1200" smtClean="0">
                          <a:solidFill>
                            <a:schemeClr val="dk1"/>
                          </a:solidFill>
                          <a:effectLst/>
                          <a:latin typeface="+mn-lt"/>
                          <a:ea typeface="+mn-ea"/>
                          <a:cs typeface="+mn-cs"/>
                        </a:rPr>
                        <a:t>Öğrencilerin okula erişim devam ve okulu tamamlama oranları arttırılacaktır</a:t>
                      </a:r>
                      <a:endParaRPr lang="tr-TR" sz="1100" b="0"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83662">
                <a:tc gridSpan="3">
                  <a:txBody>
                    <a:bodyPr/>
                    <a:lstStyle/>
                    <a:p>
                      <a:pPr algn="l" rtl="0" fontAlgn="t"/>
                      <a:r>
                        <a:rPr lang="tr-TR" sz="900" u="none" strike="noStrike" dirty="0"/>
                        <a:t>Performans Göstergeleri </a:t>
                      </a:r>
                      <a:endParaRPr lang="tr-TR" sz="900" b="1"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a:txBody>
                    <a:bodyPr/>
                    <a:lstStyle/>
                    <a:p>
                      <a:pPr algn="ctr" rtl="0" fontAlgn="t"/>
                      <a:r>
                        <a:rPr lang="tr-TR" sz="900" u="none" strike="noStrike" dirty="0"/>
                        <a:t>Hedefe Etkisi (%) </a:t>
                      </a:r>
                      <a:endParaRPr lang="tr-TR" sz="900" b="1" i="0" u="none" strike="noStrike" dirty="0">
                        <a:solidFill>
                          <a:srgbClr val="000000"/>
                        </a:solidFill>
                        <a:latin typeface="Times New Roman"/>
                      </a:endParaRPr>
                    </a:p>
                  </a:txBody>
                  <a:tcPr marL="65461" marR="2728" marT="3637" marB="0" anchor="ctr"/>
                </a:tc>
                <a:tc>
                  <a:txBody>
                    <a:bodyPr/>
                    <a:lstStyle/>
                    <a:p>
                      <a:pPr algn="ctr" rtl="0" fontAlgn="t"/>
                      <a:r>
                        <a:rPr lang="tr-TR" sz="900" u="none" strike="noStrike"/>
                        <a:t>Başlangıç Değeri </a:t>
                      </a:r>
                      <a:endParaRPr lang="tr-TR" sz="900" b="1" i="0" u="none" strike="noStrike">
                        <a:solidFill>
                          <a:srgbClr val="000000"/>
                        </a:solidFill>
                        <a:latin typeface="Times New Roman"/>
                      </a:endParaRPr>
                    </a:p>
                  </a:txBody>
                  <a:tcPr marL="65461" marR="2728" marT="3637" marB="0" anchor="ctr"/>
                </a:tc>
                <a:tc>
                  <a:txBody>
                    <a:bodyPr/>
                    <a:lstStyle/>
                    <a:p>
                      <a:pPr algn="ctr" rtl="0" fontAlgn="t"/>
                      <a:r>
                        <a:rPr lang="tr-TR" sz="900" u="none" strike="noStrike"/>
                        <a:t>2024</a:t>
                      </a:r>
                      <a:endParaRPr lang="tr-TR" sz="900" b="1" i="0" u="none" strike="noStrike">
                        <a:solidFill>
                          <a:srgbClr val="000000"/>
                        </a:solidFill>
                        <a:latin typeface="Times New Roman"/>
                      </a:endParaRPr>
                    </a:p>
                  </a:txBody>
                  <a:tcPr marL="2728" marR="2728" marT="3637" marB="0" anchor="ctr"/>
                </a:tc>
                <a:tc>
                  <a:txBody>
                    <a:bodyPr/>
                    <a:lstStyle/>
                    <a:p>
                      <a:pPr algn="ctr" rtl="0" fontAlgn="t"/>
                      <a:r>
                        <a:rPr lang="tr-TR" sz="900" u="none" strike="noStrike"/>
                        <a:t>2025</a:t>
                      </a:r>
                      <a:endParaRPr lang="tr-TR" sz="900" b="1" i="0" u="none" strike="noStrike">
                        <a:solidFill>
                          <a:srgbClr val="000000"/>
                        </a:solidFill>
                        <a:latin typeface="Times New Roman"/>
                      </a:endParaRPr>
                    </a:p>
                  </a:txBody>
                  <a:tcPr marL="2728" marR="2728" marT="3637" marB="0" anchor="ctr"/>
                </a:tc>
                <a:tc>
                  <a:txBody>
                    <a:bodyPr/>
                    <a:lstStyle/>
                    <a:p>
                      <a:pPr algn="ctr" rtl="0" fontAlgn="t"/>
                      <a:r>
                        <a:rPr lang="tr-TR" sz="900" u="none" strike="noStrike"/>
                        <a:t>2026</a:t>
                      </a:r>
                      <a:endParaRPr lang="tr-TR" sz="900" b="1" i="0" u="none" strike="noStrike">
                        <a:solidFill>
                          <a:srgbClr val="000000"/>
                        </a:solidFill>
                        <a:latin typeface="Times New Roman"/>
                      </a:endParaRPr>
                    </a:p>
                  </a:txBody>
                  <a:tcPr marL="2728" marR="2728" marT="3637" marB="0" anchor="ctr"/>
                </a:tc>
                <a:tc>
                  <a:txBody>
                    <a:bodyPr/>
                    <a:lstStyle/>
                    <a:p>
                      <a:pPr algn="ctr" rtl="0" fontAlgn="t"/>
                      <a:r>
                        <a:rPr lang="tr-TR" sz="900" u="none" strike="noStrike"/>
                        <a:t>2027</a:t>
                      </a:r>
                      <a:endParaRPr lang="tr-TR" sz="900" b="1" i="0" u="none" strike="noStrike">
                        <a:solidFill>
                          <a:srgbClr val="000000"/>
                        </a:solidFill>
                        <a:latin typeface="Times New Roman"/>
                      </a:endParaRPr>
                    </a:p>
                  </a:txBody>
                  <a:tcPr marL="2728" marR="2728" marT="3637" marB="0" anchor="ctr"/>
                </a:tc>
                <a:tc>
                  <a:txBody>
                    <a:bodyPr/>
                    <a:lstStyle/>
                    <a:p>
                      <a:pPr algn="ctr" rtl="0" fontAlgn="t"/>
                      <a:r>
                        <a:rPr lang="tr-TR" sz="900" u="none" strike="noStrike"/>
                        <a:t>2028</a:t>
                      </a:r>
                      <a:endParaRPr lang="tr-TR" sz="900" b="1" i="0" u="none" strike="noStrike">
                        <a:solidFill>
                          <a:srgbClr val="000000"/>
                        </a:solidFill>
                        <a:latin typeface="Times New Roman"/>
                      </a:endParaRPr>
                    </a:p>
                  </a:txBody>
                  <a:tcPr marL="2728" marR="2728" marT="3637" marB="0" anchor="ctr"/>
                </a:tc>
              </a:tr>
              <a:tr h="287298">
                <a:tc gridSpan="3">
                  <a:txBody>
                    <a:bodyPr/>
                    <a:lstStyle/>
                    <a:p>
                      <a:pPr algn="l" rtl="0" fontAlgn="t"/>
                      <a:r>
                        <a:rPr lang="tr-TR" sz="1000" u="none" strike="noStrike" dirty="0"/>
                        <a:t>PG1.1.1. </a:t>
                      </a:r>
                      <a:r>
                        <a:rPr lang="tr-TR" sz="1000" kern="1200" dirty="0" smtClean="0">
                          <a:solidFill>
                            <a:schemeClr val="dk1"/>
                          </a:solidFill>
                          <a:effectLst/>
                          <a:latin typeface="+mn-lt"/>
                          <a:ea typeface="+mn-ea"/>
                          <a:cs typeface="+mn-cs"/>
                        </a:rPr>
                        <a:t>Bir eğitim ve öğretim yılında devamsızlık süresi 20 günden(mazeretli ve mazeretsiz)fazla olan öğrenci oranı (%)</a:t>
                      </a:r>
                      <a:endParaRPr lang="tr-TR" sz="1000" b="1"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a:txBody>
                    <a:bodyPr/>
                    <a:lstStyle/>
                    <a:p>
                      <a:pPr algn="ctr" rtl="0" fontAlgn="t"/>
                      <a:r>
                        <a:rPr lang="tr-TR" sz="900" b="0" i="0" u="none" strike="noStrike" dirty="0" smtClean="0">
                          <a:solidFill>
                            <a:srgbClr val="000000"/>
                          </a:solidFill>
                          <a:latin typeface="Times New Roman"/>
                        </a:rPr>
                        <a:t>25</a:t>
                      </a:r>
                      <a:endParaRPr lang="tr-TR" sz="900" b="0" i="0" u="none" strike="noStrike" dirty="0">
                        <a:solidFill>
                          <a:srgbClr val="000000"/>
                        </a:solidFill>
                        <a:latin typeface="Times New Roman"/>
                      </a:endParaRPr>
                    </a:p>
                  </a:txBody>
                  <a:tcPr marL="65461" marR="2728" marT="3637" marB="0" anchor="ctr"/>
                </a:tc>
                <a:tc>
                  <a:txBody>
                    <a:bodyPr/>
                    <a:lstStyle/>
                    <a:p>
                      <a:pPr algn="ctr">
                        <a:lnSpc>
                          <a:spcPct val="125000"/>
                        </a:lnSpc>
                        <a:spcAft>
                          <a:spcPts val="0"/>
                        </a:spcAft>
                      </a:pPr>
                      <a:r>
                        <a:rPr lang="tr-TR" sz="900" dirty="0">
                          <a:effectLst/>
                          <a:latin typeface="Times New Roman"/>
                          <a:ea typeface="Times New Roman"/>
                          <a:cs typeface="Times New Roman"/>
                        </a:rPr>
                        <a:t>%43</a:t>
                      </a:r>
                      <a:endParaRPr lang="tr-TR" sz="9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dirty="0">
                          <a:effectLst/>
                          <a:latin typeface="Times New Roman"/>
                          <a:ea typeface="Times New Roman"/>
                          <a:cs typeface="Times New Roman"/>
                        </a:rPr>
                        <a:t>%40</a:t>
                      </a:r>
                      <a:endParaRPr lang="tr-TR" sz="9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dirty="0">
                          <a:effectLst/>
                          <a:latin typeface="Times New Roman"/>
                          <a:ea typeface="Times New Roman"/>
                          <a:cs typeface="Times New Roman"/>
                        </a:rPr>
                        <a:t> </a:t>
                      </a:r>
                      <a:endParaRPr lang="tr-TR" sz="900" dirty="0">
                        <a:effectLst/>
                        <a:latin typeface="Book Antiqua"/>
                        <a:ea typeface="Times New Roman"/>
                        <a:cs typeface="Times New Roman"/>
                      </a:endParaRPr>
                    </a:p>
                    <a:p>
                      <a:pPr algn="ctr">
                        <a:lnSpc>
                          <a:spcPct val="125000"/>
                        </a:lnSpc>
                        <a:spcAft>
                          <a:spcPts val="0"/>
                        </a:spcAft>
                      </a:pPr>
                      <a:r>
                        <a:rPr lang="tr-TR" sz="900" dirty="0">
                          <a:effectLst/>
                          <a:latin typeface="Times New Roman"/>
                          <a:ea typeface="Times New Roman"/>
                          <a:cs typeface="Times New Roman"/>
                        </a:rPr>
                        <a:t>%35</a:t>
                      </a:r>
                      <a:endParaRPr lang="tr-TR" sz="9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dirty="0">
                          <a:effectLst/>
                          <a:latin typeface="Times New Roman"/>
                          <a:ea typeface="Times New Roman"/>
                          <a:cs typeface="Times New Roman"/>
                        </a:rPr>
                        <a:t> </a:t>
                      </a:r>
                      <a:endParaRPr lang="tr-TR" sz="900" dirty="0">
                        <a:effectLst/>
                        <a:latin typeface="Book Antiqua"/>
                        <a:ea typeface="Times New Roman"/>
                        <a:cs typeface="Times New Roman"/>
                      </a:endParaRPr>
                    </a:p>
                    <a:p>
                      <a:pPr algn="ctr">
                        <a:lnSpc>
                          <a:spcPct val="125000"/>
                        </a:lnSpc>
                        <a:spcAft>
                          <a:spcPts val="0"/>
                        </a:spcAft>
                      </a:pPr>
                      <a:r>
                        <a:rPr lang="tr-TR" sz="900" dirty="0">
                          <a:effectLst/>
                          <a:latin typeface="Times New Roman"/>
                          <a:ea typeface="Times New Roman"/>
                          <a:cs typeface="Times New Roman"/>
                        </a:rPr>
                        <a:t>%30</a:t>
                      </a:r>
                      <a:endParaRPr lang="tr-TR" sz="9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 </a:t>
                      </a:r>
                      <a:endParaRPr lang="tr-TR" sz="900">
                        <a:effectLst/>
                        <a:latin typeface="Book Antiqua"/>
                        <a:ea typeface="Times New Roman"/>
                        <a:cs typeface="Times New Roman"/>
                      </a:endParaRPr>
                    </a:p>
                    <a:p>
                      <a:pPr algn="ctr">
                        <a:lnSpc>
                          <a:spcPct val="125000"/>
                        </a:lnSpc>
                        <a:spcAft>
                          <a:spcPts val="0"/>
                        </a:spcAft>
                      </a:pPr>
                      <a:r>
                        <a:rPr lang="tr-TR" sz="900">
                          <a:effectLst/>
                          <a:latin typeface="Times New Roman"/>
                          <a:ea typeface="Times New Roman"/>
                          <a:cs typeface="Times New Roman"/>
                        </a:rPr>
                        <a:t>%28</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 </a:t>
                      </a:r>
                      <a:endParaRPr lang="tr-TR" sz="900">
                        <a:effectLst/>
                        <a:latin typeface="Book Antiqua"/>
                        <a:ea typeface="Times New Roman"/>
                        <a:cs typeface="Times New Roman"/>
                      </a:endParaRPr>
                    </a:p>
                    <a:p>
                      <a:pPr algn="ctr">
                        <a:lnSpc>
                          <a:spcPct val="125000"/>
                        </a:lnSpc>
                        <a:spcAft>
                          <a:spcPts val="0"/>
                        </a:spcAft>
                      </a:pPr>
                      <a:r>
                        <a:rPr lang="tr-TR" sz="900">
                          <a:effectLst/>
                          <a:latin typeface="Times New Roman"/>
                          <a:ea typeface="Times New Roman"/>
                          <a:cs typeface="Times New Roman"/>
                        </a:rPr>
                        <a:t>%25</a:t>
                      </a:r>
                      <a:endParaRPr lang="tr-TR" sz="900">
                        <a:effectLst/>
                        <a:latin typeface="Book Antiqua"/>
                        <a:ea typeface="Times New Roman"/>
                        <a:cs typeface="Times New Roman"/>
                      </a:endParaRPr>
                    </a:p>
                  </a:txBody>
                  <a:tcPr marL="68580" marR="68580" marT="0" marB="0" anchor="ctr"/>
                </a:tc>
              </a:tr>
              <a:tr h="200018">
                <a:tc gridSpan="3">
                  <a:txBody>
                    <a:bodyPr/>
                    <a:lstStyle/>
                    <a:p>
                      <a:pPr algn="l" rtl="0" fontAlgn="t"/>
                      <a:r>
                        <a:rPr lang="tr-TR" sz="1000" u="none" strike="noStrike" dirty="0"/>
                        <a:t> PG1.1.2. </a:t>
                      </a:r>
                      <a:r>
                        <a:rPr lang="tr-TR" sz="1000" kern="1200" dirty="0" smtClean="0">
                          <a:solidFill>
                            <a:schemeClr val="dk1"/>
                          </a:solidFill>
                          <a:effectLst/>
                          <a:latin typeface="+mn-lt"/>
                          <a:ea typeface="+mn-ea"/>
                          <a:cs typeface="+mn-cs"/>
                        </a:rPr>
                        <a:t>Bir eğitim ve öğretim yılında sınıf tekrar eden öğrenci oranı (%)</a:t>
                      </a:r>
                      <a:endParaRPr lang="tr-TR" sz="1000" b="1"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a:txBody>
                    <a:bodyPr/>
                    <a:lstStyle/>
                    <a:p>
                      <a:pPr algn="ctr" rtl="0" fontAlgn="t"/>
                      <a:r>
                        <a:rPr lang="tr-TR" sz="900" b="0" i="0" u="none" strike="noStrike" dirty="0" smtClean="0">
                          <a:solidFill>
                            <a:srgbClr val="000000"/>
                          </a:solidFill>
                          <a:latin typeface="Times New Roman"/>
                        </a:rPr>
                        <a:t>30</a:t>
                      </a:r>
                      <a:endParaRPr lang="tr-TR" sz="900" b="0" i="0" u="none" strike="noStrike" dirty="0">
                        <a:solidFill>
                          <a:srgbClr val="000000"/>
                        </a:solidFill>
                        <a:latin typeface="Times New Roman"/>
                      </a:endParaRPr>
                    </a:p>
                  </a:txBody>
                  <a:tcPr marL="65461" marR="2728" marT="3637" marB="0" anchor="ctr"/>
                </a:tc>
                <a:tc>
                  <a:txBody>
                    <a:bodyPr/>
                    <a:lstStyle/>
                    <a:p>
                      <a:pPr algn="ctr">
                        <a:lnSpc>
                          <a:spcPct val="125000"/>
                        </a:lnSpc>
                        <a:spcAft>
                          <a:spcPts val="0"/>
                        </a:spcAft>
                      </a:pPr>
                      <a:r>
                        <a:rPr lang="tr-TR" sz="900" dirty="0">
                          <a:effectLst/>
                          <a:latin typeface="Times New Roman"/>
                          <a:ea typeface="Times New Roman"/>
                          <a:cs typeface="Times New Roman"/>
                        </a:rPr>
                        <a:t>%6</a:t>
                      </a:r>
                      <a:endParaRPr lang="tr-TR" sz="9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%5</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 </a:t>
                      </a:r>
                      <a:endParaRPr lang="tr-TR" sz="900">
                        <a:effectLst/>
                        <a:latin typeface="Book Antiqua"/>
                        <a:ea typeface="Times New Roman"/>
                        <a:cs typeface="Times New Roman"/>
                      </a:endParaRPr>
                    </a:p>
                    <a:p>
                      <a:pPr algn="ctr">
                        <a:lnSpc>
                          <a:spcPct val="125000"/>
                        </a:lnSpc>
                        <a:spcAft>
                          <a:spcPts val="0"/>
                        </a:spcAft>
                      </a:pPr>
                      <a:r>
                        <a:rPr lang="tr-TR" sz="900">
                          <a:effectLst/>
                          <a:latin typeface="Times New Roman"/>
                          <a:ea typeface="Times New Roman"/>
                          <a:cs typeface="Times New Roman"/>
                        </a:rPr>
                        <a:t>%4</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dirty="0">
                          <a:effectLst/>
                          <a:latin typeface="Times New Roman"/>
                          <a:ea typeface="Times New Roman"/>
                          <a:cs typeface="Times New Roman"/>
                        </a:rPr>
                        <a:t> </a:t>
                      </a:r>
                      <a:endParaRPr lang="tr-TR" sz="900" dirty="0">
                        <a:effectLst/>
                        <a:latin typeface="Book Antiqua"/>
                        <a:ea typeface="Times New Roman"/>
                        <a:cs typeface="Times New Roman"/>
                      </a:endParaRPr>
                    </a:p>
                    <a:p>
                      <a:pPr algn="ctr">
                        <a:lnSpc>
                          <a:spcPct val="125000"/>
                        </a:lnSpc>
                        <a:spcAft>
                          <a:spcPts val="0"/>
                        </a:spcAft>
                      </a:pPr>
                      <a:r>
                        <a:rPr lang="tr-TR" sz="900" dirty="0">
                          <a:effectLst/>
                          <a:latin typeface="Times New Roman"/>
                          <a:ea typeface="Times New Roman"/>
                          <a:cs typeface="Times New Roman"/>
                        </a:rPr>
                        <a:t>%3</a:t>
                      </a:r>
                      <a:endParaRPr lang="tr-TR" sz="9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dirty="0">
                          <a:effectLst/>
                          <a:latin typeface="Times New Roman"/>
                          <a:ea typeface="Times New Roman"/>
                          <a:cs typeface="Times New Roman"/>
                        </a:rPr>
                        <a:t> </a:t>
                      </a:r>
                      <a:endParaRPr lang="tr-TR" sz="900" dirty="0">
                        <a:effectLst/>
                        <a:latin typeface="Book Antiqua"/>
                        <a:ea typeface="Times New Roman"/>
                        <a:cs typeface="Times New Roman"/>
                      </a:endParaRPr>
                    </a:p>
                    <a:p>
                      <a:pPr algn="ctr">
                        <a:lnSpc>
                          <a:spcPct val="125000"/>
                        </a:lnSpc>
                        <a:spcAft>
                          <a:spcPts val="0"/>
                        </a:spcAft>
                      </a:pPr>
                      <a:r>
                        <a:rPr lang="tr-TR" sz="900" dirty="0">
                          <a:effectLst/>
                          <a:latin typeface="Times New Roman"/>
                          <a:ea typeface="Times New Roman"/>
                          <a:cs typeface="Times New Roman"/>
                        </a:rPr>
                        <a:t>%2</a:t>
                      </a:r>
                      <a:endParaRPr lang="tr-TR" sz="9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 </a:t>
                      </a:r>
                      <a:endParaRPr lang="tr-TR" sz="900">
                        <a:effectLst/>
                        <a:latin typeface="Book Antiqua"/>
                        <a:ea typeface="Times New Roman"/>
                        <a:cs typeface="Times New Roman"/>
                      </a:endParaRPr>
                    </a:p>
                    <a:p>
                      <a:pPr algn="ctr">
                        <a:lnSpc>
                          <a:spcPct val="125000"/>
                        </a:lnSpc>
                        <a:spcAft>
                          <a:spcPts val="0"/>
                        </a:spcAft>
                      </a:pPr>
                      <a:r>
                        <a:rPr lang="tr-TR" sz="900">
                          <a:effectLst/>
                          <a:latin typeface="Times New Roman"/>
                          <a:ea typeface="Times New Roman"/>
                          <a:cs typeface="Times New Roman"/>
                        </a:rPr>
                        <a:t>%1</a:t>
                      </a:r>
                      <a:endParaRPr lang="tr-TR" sz="900">
                        <a:effectLst/>
                        <a:latin typeface="Book Antiqua"/>
                        <a:ea typeface="Times New Roman"/>
                        <a:cs typeface="Times New Roman"/>
                      </a:endParaRPr>
                    </a:p>
                  </a:txBody>
                  <a:tcPr marL="68580" marR="68580" marT="0" marB="0" anchor="ctr"/>
                </a:tc>
              </a:tr>
              <a:tr h="207291">
                <a:tc gridSpan="3">
                  <a:txBody>
                    <a:bodyPr/>
                    <a:lstStyle/>
                    <a:p>
                      <a:pPr algn="l" rtl="0" fontAlgn="t"/>
                      <a:r>
                        <a:rPr lang="tr-TR" sz="1000" u="none" strike="noStrike" dirty="0"/>
                        <a:t>PG1.1.3. Bir eğitim ve öğretim yılında örgün eğitimden ayrılan öğrenci oranı (%)  </a:t>
                      </a:r>
                      <a:endParaRPr lang="tr-TR" sz="1000" b="1"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dirty="0"/>
                    </a:p>
                  </a:txBody>
                  <a:tcPr/>
                </a:tc>
                <a:tc>
                  <a:txBody>
                    <a:bodyPr/>
                    <a:lstStyle/>
                    <a:p>
                      <a:pPr algn="ctr" rtl="0" fontAlgn="t"/>
                      <a:r>
                        <a:rPr lang="tr-TR" sz="900" b="0" i="0" u="none" strike="noStrike" dirty="0" smtClean="0">
                          <a:solidFill>
                            <a:srgbClr val="000000"/>
                          </a:solidFill>
                          <a:latin typeface="Times New Roman"/>
                        </a:rPr>
                        <a:t>30</a:t>
                      </a:r>
                      <a:endParaRPr lang="tr-TR" sz="900" b="0" i="0" u="none" strike="noStrike" dirty="0">
                        <a:solidFill>
                          <a:srgbClr val="000000"/>
                        </a:solidFill>
                        <a:latin typeface="Times New Roman"/>
                      </a:endParaRPr>
                    </a:p>
                  </a:txBody>
                  <a:tcPr marL="65461" marR="2728" marT="3637" marB="0" anchor="ctr"/>
                </a:tc>
                <a:tc>
                  <a:txBody>
                    <a:bodyPr/>
                    <a:lstStyle/>
                    <a:p>
                      <a:pPr algn="ctr">
                        <a:lnSpc>
                          <a:spcPct val="125000"/>
                        </a:lnSpc>
                        <a:spcAft>
                          <a:spcPts val="0"/>
                        </a:spcAft>
                      </a:pPr>
                      <a:r>
                        <a:rPr lang="tr-TR" sz="900">
                          <a:effectLst/>
                          <a:latin typeface="Times New Roman"/>
                          <a:ea typeface="Times New Roman"/>
                          <a:cs typeface="Times New Roman"/>
                        </a:rPr>
                        <a:t>%16</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%14</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%13</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%11</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dirty="0">
                          <a:effectLst/>
                          <a:latin typeface="Times New Roman"/>
                          <a:ea typeface="Times New Roman"/>
                          <a:cs typeface="Times New Roman"/>
                        </a:rPr>
                        <a:t>%10</a:t>
                      </a:r>
                      <a:endParaRPr lang="tr-TR" sz="9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%9</a:t>
                      </a:r>
                      <a:endParaRPr lang="tr-TR" sz="900">
                        <a:effectLst/>
                        <a:latin typeface="Book Antiqua"/>
                        <a:ea typeface="Times New Roman"/>
                        <a:cs typeface="Times New Roman"/>
                      </a:endParaRPr>
                    </a:p>
                  </a:txBody>
                  <a:tcPr marL="68580" marR="68580" marT="0" marB="0" anchor="ctr"/>
                </a:tc>
              </a:tr>
              <a:tr h="192745">
                <a:tc gridSpan="3">
                  <a:txBody>
                    <a:bodyPr/>
                    <a:lstStyle/>
                    <a:p>
                      <a:pPr algn="l" rtl="0" fontAlgn="t"/>
                      <a:r>
                        <a:rPr lang="tr-TR" sz="1000" u="none" strike="noStrike" dirty="0"/>
                        <a:t>PG1.1.4. Okula kayıt olanların mezun olma oranı (%) </a:t>
                      </a:r>
                      <a:endParaRPr lang="tr-TR" sz="1000" b="1"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a:txBody>
                    <a:bodyPr/>
                    <a:lstStyle/>
                    <a:p>
                      <a:pPr algn="ctr" rtl="0" fontAlgn="t"/>
                      <a:r>
                        <a:rPr lang="tr-TR" sz="900" b="0" i="0" u="none" strike="noStrike" dirty="0" smtClean="0">
                          <a:solidFill>
                            <a:srgbClr val="000000"/>
                          </a:solidFill>
                          <a:latin typeface="Times New Roman"/>
                        </a:rPr>
                        <a:t>25</a:t>
                      </a:r>
                      <a:endParaRPr lang="tr-TR" sz="900" b="0" i="0" u="none" strike="noStrike" dirty="0">
                        <a:solidFill>
                          <a:srgbClr val="000000"/>
                        </a:solidFill>
                        <a:latin typeface="Times New Roman"/>
                      </a:endParaRPr>
                    </a:p>
                  </a:txBody>
                  <a:tcPr marL="65461" marR="2728" marT="3637" marB="0" anchor="ctr"/>
                </a:tc>
                <a:tc>
                  <a:txBody>
                    <a:bodyPr/>
                    <a:lstStyle/>
                    <a:p>
                      <a:pPr algn="ctr">
                        <a:lnSpc>
                          <a:spcPct val="125000"/>
                        </a:lnSpc>
                        <a:spcAft>
                          <a:spcPts val="0"/>
                        </a:spcAft>
                      </a:pPr>
                      <a:r>
                        <a:rPr lang="tr-TR" sz="900">
                          <a:effectLst/>
                          <a:latin typeface="Times New Roman"/>
                          <a:ea typeface="Times New Roman"/>
                          <a:cs typeface="Times New Roman"/>
                        </a:rPr>
                        <a:t>%40</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%43</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%48</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%50</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dirty="0">
                          <a:effectLst/>
                          <a:latin typeface="Times New Roman"/>
                          <a:ea typeface="Times New Roman"/>
                          <a:cs typeface="Times New Roman"/>
                        </a:rPr>
                        <a:t>%52</a:t>
                      </a:r>
                      <a:endParaRPr lang="tr-TR" sz="9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dirty="0">
                          <a:effectLst/>
                          <a:latin typeface="Times New Roman"/>
                          <a:ea typeface="Times New Roman"/>
                          <a:cs typeface="Times New Roman"/>
                        </a:rPr>
                        <a:t>%55</a:t>
                      </a:r>
                      <a:endParaRPr lang="tr-TR" sz="900" dirty="0">
                        <a:effectLst/>
                        <a:latin typeface="Book Antiqua"/>
                        <a:ea typeface="Times New Roman"/>
                        <a:cs typeface="Times New Roman"/>
                      </a:endParaRPr>
                    </a:p>
                  </a:txBody>
                  <a:tcPr marL="68580" marR="68580" marT="0" marB="0" anchor="ctr"/>
                </a:tc>
              </a:tr>
              <a:tr h="283662">
                <a:tc gridSpan="3">
                  <a:txBody>
                    <a:bodyPr/>
                    <a:lstStyle/>
                    <a:p>
                      <a:pPr algn="l" rtl="0" fontAlgn="t"/>
                      <a:r>
                        <a:rPr lang="tr-TR" sz="1000" u="none" strike="noStrike"/>
                        <a:t>PG1.1.5. Bir eğitim ve öğretim yılında destekleme ve yetiştirme kurslarına kayıt yaptıran öğrenci oranı %</a:t>
                      </a:r>
                      <a:endParaRPr lang="tr-TR" sz="1000" b="1" i="0" u="none" strike="noStrike">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a:txBody>
                    <a:bodyPr/>
                    <a:lstStyle/>
                    <a:p>
                      <a:pPr algn="ctr" rtl="0" fontAlgn="t"/>
                      <a:r>
                        <a:rPr lang="tr-TR" sz="900" b="0" i="0" u="none" strike="noStrike" dirty="0" smtClean="0">
                          <a:solidFill>
                            <a:srgbClr val="000000"/>
                          </a:solidFill>
                          <a:latin typeface="Times New Roman"/>
                        </a:rPr>
                        <a:t>30</a:t>
                      </a:r>
                      <a:endParaRPr lang="tr-TR" sz="900" b="0" i="0" u="none" strike="noStrike" dirty="0">
                        <a:solidFill>
                          <a:srgbClr val="000000"/>
                        </a:solidFill>
                        <a:latin typeface="Times New Roman"/>
                      </a:endParaRPr>
                    </a:p>
                  </a:txBody>
                  <a:tcPr marL="2728" marR="2728" marT="3637" marB="0" anchor="ctr"/>
                </a:tc>
                <a:tc>
                  <a:txBody>
                    <a:bodyPr/>
                    <a:lstStyle/>
                    <a:p>
                      <a:pPr algn="ctr">
                        <a:lnSpc>
                          <a:spcPct val="125000"/>
                        </a:lnSpc>
                        <a:spcAft>
                          <a:spcPts val="0"/>
                        </a:spcAft>
                      </a:pPr>
                      <a:r>
                        <a:rPr lang="tr-TR" sz="900">
                          <a:effectLst/>
                          <a:latin typeface="Times New Roman"/>
                          <a:ea typeface="Times New Roman"/>
                          <a:cs typeface="Times New Roman"/>
                        </a:rPr>
                        <a:t>%0</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%65</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%70</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%75</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%75</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dirty="0">
                          <a:effectLst/>
                          <a:latin typeface="Times New Roman"/>
                          <a:ea typeface="Times New Roman"/>
                          <a:cs typeface="Times New Roman"/>
                        </a:rPr>
                        <a:t>%80</a:t>
                      </a:r>
                      <a:endParaRPr lang="tr-TR" sz="900" dirty="0">
                        <a:effectLst/>
                        <a:latin typeface="Book Antiqua"/>
                        <a:ea typeface="Times New Roman"/>
                        <a:cs typeface="Times New Roman"/>
                      </a:endParaRPr>
                    </a:p>
                  </a:txBody>
                  <a:tcPr marL="68580" marR="68580" marT="0" marB="0" anchor="ctr"/>
                </a:tc>
              </a:tr>
              <a:tr h="304822">
                <a:tc gridSpan="3">
                  <a:txBody>
                    <a:bodyPr/>
                    <a:lstStyle/>
                    <a:p>
                      <a:pPr algn="l" rtl="0" fontAlgn="t"/>
                      <a:r>
                        <a:rPr lang="tr-TR" sz="1000" u="none" strike="noStrike" dirty="0"/>
                        <a:t>PG1.1.6. Destekleme ve yetiştirme kurslarındaki toplam ders saatinin 1/5’ine devam etmeyen öğrenci oranı (%)  </a:t>
                      </a:r>
                      <a:endParaRPr lang="tr-TR" sz="1000" b="1"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a:txBody>
                    <a:bodyPr/>
                    <a:lstStyle/>
                    <a:p>
                      <a:pPr algn="ctr" rtl="0" fontAlgn="t"/>
                      <a:r>
                        <a:rPr lang="tr-TR" sz="900" b="0" i="0" u="none" strike="noStrike" dirty="0" smtClean="0">
                          <a:solidFill>
                            <a:srgbClr val="000000"/>
                          </a:solidFill>
                          <a:latin typeface="Times New Roman"/>
                        </a:rPr>
                        <a:t>30</a:t>
                      </a:r>
                      <a:endParaRPr lang="tr-TR" sz="900" b="0" i="0" u="none" strike="noStrike" dirty="0">
                        <a:solidFill>
                          <a:srgbClr val="000000"/>
                        </a:solidFill>
                        <a:latin typeface="Times New Roman"/>
                      </a:endParaRPr>
                    </a:p>
                  </a:txBody>
                  <a:tcPr marL="2728" marR="2728" marT="3637" marB="0" anchor="ctr"/>
                </a:tc>
                <a:tc>
                  <a:txBody>
                    <a:bodyPr/>
                    <a:lstStyle/>
                    <a:p>
                      <a:pPr algn="ctr">
                        <a:lnSpc>
                          <a:spcPct val="125000"/>
                        </a:lnSpc>
                        <a:spcAft>
                          <a:spcPts val="0"/>
                        </a:spcAft>
                      </a:pPr>
                      <a:r>
                        <a:rPr lang="tr-TR" sz="900">
                          <a:effectLst/>
                          <a:latin typeface="Times New Roman"/>
                          <a:ea typeface="Times New Roman"/>
                          <a:cs typeface="Times New Roman"/>
                        </a:rPr>
                        <a:t>%0</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%10</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%9</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%8</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a:effectLst/>
                          <a:latin typeface="Times New Roman"/>
                          <a:ea typeface="Times New Roman"/>
                          <a:cs typeface="Times New Roman"/>
                        </a:rPr>
                        <a:t>%8</a:t>
                      </a:r>
                      <a:endParaRPr lang="tr-TR" sz="9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900" dirty="0">
                          <a:effectLst/>
                          <a:latin typeface="Times New Roman"/>
                          <a:ea typeface="Times New Roman"/>
                          <a:cs typeface="Times New Roman"/>
                        </a:rPr>
                        <a:t>%7</a:t>
                      </a:r>
                      <a:endParaRPr lang="tr-TR" sz="900" dirty="0">
                        <a:effectLst/>
                        <a:latin typeface="Book Antiqua"/>
                        <a:ea typeface="Times New Roman"/>
                        <a:cs typeface="Times New Roman"/>
                      </a:endParaRPr>
                    </a:p>
                  </a:txBody>
                  <a:tcPr marL="68580" marR="68580" marT="0" marB="0" anchor="ctr"/>
                </a:tc>
              </a:tr>
              <a:tr h="232748">
                <a:tc rowSpan="8">
                  <a:txBody>
                    <a:bodyPr/>
                    <a:lstStyle/>
                    <a:p>
                      <a:pPr algn="ctr" rtl="0" fontAlgn="ctr"/>
                      <a:r>
                        <a:rPr lang="tr-TR" sz="900" u="none" strike="noStrike" dirty="0"/>
                        <a:t>Stratejiler </a:t>
                      </a:r>
                      <a:endParaRPr lang="tr-TR" sz="900" b="1" i="0" u="none" strike="noStrike" dirty="0">
                        <a:solidFill>
                          <a:srgbClr val="000000"/>
                        </a:solidFill>
                        <a:latin typeface="Times New Roman"/>
                      </a:endParaRPr>
                    </a:p>
                  </a:txBody>
                  <a:tcPr marL="2728" marR="2728" marT="3637" marB="0" anchor="ctr"/>
                </a:tc>
                <a:tc gridSpan="2">
                  <a:txBody>
                    <a:bodyPr/>
                    <a:lstStyle/>
                    <a:p>
                      <a:pPr algn="ctr" rtl="0" fontAlgn="t"/>
                      <a:r>
                        <a:rPr lang="tr-TR" sz="900" u="none" strike="noStrike"/>
                        <a:t>S.1.1.1</a:t>
                      </a:r>
                      <a:endParaRPr lang="tr-TR" sz="900" b="1" i="0" u="none" strike="noStrike">
                        <a:solidFill>
                          <a:srgbClr val="000000"/>
                        </a:solidFill>
                        <a:latin typeface="Times New Roman"/>
                      </a:endParaRPr>
                    </a:p>
                  </a:txBody>
                  <a:tcPr marL="2728" marR="2728" marT="3637" marB="0"/>
                </a:tc>
                <a:tc hMerge="1">
                  <a:txBody>
                    <a:bodyPr/>
                    <a:lstStyle/>
                    <a:p>
                      <a:endParaRPr lang="tr-TR"/>
                    </a:p>
                  </a:txBody>
                  <a:tcPr/>
                </a:tc>
                <a:tc gridSpan="7">
                  <a:txBody>
                    <a:bodyPr/>
                    <a:lstStyle/>
                    <a:p>
                      <a:pPr algn="l" rtl="0" fontAlgn="t"/>
                      <a:r>
                        <a:rPr lang="tr-TR" sz="900" u="none" strike="noStrike" dirty="0"/>
                        <a:t> </a:t>
                      </a:r>
                      <a:r>
                        <a:rPr lang="tr-TR" sz="1000" kern="1200" dirty="0" smtClean="0">
                          <a:solidFill>
                            <a:schemeClr val="dk1"/>
                          </a:solidFill>
                          <a:effectLst/>
                          <a:latin typeface="+mn-lt"/>
                          <a:ea typeface="+mn-ea"/>
                          <a:cs typeface="+mn-cs"/>
                        </a:rPr>
                        <a:t>Öğrencilerin devamsızlık nedenleri belirlenecek, öğrenci ve veli iş birliğiyle bu nedenleri ortadan kaldırmaya yönelik çalışmalar yürütülecektir.</a:t>
                      </a:r>
                      <a:endParaRPr lang="tr-TR" sz="1000" b="0"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65478">
                <a:tc vMerge="1">
                  <a:txBody>
                    <a:bodyPr/>
                    <a:lstStyle/>
                    <a:p>
                      <a:endParaRPr lang="tr-TR"/>
                    </a:p>
                  </a:txBody>
                  <a:tcPr/>
                </a:tc>
                <a:tc gridSpan="2">
                  <a:txBody>
                    <a:bodyPr/>
                    <a:lstStyle/>
                    <a:p>
                      <a:pPr algn="ctr" rtl="0" fontAlgn="t"/>
                      <a:r>
                        <a:rPr lang="tr-TR" sz="900" u="none" strike="noStrike"/>
                        <a:t>S.1.1.2</a:t>
                      </a:r>
                      <a:endParaRPr lang="tr-TR" sz="900" b="1" i="0" u="none" strike="noStrike">
                        <a:solidFill>
                          <a:srgbClr val="000000"/>
                        </a:solidFill>
                        <a:latin typeface="Times New Roman"/>
                      </a:endParaRPr>
                    </a:p>
                  </a:txBody>
                  <a:tcPr marL="2728" marR="2728" marT="3637" marB="0"/>
                </a:tc>
                <a:tc hMerge="1">
                  <a:txBody>
                    <a:bodyPr/>
                    <a:lstStyle/>
                    <a:p>
                      <a:endParaRPr lang="tr-TR"/>
                    </a:p>
                  </a:txBody>
                  <a:tcPr/>
                </a:tc>
                <a:tc gridSpan="7">
                  <a:txBody>
                    <a:bodyPr/>
                    <a:lstStyle/>
                    <a:p>
                      <a:pPr algn="l" rtl="0" fontAlgn="t"/>
                      <a:r>
                        <a:rPr lang="tr-TR" sz="900" u="none" strike="noStrike" dirty="0"/>
                        <a:t> </a:t>
                      </a:r>
                      <a:r>
                        <a:rPr lang="tr-TR" sz="1000" kern="1200" dirty="0" smtClean="0">
                          <a:solidFill>
                            <a:schemeClr val="dk1"/>
                          </a:solidFill>
                          <a:effectLst/>
                          <a:latin typeface="+mn-lt"/>
                          <a:ea typeface="+mn-ea"/>
                          <a:cs typeface="+mn-cs"/>
                        </a:rPr>
                        <a:t>Öğrenci devamsızlığının olumsuz etkilerini azaltmaya yönelik eksik kazanımların giderilmesi, sosyal etkinlikler, uzaktan öğrenme olanaklarına ilişkin farkındalık çalışmaları gibi telafi tedbirleri alınacaktır.</a:t>
                      </a:r>
                      <a:endParaRPr lang="tr-TR" sz="1000" b="0"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65478">
                <a:tc vMerge="1">
                  <a:txBody>
                    <a:bodyPr/>
                    <a:lstStyle/>
                    <a:p>
                      <a:endParaRPr lang="tr-TR"/>
                    </a:p>
                  </a:txBody>
                  <a:tcPr/>
                </a:tc>
                <a:tc gridSpan="2">
                  <a:txBody>
                    <a:bodyPr/>
                    <a:lstStyle/>
                    <a:p>
                      <a:pPr algn="ctr" rtl="0" fontAlgn="t"/>
                      <a:r>
                        <a:rPr lang="tr-TR" sz="900" u="none" strike="noStrike" dirty="0"/>
                        <a:t>S.1.1.3</a:t>
                      </a:r>
                      <a:endParaRPr lang="tr-TR" sz="900" b="1" i="0" u="none" strike="noStrike" dirty="0">
                        <a:solidFill>
                          <a:srgbClr val="000000"/>
                        </a:solidFill>
                        <a:latin typeface="Times New Roman"/>
                      </a:endParaRPr>
                    </a:p>
                  </a:txBody>
                  <a:tcPr marL="2728" marR="2728" marT="3637"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Okul ortamının öğrenciler için cazip hale gelmesini sağlayacak sosyal, sportif vb. imkânlar arttırılacaktır.</a:t>
                      </a:r>
                      <a:endParaRPr lang="tr-TR" sz="1000" b="0"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2748">
                <a:tc vMerge="1">
                  <a:txBody>
                    <a:bodyPr/>
                    <a:lstStyle/>
                    <a:p>
                      <a:endParaRPr lang="tr-TR"/>
                    </a:p>
                  </a:txBody>
                  <a:tcPr/>
                </a:tc>
                <a:tc gridSpan="2">
                  <a:txBody>
                    <a:bodyPr/>
                    <a:lstStyle/>
                    <a:p>
                      <a:pPr algn="ctr" rtl="0" fontAlgn="t"/>
                      <a:r>
                        <a:rPr lang="tr-TR" sz="900" u="none" strike="noStrike"/>
                        <a:t>S.1.1.4</a:t>
                      </a:r>
                      <a:endParaRPr lang="tr-TR" sz="900" b="1" i="0" u="none" strike="noStrike">
                        <a:solidFill>
                          <a:srgbClr val="000000"/>
                        </a:solidFill>
                        <a:latin typeface="Times New Roman"/>
                      </a:endParaRPr>
                    </a:p>
                  </a:txBody>
                  <a:tcPr marL="2728" marR="2728" marT="3637"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Sınıf tekrarı nedenleri araştırılarak buna yönelik önleyici tedbirler geliştirilecektir.</a:t>
                      </a:r>
                      <a:endParaRPr lang="tr-TR" sz="1000" b="0"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2748">
                <a:tc vMerge="1">
                  <a:txBody>
                    <a:bodyPr/>
                    <a:lstStyle/>
                    <a:p>
                      <a:endParaRPr lang="tr-TR"/>
                    </a:p>
                  </a:txBody>
                  <a:tcPr/>
                </a:tc>
                <a:tc gridSpan="2">
                  <a:txBody>
                    <a:bodyPr/>
                    <a:lstStyle/>
                    <a:p>
                      <a:pPr algn="ctr" rtl="0" fontAlgn="t"/>
                      <a:r>
                        <a:rPr lang="tr-TR" sz="900" u="none" strike="noStrike"/>
                        <a:t>S.1.1.5</a:t>
                      </a:r>
                      <a:endParaRPr lang="tr-TR" sz="900" b="1" i="0" u="none" strike="noStrike">
                        <a:solidFill>
                          <a:srgbClr val="000000"/>
                        </a:solidFill>
                        <a:latin typeface="Times New Roman"/>
                      </a:endParaRPr>
                    </a:p>
                  </a:txBody>
                  <a:tcPr marL="2728" marR="2728" marT="3637" marB="0"/>
                </a:tc>
                <a:tc hMerge="1">
                  <a:txBody>
                    <a:bodyPr/>
                    <a:lstStyle/>
                    <a:p>
                      <a:endParaRPr lang="tr-TR"/>
                    </a:p>
                  </a:txBody>
                  <a:tcPr/>
                </a:tc>
                <a:tc gridSpan="7">
                  <a:txBody>
                    <a:bodyPr/>
                    <a:lstStyle/>
                    <a:p>
                      <a:pPr algn="l" rtl="0" fontAlgn="t"/>
                      <a:r>
                        <a:rPr lang="tr-TR" sz="900" u="none" strike="noStrike"/>
                        <a:t>DYK kurslarına devamsızlık nedenleri araştırılarak devamsızlığı azaltacak çalışmalar yapılacaktır. </a:t>
                      </a:r>
                      <a:endParaRPr lang="tr-TR" sz="900" b="0" i="0" u="none" strike="noStrike">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2748">
                <a:tc vMerge="1">
                  <a:txBody>
                    <a:bodyPr/>
                    <a:lstStyle/>
                    <a:p>
                      <a:endParaRPr lang="tr-TR"/>
                    </a:p>
                  </a:txBody>
                  <a:tcPr/>
                </a:tc>
                <a:tc gridSpan="2">
                  <a:txBody>
                    <a:bodyPr/>
                    <a:lstStyle/>
                    <a:p>
                      <a:pPr algn="ctr" rtl="0" fontAlgn="t"/>
                      <a:r>
                        <a:rPr lang="tr-TR" sz="900" u="none" strike="noStrike"/>
                        <a:t>S.1.1.6</a:t>
                      </a:r>
                      <a:endParaRPr lang="tr-TR" sz="900" b="1" i="0" u="none" strike="noStrike">
                        <a:solidFill>
                          <a:srgbClr val="000000"/>
                        </a:solidFill>
                        <a:latin typeface="Times New Roman"/>
                      </a:endParaRPr>
                    </a:p>
                  </a:txBody>
                  <a:tcPr marL="2728" marR="2728" marT="3637" marB="0"/>
                </a:tc>
                <a:tc hMerge="1">
                  <a:txBody>
                    <a:bodyPr/>
                    <a:lstStyle/>
                    <a:p>
                      <a:endParaRPr lang="tr-TR"/>
                    </a:p>
                  </a:txBody>
                  <a:tcPr/>
                </a:tc>
                <a:tc gridSpan="7">
                  <a:txBody>
                    <a:bodyPr/>
                    <a:lstStyle/>
                    <a:p>
                      <a:pPr algn="l" rtl="0" fontAlgn="t"/>
                      <a:r>
                        <a:rPr lang="tr-TR" sz="900" u="none" strike="noStrike" dirty="0"/>
                        <a:t>Öğrencilerin örgün eğitimden ayrılma nedenleri araştırılıp okul kaynaklı nedenlerin ortadan kaldırılmasına yönelik tedbirler alınacaktır. </a:t>
                      </a:r>
                      <a:endParaRPr lang="tr-TR" sz="900" b="0"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2748">
                <a:tc vMerge="1">
                  <a:txBody>
                    <a:bodyPr/>
                    <a:lstStyle/>
                    <a:p>
                      <a:endParaRPr lang="tr-TR"/>
                    </a:p>
                  </a:txBody>
                  <a:tcPr/>
                </a:tc>
                <a:tc gridSpan="2">
                  <a:txBody>
                    <a:bodyPr/>
                    <a:lstStyle/>
                    <a:p>
                      <a:pPr algn="ctr" rtl="0" fontAlgn="t"/>
                      <a:r>
                        <a:rPr lang="tr-TR" sz="900" u="none" strike="noStrike"/>
                        <a:t>S.1.1.7</a:t>
                      </a:r>
                      <a:endParaRPr lang="tr-TR" sz="900" b="1" i="0" u="none" strike="noStrike">
                        <a:solidFill>
                          <a:srgbClr val="000000"/>
                        </a:solidFill>
                        <a:latin typeface="Times New Roman"/>
                      </a:endParaRPr>
                    </a:p>
                  </a:txBody>
                  <a:tcPr marL="2728" marR="2728" marT="3637" marB="0"/>
                </a:tc>
                <a:tc hMerge="1">
                  <a:txBody>
                    <a:bodyPr/>
                    <a:lstStyle/>
                    <a:p>
                      <a:endParaRPr lang="tr-TR"/>
                    </a:p>
                  </a:txBody>
                  <a:tcPr/>
                </a:tc>
                <a:tc gridSpan="7">
                  <a:txBody>
                    <a:bodyPr/>
                    <a:lstStyle/>
                    <a:p>
                      <a:pPr algn="l" rtl="0" fontAlgn="t"/>
                      <a:r>
                        <a:rPr lang="tr-TR" sz="900" u="none" strike="noStrike"/>
                        <a:t> Özel eğitim ihtiyacı olan öğrencilerin uygun alanda eğitim alabilmeleri için rehberlik ve yönlendirme faaliyetleri yapılacaktır.  </a:t>
                      </a:r>
                      <a:endParaRPr lang="tr-TR" sz="900" b="0" i="0" u="none" strike="noStrike">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2748">
                <a:tc vMerge="1">
                  <a:txBody>
                    <a:bodyPr/>
                    <a:lstStyle/>
                    <a:p>
                      <a:endParaRPr lang="tr-TR"/>
                    </a:p>
                  </a:txBody>
                  <a:tcPr/>
                </a:tc>
                <a:tc gridSpan="2">
                  <a:txBody>
                    <a:bodyPr/>
                    <a:lstStyle/>
                    <a:p>
                      <a:pPr algn="ctr" rtl="0" fontAlgn="t"/>
                      <a:r>
                        <a:rPr lang="tr-TR" sz="900" u="none" strike="noStrike"/>
                        <a:t>S.1.1.8</a:t>
                      </a:r>
                      <a:endParaRPr lang="tr-TR" sz="900" b="1" i="0" u="none" strike="noStrike">
                        <a:solidFill>
                          <a:srgbClr val="000000"/>
                        </a:solidFill>
                        <a:latin typeface="Times New Roman"/>
                      </a:endParaRPr>
                    </a:p>
                  </a:txBody>
                  <a:tcPr marL="2728" marR="2728" marT="3637" marB="0"/>
                </a:tc>
                <a:tc hMerge="1">
                  <a:txBody>
                    <a:bodyPr/>
                    <a:lstStyle/>
                    <a:p>
                      <a:endParaRPr lang="tr-TR"/>
                    </a:p>
                  </a:txBody>
                  <a:tcPr/>
                </a:tc>
                <a:tc gridSpan="7">
                  <a:txBody>
                    <a:bodyPr/>
                    <a:lstStyle/>
                    <a:p>
                      <a:pPr algn="l" rtl="0" fontAlgn="t"/>
                      <a:r>
                        <a:rPr lang="tr-TR" sz="900" u="none" strike="noStrike"/>
                        <a:t>S8. Öğrencilerin okula, okul kültürüne ve eğitim alacakları alana uyumunu güçlendirmek için çalışmalar yürütülecektir. </a:t>
                      </a:r>
                      <a:endParaRPr lang="tr-TR" sz="900" b="0" i="0" u="none" strike="noStrike">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2116">
                <a:tc gridSpan="3">
                  <a:txBody>
                    <a:bodyPr/>
                    <a:lstStyle/>
                    <a:p>
                      <a:pPr algn="l" rtl="0" fontAlgn="t"/>
                      <a:r>
                        <a:rPr lang="tr-TR" sz="900" u="none" strike="noStrike" dirty="0"/>
                        <a:t>Riskler </a:t>
                      </a:r>
                      <a:endParaRPr lang="tr-TR" sz="900" b="1"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gridSpan="7">
                  <a:txBody>
                    <a:bodyPr/>
                    <a:lstStyle/>
                    <a:p>
                      <a:pPr algn="l" rtl="0" fontAlgn="t"/>
                      <a:r>
                        <a:rPr lang="tr-TR" sz="900" u="none" strike="noStrike" baseline="0" dirty="0" smtClean="0"/>
                        <a:t> Okulda güvenlik personelinin olmaması</a:t>
                      </a:r>
                      <a:endParaRPr lang="tr-TR" sz="900" b="0" i="0" u="none" strike="noStrike" dirty="0">
                        <a:solidFill>
                          <a:srgbClr val="000000"/>
                        </a:solidFill>
                        <a:latin typeface="Times New Roman"/>
                      </a:endParaRPr>
                    </a:p>
                  </a:txBody>
                  <a:tcPr marL="2728" marR="2728" marT="3637" marB="0"/>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F3"/>
                    </a:solidFill>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F3"/>
                    </a:solidFill>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F3"/>
                    </a:solidFill>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F3"/>
                    </a:solidFill>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F3"/>
                    </a:solidFill>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F3"/>
                    </a:solidFill>
                  </a:tcPr>
                </a:tc>
              </a:tr>
              <a:tr h="163651">
                <a:tc gridSpan="3">
                  <a:txBody>
                    <a:bodyPr/>
                    <a:lstStyle/>
                    <a:p>
                      <a:pPr algn="l" rtl="0" fontAlgn="t"/>
                      <a:r>
                        <a:rPr lang="tr-TR" sz="900" u="none" strike="noStrike" dirty="0"/>
                        <a:t>Maliyet Tahmini </a:t>
                      </a:r>
                      <a:endParaRPr lang="tr-TR" sz="900" b="1"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gridSpan="7">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900" b="1" u="none" strike="noStrike" dirty="0" smtClean="0"/>
                        <a:t>47.750,00</a:t>
                      </a:r>
                      <a:r>
                        <a:rPr lang="tr-TR" sz="900" b="1" i="0" u="none" strike="noStrike" baseline="0" dirty="0" smtClean="0">
                          <a:solidFill>
                            <a:srgbClr val="000000"/>
                          </a:solidFill>
                          <a:latin typeface="Times New Roman"/>
                        </a:rPr>
                        <a:t> TL</a:t>
                      </a:r>
                      <a:endParaRPr lang="tr-TR" sz="900" b="1" i="0" u="none" strike="noStrike" dirty="0" smtClean="0">
                        <a:solidFill>
                          <a:srgbClr val="000000"/>
                        </a:solidFill>
                        <a:latin typeface="+mn-lt"/>
                      </a:endParaRPr>
                    </a:p>
                  </a:txBody>
                  <a:tcPr marL="2728" marR="2728" marT="3637" marB="0"/>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554">
                <a:tc gridSpan="3">
                  <a:txBody>
                    <a:bodyPr/>
                    <a:lstStyle/>
                    <a:p>
                      <a:pPr algn="l" rtl="0" fontAlgn="t"/>
                      <a:r>
                        <a:rPr lang="tr-TR" sz="900" u="none" strike="noStrike" dirty="0"/>
                        <a:t>İhtiyaçlar </a:t>
                      </a:r>
                      <a:endParaRPr lang="tr-TR" sz="900" b="1" i="0" u="none" strike="noStrike" dirty="0">
                        <a:solidFill>
                          <a:srgbClr val="000000"/>
                        </a:solidFill>
                        <a:latin typeface="Times New Roman"/>
                      </a:endParaRPr>
                    </a:p>
                  </a:txBody>
                  <a:tcPr marL="2728" marR="2728" marT="3637" marB="0"/>
                </a:tc>
                <a:tc hMerge="1">
                  <a:txBody>
                    <a:bodyPr/>
                    <a:lstStyle/>
                    <a:p>
                      <a:endParaRPr lang="tr-TR"/>
                    </a:p>
                  </a:txBody>
                  <a:tcPr/>
                </a:tc>
                <a:tc hMerge="1">
                  <a:txBody>
                    <a:bodyPr/>
                    <a:lstStyle/>
                    <a:p>
                      <a:endParaRPr lang="tr-TR"/>
                    </a:p>
                  </a:txBody>
                  <a:tcPr/>
                </a:tc>
                <a:tc gridSpan="7">
                  <a:txBody>
                    <a:bodyPr/>
                    <a:lstStyle/>
                    <a:p>
                      <a:pPr algn="l" rtl="0" fontAlgn="t"/>
                      <a:r>
                        <a:rPr lang="tr-TR" sz="900" u="none" strike="noStrike" dirty="0"/>
                        <a:t> </a:t>
                      </a:r>
                      <a:r>
                        <a:rPr lang="tr-TR" sz="900" u="none" strike="noStrike" dirty="0" smtClean="0"/>
                        <a:t> Okulun</a:t>
                      </a:r>
                      <a:r>
                        <a:rPr lang="tr-TR" sz="900" u="none" strike="noStrike" baseline="0" dirty="0" smtClean="0"/>
                        <a:t> güvenlik ihtiyacının karşılanması</a:t>
                      </a:r>
                      <a:endParaRPr lang="tr-TR" sz="900" b="0" i="0" u="none" strike="noStrike" dirty="0">
                        <a:solidFill>
                          <a:srgbClr val="000000"/>
                        </a:solidFill>
                        <a:latin typeface="Times New Roman"/>
                      </a:endParaRPr>
                    </a:p>
                  </a:txBody>
                  <a:tcPr marL="2728" marR="2728" marT="3637" marB="0"/>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t"/>
                      <a:endParaRPr lang="tr-TR" sz="900" b="0" i="0" u="none" strike="noStrike" dirty="0">
                        <a:solidFill>
                          <a:srgbClr val="000000"/>
                        </a:solidFill>
                        <a:latin typeface="Times New Roman"/>
                      </a:endParaRPr>
                    </a:p>
                  </a:txBody>
                  <a:tcPr marL="3637" marR="3637" marT="3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26384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p:cNvSpPr txBox="1"/>
          <p:nvPr/>
        </p:nvSpPr>
        <p:spPr>
          <a:xfrm>
            <a:off x="3428992" y="142852"/>
            <a:ext cx="2338797" cy="461665"/>
          </a:xfrm>
          <a:prstGeom prst="rect">
            <a:avLst/>
          </a:prstGeom>
          <a:noFill/>
          <a:ln>
            <a:noFill/>
          </a:ln>
          <a:effectLst>
            <a:glow rad="139700">
              <a:schemeClr val="accent2">
                <a:satMod val="175000"/>
                <a:alpha val="40000"/>
              </a:schemeClr>
            </a:glow>
          </a:effectLst>
        </p:spPr>
        <p:txBody>
          <a:bodyPr wrap="square" rtlCol="0">
            <a:spAutoFit/>
          </a:bodyPr>
          <a:lstStyle/>
          <a:p>
            <a:r>
              <a:rPr lang="tr-TR" sz="2400"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GELECEĞE BAKIŞ</a:t>
            </a:r>
          </a:p>
        </p:txBody>
      </p:sp>
      <p:sp>
        <p:nvSpPr>
          <p:cNvPr id="6" name="5 Slayt Numarası Yer Tutucusu"/>
          <p:cNvSpPr>
            <a:spLocks noGrp="1"/>
          </p:cNvSpPr>
          <p:nvPr>
            <p:ph type="sldNum" sz="quarter" idx="12"/>
          </p:nvPr>
        </p:nvSpPr>
        <p:spPr/>
        <p:txBody>
          <a:bodyPr/>
          <a:lstStyle/>
          <a:p>
            <a:fld id="{70B8EFC6-9B92-4EC2-910F-8C8DAAC16B59}" type="slidenum">
              <a:rPr lang="tr-TR" smtClean="0"/>
              <a:pPr/>
              <a:t>91</a:t>
            </a:fld>
            <a:endParaRPr lang="tr-TR"/>
          </a:p>
        </p:txBody>
      </p:sp>
      <p:graphicFrame>
        <p:nvGraphicFramePr>
          <p:cNvPr id="7" name="6 Tablo"/>
          <p:cNvGraphicFramePr>
            <a:graphicFrameLocks noGrp="1"/>
          </p:cNvGraphicFramePr>
          <p:nvPr>
            <p:extLst>
              <p:ext uri="{D42A27DB-BD31-4B8C-83A1-F6EECF244321}">
                <p14:modId xmlns:p14="http://schemas.microsoft.com/office/powerpoint/2010/main" xmlns="" val="3210407179"/>
              </p:ext>
            </p:extLst>
          </p:nvPr>
        </p:nvGraphicFramePr>
        <p:xfrm>
          <a:off x="500036" y="857232"/>
          <a:ext cx="8072494" cy="4978008"/>
        </p:xfrm>
        <a:graphic>
          <a:graphicData uri="http://schemas.openxmlformats.org/drawingml/2006/table">
            <a:tbl>
              <a:tblPr>
                <a:tableStyleId>{08FB837D-C827-4EFA-A057-4D05807E0F7C}</a:tableStyleId>
              </a:tblPr>
              <a:tblGrid>
                <a:gridCol w="840885"/>
                <a:gridCol w="672707"/>
                <a:gridCol w="672707"/>
                <a:gridCol w="840885"/>
                <a:gridCol w="840885"/>
                <a:gridCol w="840885"/>
                <a:gridCol w="840885"/>
                <a:gridCol w="840885"/>
                <a:gridCol w="840885"/>
                <a:gridCol w="840885"/>
              </a:tblGrid>
              <a:tr h="148901">
                <a:tc>
                  <a:txBody>
                    <a:bodyPr/>
                    <a:lstStyle/>
                    <a:p>
                      <a:pPr algn="l" rtl="0" fontAlgn="b"/>
                      <a:r>
                        <a:rPr lang="tr-TR" sz="1200" u="none" strike="noStrike" dirty="0"/>
                        <a:t>TEMA</a:t>
                      </a:r>
                      <a:endParaRPr lang="tr-TR" sz="1200" b="1" i="0" u="none" strike="noStrike" dirty="0">
                        <a:solidFill>
                          <a:srgbClr val="000000"/>
                        </a:solidFill>
                        <a:latin typeface="Times New Roman"/>
                      </a:endParaRPr>
                    </a:p>
                  </a:txBody>
                  <a:tcPr marL="4427" marR="4427" marT="4427" marB="0" anchor="b"/>
                </a:tc>
                <a:tc gridSpan="9">
                  <a:txBody>
                    <a:bodyPr/>
                    <a:lstStyle/>
                    <a:p>
                      <a:pPr algn="ctr" rtl="0" fontAlgn="b"/>
                      <a:r>
                        <a:rPr lang="tr-TR" sz="1200" u="none" strike="noStrike"/>
                        <a:t>Eğitim‐Öğretime Erişim ve Katılım </a:t>
                      </a:r>
                      <a:endParaRPr lang="tr-TR" sz="1200" b="1" i="0" u="none" strike="noStrike">
                        <a:solidFill>
                          <a:srgbClr val="000000"/>
                        </a:solidFill>
                        <a:latin typeface="Times New Roman"/>
                      </a:endParaRPr>
                    </a:p>
                  </a:txBody>
                  <a:tcPr marL="4427" marR="4427" marT="4427"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8901">
                <a:tc>
                  <a:txBody>
                    <a:bodyPr/>
                    <a:lstStyle/>
                    <a:p>
                      <a:pPr algn="l" rtl="0" fontAlgn="b"/>
                      <a:r>
                        <a:rPr lang="tr-TR" sz="1200" u="none" strike="noStrike" dirty="0"/>
                        <a:t>OKUL</a:t>
                      </a:r>
                      <a:endParaRPr lang="tr-TR" sz="1200" b="1" i="0" u="none" strike="noStrike" dirty="0">
                        <a:solidFill>
                          <a:srgbClr val="000000"/>
                        </a:solidFill>
                        <a:latin typeface="Times New Roman"/>
                      </a:endParaRPr>
                    </a:p>
                  </a:txBody>
                  <a:tcPr marL="4427" marR="4427" marT="4427" marB="0" anchor="b"/>
                </a:tc>
                <a:tc gridSpan="9">
                  <a:txBody>
                    <a:bodyPr/>
                    <a:lstStyle/>
                    <a:p>
                      <a:pPr algn="ctr" rtl="0" fontAlgn="b"/>
                      <a:r>
                        <a:rPr lang="tr-TR" sz="1200" u="none" strike="noStrike" dirty="0"/>
                        <a:t>Hizan </a:t>
                      </a:r>
                      <a:r>
                        <a:rPr lang="tr-TR" sz="1200" b="1" dirty="0" smtClean="0">
                          <a:latin typeface="Times New Roman" pitchFamily="18" charset="0"/>
                          <a:ea typeface="Times New Roman" pitchFamily="18" charset="0"/>
                          <a:cs typeface="Times New Roman" pitchFamily="18" charset="0"/>
                        </a:rPr>
                        <a:t>Mesleki ve Teknik Anadolu </a:t>
                      </a:r>
                      <a:r>
                        <a:rPr lang="tr-TR" sz="1200" u="none" strike="noStrike" dirty="0" smtClean="0"/>
                        <a:t>Lisesi</a:t>
                      </a:r>
                      <a:endParaRPr lang="tr-TR" sz="1200" b="1" i="0" u="none" strike="noStrike" dirty="0">
                        <a:solidFill>
                          <a:srgbClr val="000000"/>
                        </a:solidFill>
                        <a:latin typeface="Times New Roman"/>
                      </a:endParaRPr>
                    </a:p>
                  </a:txBody>
                  <a:tcPr marL="4427" marR="4427" marT="4427"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8901">
                <a:tc gridSpan="2">
                  <a:txBody>
                    <a:bodyPr/>
                    <a:lstStyle/>
                    <a:p>
                      <a:pPr algn="l" rtl="0" fontAlgn="t"/>
                      <a:r>
                        <a:rPr lang="tr-TR" sz="1800" u="none" strike="noStrike" dirty="0"/>
                        <a:t>Amaç 1  </a:t>
                      </a:r>
                      <a:endParaRPr lang="tr-TR" sz="1800" b="1" i="0" u="none" strike="noStrike" dirty="0">
                        <a:solidFill>
                          <a:srgbClr val="000000"/>
                        </a:solidFill>
                        <a:latin typeface="Times New Roman"/>
                      </a:endParaRPr>
                    </a:p>
                  </a:txBody>
                  <a:tcPr marL="4427" marR="4427" marT="4427" marB="0"/>
                </a:tc>
                <a:tc hMerge="1">
                  <a:txBody>
                    <a:bodyPr/>
                    <a:lstStyle/>
                    <a:p>
                      <a:endParaRPr lang="tr-TR"/>
                    </a:p>
                  </a:txBody>
                  <a:tcPr/>
                </a:tc>
                <a:tc gridSpan="8">
                  <a:txBody>
                    <a:bodyPr/>
                    <a:lstStyle/>
                    <a:p>
                      <a:pPr algn="l" rtl="0" fontAlgn="t"/>
                      <a:r>
                        <a:rPr lang="tr-TR" sz="1000" u="none" strike="noStrike" dirty="0"/>
                        <a:t>A1. </a:t>
                      </a:r>
                      <a:r>
                        <a:rPr lang="tr-TR" sz="1000" b="0" kern="1200" dirty="0" smtClean="0">
                          <a:solidFill>
                            <a:schemeClr val="dk1"/>
                          </a:solidFill>
                          <a:effectLst/>
                          <a:latin typeface="+mn-lt"/>
                          <a:ea typeface="+mn-ea"/>
                          <a:cs typeface="+mn-cs"/>
                        </a:rPr>
                        <a:t>Öğrencilerin eğitim ve öğretime etkin katılımlarıyla tamamlamalarını sağlamak.</a:t>
                      </a:r>
                      <a:endParaRPr lang="tr-TR" sz="1000" b="0" i="0" u="none" strike="noStrike" dirty="0">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8901">
                <a:tc gridSpan="2">
                  <a:txBody>
                    <a:bodyPr/>
                    <a:lstStyle/>
                    <a:p>
                      <a:pPr algn="l" rtl="0" fontAlgn="t"/>
                      <a:r>
                        <a:rPr lang="tr-TR" sz="1000" u="none" strike="noStrike" dirty="0"/>
                        <a:t>Hedef </a:t>
                      </a:r>
                      <a:r>
                        <a:rPr lang="tr-TR" sz="1000" u="none" strike="noStrike" baseline="0" dirty="0" smtClean="0"/>
                        <a:t> 1.2</a:t>
                      </a:r>
                      <a:endParaRPr lang="tr-TR" sz="1000" b="1" i="0" u="none" strike="noStrike" dirty="0">
                        <a:solidFill>
                          <a:srgbClr val="000000"/>
                        </a:solidFill>
                        <a:latin typeface="Times New Roman"/>
                      </a:endParaRPr>
                    </a:p>
                  </a:txBody>
                  <a:tcPr marL="4427" marR="4427" marT="4427" marB="0"/>
                </a:tc>
                <a:tc hMerge="1">
                  <a:txBody>
                    <a:bodyPr/>
                    <a:lstStyle/>
                    <a:p>
                      <a:endParaRPr lang="tr-TR"/>
                    </a:p>
                  </a:txBody>
                  <a:tcPr/>
                </a:tc>
                <a:tc gridSpan="8">
                  <a:txBody>
                    <a:bodyPr/>
                    <a:lstStyle/>
                    <a:p>
                      <a:pPr algn="l" rtl="0" fontAlgn="t"/>
                      <a:r>
                        <a:rPr lang="x-none" sz="1000" b="0" i="0" kern="1200" smtClean="0">
                          <a:solidFill>
                            <a:schemeClr val="dk1"/>
                          </a:solidFill>
                          <a:effectLst/>
                          <a:latin typeface="+mn-lt"/>
                          <a:ea typeface="+mn-ea"/>
                          <a:cs typeface="+mn-cs"/>
                        </a:rPr>
                        <a:t>Öğrencilerin ders dışı etkinliklere katılım oranları arttırılacaktır.</a:t>
                      </a:r>
                      <a:endParaRPr lang="tr-TR" sz="1000" b="0" i="0" u="none" strike="noStrike" dirty="0">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8257">
                <a:tc gridSpan="3">
                  <a:txBody>
                    <a:bodyPr/>
                    <a:lstStyle/>
                    <a:p>
                      <a:pPr algn="l" rtl="0" fontAlgn="t"/>
                      <a:r>
                        <a:rPr lang="tr-TR" sz="1000" u="none" strike="noStrike"/>
                        <a:t>Performans Göstergeleri  </a:t>
                      </a:r>
                      <a:endParaRPr lang="tr-TR" sz="1000" b="1" i="0" u="none" strike="noStrike">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Hedefe Etkisi (%)  </a:t>
                      </a:r>
                      <a:endParaRPr lang="tr-TR" sz="1000" b="1" i="0" u="none" strike="noStrike" dirty="0">
                        <a:solidFill>
                          <a:srgbClr val="000000"/>
                        </a:solidFill>
                        <a:latin typeface="Times New Roman"/>
                      </a:endParaRPr>
                    </a:p>
                  </a:txBody>
                  <a:tcPr marL="4427" marR="4427" marT="4427" marB="0" anchor="ctr"/>
                </a:tc>
                <a:tc>
                  <a:txBody>
                    <a:bodyPr/>
                    <a:lstStyle/>
                    <a:p>
                      <a:pPr algn="ctr" rtl="0" fontAlgn="t"/>
                      <a:r>
                        <a:rPr lang="tr-TR" sz="1000" u="none" strike="noStrike" dirty="0"/>
                        <a:t>Başlangıç Değeri  </a:t>
                      </a:r>
                      <a:endParaRPr lang="tr-TR" sz="1000" b="1" i="0" u="none" strike="noStrike" dirty="0">
                        <a:solidFill>
                          <a:srgbClr val="000000"/>
                        </a:solidFill>
                        <a:latin typeface="Times New Roman"/>
                      </a:endParaRPr>
                    </a:p>
                  </a:txBody>
                  <a:tcPr marL="4427" marR="4427" marT="4427" marB="0" anchor="ctr"/>
                </a:tc>
                <a:tc>
                  <a:txBody>
                    <a:bodyPr/>
                    <a:lstStyle/>
                    <a:p>
                      <a:pPr algn="ctr" rtl="0" fontAlgn="t"/>
                      <a:r>
                        <a:rPr lang="tr-TR" sz="1000" u="none" strike="noStrike" dirty="0"/>
                        <a:t>2024</a:t>
                      </a:r>
                      <a:endParaRPr lang="tr-TR" sz="1000" b="1" i="0" u="none" strike="noStrike" dirty="0">
                        <a:solidFill>
                          <a:srgbClr val="000000"/>
                        </a:solidFill>
                        <a:latin typeface="Times New Roman"/>
                      </a:endParaRPr>
                    </a:p>
                  </a:txBody>
                  <a:tcPr marL="4427" marR="4427" marT="4427" marB="0" anchor="ctr"/>
                </a:tc>
                <a:tc>
                  <a:txBody>
                    <a:bodyPr/>
                    <a:lstStyle/>
                    <a:p>
                      <a:pPr algn="ctr" rtl="0" fontAlgn="t"/>
                      <a:r>
                        <a:rPr lang="tr-TR" sz="1000" u="none" strike="noStrike"/>
                        <a:t>2025</a:t>
                      </a:r>
                      <a:endParaRPr lang="tr-TR" sz="1000" b="1" i="0" u="none" strike="noStrike">
                        <a:solidFill>
                          <a:srgbClr val="000000"/>
                        </a:solidFill>
                        <a:latin typeface="Times New Roman"/>
                      </a:endParaRPr>
                    </a:p>
                  </a:txBody>
                  <a:tcPr marL="4427" marR="4427" marT="4427" marB="0" anchor="ctr"/>
                </a:tc>
                <a:tc>
                  <a:txBody>
                    <a:bodyPr/>
                    <a:lstStyle/>
                    <a:p>
                      <a:pPr algn="ctr" rtl="0" fontAlgn="t"/>
                      <a:r>
                        <a:rPr lang="tr-TR" sz="1000" u="none" strike="noStrike"/>
                        <a:t>2026</a:t>
                      </a:r>
                      <a:endParaRPr lang="tr-TR" sz="1000" b="1" i="0" u="none" strike="noStrike">
                        <a:solidFill>
                          <a:srgbClr val="000000"/>
                        </a:solidFill>
                        <a:latin typeface="Times New Roman"/>
                      </a:endParaRPr>
                    </a:p>
                  </a:txBody>
                  <a:tcPr marL="4427" marR="4427" marT="4427" marB="0" anchor="ctr"/>
                </a:tc>
                <a:tc>
                  <a:txBody>
                    <a:bodyPr/>
                    <a:lstStyle/>
                    <a:p>
                      <a:pPr algn="ctr" rtl="0" fontAlgn="t"/>
                      <a:r>
                        <a:rPr lang="tr-TR" sz="1000" u="none" strike="noStrike"/>
                        <a:t>2027</a:t>
                      </a:r>
                      <a:endParaRPr lang="tr-TR" sz="1000" b="1" i="0" u="none" strike="noStrike">
                        <a:solidFill>
                          <a:srgbClr val="000000"/>
                        </a:solidFill>
                        <a:latin typeface="Times New Roman"/>
                      </a:endParaRPr>
                    </a:p>
                  </a:txBody>
                  <a:tcPr marL="4427" marR="4427" marT="4427" marB="0" anchor="ctr"/>
                </a:tc>
                <a:tc>
                  <a:txBody>
                    <a:bodyPr/>
                    <a:lstStyle/>
                    <a:p>
                      <a:pPr algn="ctr" rtl="0" fontAlgn="t"/>
                      <a:r>
                        <a:rPr lang="tr-TR" sz="1000" u="none" strike="noStrike"/>
                        <a:t>2028</a:t>
                      </a:r>
                      <a:endParaRPr lang="tr-TR" sz="1000" b="1" i="0" u="none" strike="noStrike">
                        <a:solidFill>
                          <a:srgbClr val="000000"/>
                        </a:solidFill>
                        <a:latin typeface="Times New Roman"/>
                      </a:endParaRPr>
                    </a:p>
                  </a:txBody>
                  <a:tcPr marL="4427" marR="4427" marT="4427" marB="0" anchor="ctr"/>
                </a:tc>
              </a:tr>
              <a:tr h="579953">
                <a:tc gridSpan="3">
                  <a:txBody>
                    <a:bodyPr/>
                    <a:lstStyle/>
                    <a:p>
                      <a:pPr algn="l" rtl="0" fontAlgn="t"/>
                      <a:r>
                        <a:rPr lang="tr-TR" sz="1000" u="none" strike="noStrike" dirty="0"/>
                        <a:t>PG1.2.1. Bir eğitim ve öğretim yılında bilimsel, sosyal, kültürel, sanatsal ve sportif alanlarda kurum içi ve kurum dışı faaliyete katılan öğrenci oranı (%) </a:t>
                      </a:r>
                      <a:endParaRPr lang="tr-TR" sz="1000" b="1" i="0" u="none" strike="noStrike" dirty="0">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25</a:t>
                      </a:r>
                      <a:endParaRPr lang="tr-TR" sz="1000" b="1" i="0" u="none" strike="noStrike" dirty="0">
                        <a:solidFill>
                          <a:srgbClr val="000000"/>
                        </a:solidFill>
                        <a:latin typeface="Times New Roman"/>
                      </a:endParaRPr>
                    </a:p>
                  </a:txBody>
                  <a:tcPr marL="4427" marR="4427" marT="4427" marB="0" anchor="ctr"/>
                </a:tc>
                <a:tc>
                  <a:txBody>
                    <a:bodyPr/>
                    <a:lstStyle/>
                    <a:p>
                      <a:pPr algn="ctr">
                        <a:lnSpc>
                          <a:spcPct val="125000"/>
                        </a:lnSpc>
                        <a:spcAft>
                          <a:spcPts val="0"/>
                        </a:spcAft>
                      </a:pPr>
                      <a:r>
                        <a:rPr lang="tr-TR" sz="1100">
                          <a:effectLst/>
                          <a:latin typeface="Cambria"/>
                          <a:ea typeface="Times New Roman"/>
                          <a:cs typeface="Times New Roman"/>
                        </a:rPr>
                        <a:t>%95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%95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%95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%95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%100</a:t>
                      </a:r>
                      <a:endParaRPr lang="tr-TR" sz="1200">
                        <a:effectLst/>
                        <a:latin typeface="Book Antiqua"/>
                        <a:ea typeface="Times New Roman"/>
                        <a:cs typeface="Times New Roman"/>
                      </a:endParaRPr>
                    </a:p>
                  </a:txBody>
                  <a:tcPr marL="68580" marR="68580" marT="0" marB="0" anchor="ctr"/>
                </a:tc>
              </a:tr>
              <a:tr h="495641">
                <a:tc gridSpan="3">
                  <a:txBody>
                    <a:bodyPr/>
                    <a:lstStyle/>
                    <a:p>
                      <a:pPr algn="l" rtl="0" fontAlgn="t"/>
                      <a:r>
                        <a:rPr lang="tr-TR" sz="1000" u="none" strike="noStrike"/>
                        <a:t>PG1.2.2. Bir eğitim ve öğretim yılında sosyal sorumluluk ve toplum hizmeti çalışmaları faaliyetine katılan öğrenci oranı (%) </a:t>
                      </a:r>
                      <a:endParaRPr lang="tr-TR" sz="1000" b="1" i="0" u="none" strike="noStrike">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25</a:t>
                      </a:r>
                      <a:endParaRPr lang="tr-TR" sz="1000" b="1" i="0" u="none" strike="noStrike" dirty="0">
                        <a:solidFill>
                          <a:srgbClr val="000000"/>
                        </a:solidFill>
                        <a:latin typeface="Times New Roman"/>
                      </a:endParaRPr>
                    </a:p>
                  </a:txBody>
                  <a:tcPr marL="4427" marR="4427" marT="4427" marB="0" anchor="ctr"/>
                </a:tc>
                <a:tc>
                  <a:txBody>
                    <a:bodyPr/>
                    <a:lstStyle/>
                    <a:p>
                      <a:pPr algn="ctr">
                        <a:lnSpc>
                          <a:spcPct val="125000"/>
                        </a:lnSpc>
                        <a:spcAft>
                          <a:spcPts val="0"/>
                        </a:spcAft>
                      </a:pPr>
                      <a:r>
                        <a:rPr lang="tr-TR" sz="1100">
                          <a:effectLst/>
                          <a:latin typeface="Cambria"/>
                          <a:ea typeface="Times New Roman"/>
                          <a:cs typeface="Times New Roman"/>
                        </a:rPr>
                        <a:t>%95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%95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%95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%95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%100</a:t>
                      </a:r>
                      <a:endParaRPr lang="tr-TR" sz="1200">
                        <a:effectLst/>
                        <a:latin typeface="Book Antiqua"/>
                        <a:ea typeface="Times New Roman"/>
                        <a:cs typeface="Times New Roman"/>
                      </a:endParaRPr>
                    </a:p>
                  </a:txBody>
                  <a:tcPr marL="68580" marR="68580" marT="0" marB="0" anchor="ctr"/>
                </a:tc>
              </a:tr>
              <a:tr h="511293">
                <a:tc gridSpan="3">
                  <a:txBody>
                    <a:bodyPr/>
                    <a:lstStyle/>
                    <a:p>
                      <a:pPr algn="l" rtl="0" fontAlgn="t"/>
                      <a:r>
                        <a:rPr lang="tr-TR" sz="1000" u="none" strike="noStrike"/>
                        <a:t>PG1.2.3. Bir eğitim ve öğretim yılında yerel, ulusal ve uluslararası proje, yarışma vb. etkinliklere katılan öğrenci oranı (%) </a:t>
                      </a:r>
                      <a:endParaRPr lang="tr-TR" sz="1000" b="1" i="0" u="none" strike="noStrike">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25</a:t>
                      </a:r>
                      <a:endParaRPr lang="tr-TR" sz="1000" b="1" i="0" u="none" strike="noStrike" dirty="0">
                        <a:solidFill>
                          <a:srgbClr val="000000"/>
                        </a:solidFill>
                        <a:latin typeface="Times New Roman"/>
                      </a:endParaRPr>
                    </a:p>
                  </a:txBody>
                  <a:tcPr marL="4427" marR="4427" marT="4427" marB="0" anchor="ctr"/>
                </a:tc>
                <a:tc>
                  <a:txBody>
                    <a:bodyPr/>
                    <a:lstStyle/>
                    <a:p>
                      <a:pPr algn="ctr">
                        <a:lnSpc>
                          <a:spcPct val="125000"/>
                        </a:lnSpc>
                        <a:spcAft>
                          <a:spcPts val="0"/>
                        </a:spcAft>
                      </a:pPr>
                      <a:r>
                        <a:rPr lang="tr-TR" sz="1100">
                          <a:effectLst/>
                          <a:latin typeface="Cambria"/>
                          <a:ea typeface="Times New Roman"/>
                          <a:cs typeface="Times New Roman"/>
                        </a:rPr>
                        <a:t>%95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%95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%95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a:effectLst/>
                          <a:latin typeface="Cambria"/>
                          <a:ea typeface="Times New Roman"/>
                          <a:cs typeface="Times New Roman"/>
                        </a:rPr>
                        <a:t>%100</a:t>
                      </a:r>
                      <a:endParaRPr lang="tr-TR" sz="1200" dirty="0">
                        <a:effectLst/>
                        <a:latin typeface="Book Antiqua"/>
                        <a:ea typeface="Times New Roman"/>
                        <a:cs typeface="Times New Roman"/>
                      </a:endParaRPr>
                    </a:p>
                  </a:txBody>
                  <a:tcPr marL="68580" marR="68580" marT="0" marB="0" anchor="ctr"/>
                </a:tc>
              </a:tr>
              <a:tr h="208692">
                <a:tc rowSpan="5">
                  <a:txBody>
                    <a:bodyPr/>
                    <a:lstStyle/>
                    <a:p>
                      <a:pPr algn="ctr" rtl="0" fontAlgn="ctr"/>
                      <a:r>
                        <a:rPr lang="tr-TR" sz="1100" u="none" strike="noStrike" dirty="0"/>
                        <a:t>Stratejiler  </a:t>
                      </a:r>
                      <a:endParaRPr lang="tr-TR" sz="1100" b="1" i="0" u="none" strike="noStrike" dirty="0">
                        <a:solidFill>
                          <a:srgbClr val="000000"/>
                        </a:solidFill>
                        <a:latin typeface="Times New Roman"/>
                      </a:endParaRPr>
                    </a:p>
                  </a:txBody>
                  <a:tcPr marL="4427" marR="4427" marT="4427" marB="0" anchor="ctr"/>
                </a:tc>
                <a:tc gridSpan="2">
                  <a:txBody>
                    <a:bodyPr/>
                    <a:lstStyle/>
                    <a:p>
                      <a:pPr algn="l" rtl="0" fontAlgn="t"/>
                      <a:r>
                        <a:rPr lang="tr-TR" sz="1000" u="none" strike="noStrike" dirty="0"/>
                        <a:t>S.1.1.1</a:t>
                      </a:r>
                      <a:endParaRPr lang="tr-TR" sz="1000" b="1" i="0" u="none" strike="noStrike" dirty="0">
                        <a:solidFill>
                          <a:srgbClr val="000000"/>
                        </a:solidFill>
                        <a:latin typeface="Times New Roman"/>
                      </a:endParaRPr>
                    </a:p>
                  </a:txBody>
                  <a:tcPr marL="4427" marR="4427" marT="4427" marB="0"/>
                </a:tc>
                <a:tc hMerge="1">
                  <a:txBody>
                    <a:bodyPr/>
                    <a:lstStyle/>
                    <a:p>
                      <a:endParaRPr lang="tr-TR"/>
                    </a:p>
                  </a:txBody>
                  <a:tcPr/>
                </a:tc>
                <a:tc gridSpan="7">
                  <a:txBody>
                    <a:bodyPr/>
                    <a:lstStyle/>
                    <a:p>
                      <a:pPr algn="l" rtl="0" fontAlgn="t"/>
                      <a:r>
                        <a:rPr lang="tr-TR" sz="1000" u="none" strike="noStrike" dirty="0"/>
                        <a:t>Her bir öğrencinin bir kulüp faaliyetinde aktif olarak yer alması sağlanarak kulüp faaliyetlerinin etkinliği artırılacaktır. </a:t>
                      </a:r>
                      <a:endParaRPr lang="tr-TR" sz="1000" b="0" i="0" u="none" strike="noStrike" dirty="0">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3037">
                <a:tc vMerge="1">
                  <a:txBody>
                    <a:bodyPr/>
                    <a:lstStyle/>
                    <a:p>
                      <a:endParaRPr lang="tr-TR"/>
                    </a:p>
                  </a:txBody>
                  <a:tcPr/>
                </a:tc>
                <a:tc gridSpan="2">
                  <a:txBody>
                    <a:bodyPr/>
                    <a:lstStyle/>
                    <a:p>
                      <a:pPr algn="l" rtl="0" fontAlgn="t"/>
                      <a:r>
                        <a:rPr lang="tr-TR" sz="1000" u="none" strike="noStrike"/>
                        <a:t>S.1.1.2</a:t>
                      </a:r>
                      <a:endParaRPr lang="tr-TR" sz="1000" b="1" i="0" u="none" strike="noStrike">
                        <a:solidFill>
                          <a:srgbClr val="000000"/>
                        </a:solidFill>
                        <a:latin typeface="Times New Roman"/>
                      </a:endParaRPr>
                    </a:p>
                  </a:txBody>
                  <a:tcPr marL="4427" marR="4427" marT="4427" marB="0"/>
                </a:tc>
                <a:tc hMerge="1">
                  <a:txBody>
                    <a:bodyPr/>
                    <a:lstStyle/>
                    <a:p>
                      <a:endParaRPr lang="tr-TR"/>
                    </a:p>
                  </a:txBody>
                  <a:tcPr/>
                </a:tc>
                <a:tc gridSpan="7">
                  <a:txBody>
                    <a:bodyPr/>
                    <a:lstStyle/>
                    <a:p>
                      <a:pPr algn="l" rtl="0" fontAlgn="t"/>
                      <a:r>
                        <a:rPr lang="tr-TR" sz="1000" u="none" strike="noStrike" dirty="0"/>
                        <a:t>Öğrencilerin seviyelerine uygun olarak toplumsal sorunların çözümüne katkı sağlamak amacıyla afet ve acil durum, çevre, eğitim, spor, kültür ve turizm, sağlık ve sosyal hizmetler alanlarında toplum hizmeti faaliyetlerine katılımları artırılacaktır. </a:t>
                      </a:r>
                      <a:endParaRPr lang="tr-TR" sz="1000" b="0" i="0" u="none" strike="noStrike" dirty="0">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8692">
                <a:tc vMerge="1">
                  <a:txBody>
                    <a:bodyPr/>
                    <a:lstStyle/>
                    <a:p>
                      <a:endParaRPr lang="tr-TR"/>
                    </a:p>
                  </a:txBody>
                  <a:tcPr/>
                </a:tc>
                <a:tc gridSpan="2">
                  <a:txBody>
                    <a:bodyPr/>
                    <a:lstStyle/>
                    <a:p>
                      <a:pPr algn="l" rtl="0" fontAlgn="t"/>
                      <a:r>
                        <a:rPr lang="tr-TR" sz="1000" u="none" strike="noStrike"/>
                        <a:t>S.1.1.3</a:t>
                      </a:r>
                      <a:endParaRPr lang="tr-TR" sz="1000" b="1" i="0" u="none" strike="noStrike">
                        <a:solidFill>
                          <a:srgbClr val="000000"/>
                        </a:solidFill>
                        <a:latin typeface="Times New Roman"/>
                      </a:endParaRPr>
                    </a:p>
                  </a:txBody>
                  <a:tcPr marL="4427" marR="4427" marT="4427" marB="0"/>
                </a:tc>
                <a:tc hMerge="1">
                  <a:txBody>
                    <a:bodyPr/>
                    <a:lstStyle/>
                    <a:p>
                      <a:endParaRPr lang="tr-TR"/>
                    </a:p>
                  </a:txBody>
                  <a:tcPr/>
                </a:tc>
                <a:tc gridSpan="7">
                  <a:txBody>
                    <a:bodyPr/>
                    <a:lstStyle/>
                    <a:p>
                      <a:pPr algn="l" rtl="0" fontAlgn="t"/>
                      <a:r>
                        <a:rPr lang="tr-TR" sz="1000" u="none" strike="noStrike" dirty="0"/>
                        <a:t>Öğrencilerin yerel, ulusal ve uluslararası proje ve yarışmalara katılmaları teşvik edilecektir. </a:t>
                      </a:r>
                      <a:endParaRPr lang="tr-TR" sz="1000" b="0" i="0" u="none" strike="noStrike" dirty="0">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0430">
                <a:tc vMerge="1">
                  <a:txBody>
                    <a:bodyPr/>
                    <a:lstStyle/>
                    <a:p>
                      <a:endParaRPr lang="tr-TR"/>
                    </a:p>
                  </a:txBody>
                  <a:tcPr/>
                </a:tc>
                <a:tc gridSpan="2">
                  <a:txBody>
                    <a:bodyPr/>
                    <a:lstStyle/>
                    <a:p>
                      <a:pPr algn="l" rtl="0" fontAlgn="t"/>
                      <a:r>
                        <a:rPr lang="tr-TR" sz="1000" u="none" strike="noStrike"/>
                        <a:t>S.1.1.4</a:t>
                      </a:r>
                      <a:endParaRPr lang="tr-TR" sz="1000" b="1" i="0" u="none" strike="noStrike">
                        <a:solidFill>
                          <a:srgbClr val="000000"/>
                        </a:solidFill>
                        <a:latin typeface="Times New Roman"/>
                      </a:endParaRPr>
                    </a:p>
                  </a:txBody>
                  <a:tcPr marL="4427" marR="4427" marT="4427"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Okulda eğitimi verilen meslek alanlarının öğretim programı kazanımlarına uygun olarak kurum dışı etkinliklere katılım teşvik edilecektir.</a:t>
                      </a:r>
                      <a:endParaRPr lang="tr-TR" sz="1000" b="0" i="0" u="none" strike="noStrike" dirty="0">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9992">
                <a:tc vMerge="1">
                  <a:txBody>
                    <a:bodyPr/>
                    <a:lstStyle/>
                    <a:p>
                      <a:endParaRPr lang="tr-TR"/>
                    </a:p>
                  </a:txBody>
                  <a:tcPr/>
                </a:tc>
                <a:tc gridSpan="2">
                  <a:txBody>
                    <a:bodyPr/>
                    <a:lstStyle/>
                    <a:p>
                      <a:pPr algn="l" rtl="0" fontAlgn="t"/>
                      <a:r>
                        <a:rPr lang="tr-TR" sz="1000" u="none" strike="noStrike"/>
                        <a:t>S.1.1.5</a:t>
                      </a:r>
                      <a:endParaRPr lang="tr-TR" sz="1000" b="1" i="0" u="none" strike="noStrike">
                        <a:solidFill>
                          <a:srgbClr val="000000"/>
                        </a:solidFill>
                        <a:latin typeface="Times New Roman"/>
                      </a:endParaRPr>
                    </a:p>
                  </a:txBody>
                  <a:tcPr marL="4427" marR="4427" marT="4427"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Sektörle iş birliği içerisinde yürütülen bilimsel ,sosyal ,kültürel ,sanatsal ve sportif alanlardaki faaliyetler arttırılacaktır.</a:t>
                      </a:r>
                      <a:endParaRPr lang="tr-TR" sz="1000" b="0" i="0" u="none" strike="noStrike" dirty="0">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8901">
                <a:tc gridSpan="3">
                  <a:txBody>
                    <a:bodyPr/>
                    <a:lstStyle/>
                    <a:p>
                      <a:pPr algn="l" rtl="0" fontAlgn="t"/>
                      <a:r>
                        <a:rPr lang="tr-TR" sz="1000" u="none" strike="noStrike"/>
                        <a:t>Riskler  </a:t>
                      </a:r>
                      <a:endParaRPr lang="tr-TR" sz="1000" b="1" i="0" u="none" strike="noStrike">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Öğrencilerin maddi durumlarının yetersizliği, okul  sosyal donatı imkanlarının kısıtlı olması</a:t>
                      </a:r>
                      <a:endParaRPr lang="tr-TR" sz="1000" b="0" i="0" u="none" strike="noStrike" dirty="0">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8901">
                <a:tc gridSpan="3">
                  <a:txBody>
                    <a:bodyPr/>
                    <a:lstStyle/>
                    <a:p>
                      <a:pPr algn="l" rtl="0" fontAlgn="t"/>
                      <a:r>
                        <a:rPr lang="tr-TR" sz="1000" u="none" strike="noStrike"/>
                        <a:t>Maliyet Tahmini  </a:t>
                      </a:r>
                      <a:endParaRPr lang="tr-TR" sz="1000" b="1" i="0" u="none" strike="noStrike">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gridSpan="7">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000" u="none" strike="noStrike" dirty="0"/>
                        <a:t> </a:t>
                      </a:r>
                      <a:r>
                        <a:rPr lang="tr-TR" sz="1000" b="1" u="none" strike="noStrike" dirty="0" smtClean="0"/>
                        <a:t>93.000,00</a:t>
                      </a:r>
                      <a:r>
                        <a:rPr lang="tr-TR" sz="1000" b="1" i="0" u="none" strike="noStrike" baseline="0" dirty="0" smtClean="0">
                          <a:solidFill>
                            <a:srgbClr val="000000"/>
                          </a:solidFill>
                          <a:latin typeface="Times New Roman"/>
                        </a:rPr>
                        <a:t> TL</a:t>
                      </a:r>
                      <a:endParaRPr lang="tr-TR" sz="1000" b="1" i="0" u="none" strike="noStrike" dirty="0" smtClean="0">
                        <a:solidFill>
                          <a:srgbClr val="000000"/>
                        </a:solidFill>
                        <a:latin typeface="+mn-lt"/>
                      </a:endParaRPr>
                    </a:p>
                  </a:txBody>
                  <a:tcPr marL="4427" marR="4427" marT="442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8901">
                <a:tc gridSpan="3">
                  <a:txBody>
                    <a:bodyPr/>
                    <a:lstStyle/>
                    <a:p>
                      <a:pPr algn="l" rtl="0" fontAlgn="t"/>
                      <a:r>
                        <a:rPr lang="tr-TR" sz="1000" u="none" strike="noStrike" dirty="0"/>
                        <a:t>İhtiyaçlar  </a:t>
                      </a:r>
                      <a:endParaRPr lang="tr-TR" sz="1000" b="1" i="0" u="none" strike="noStrike" dirty="0">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öğrencilerin maddi olarak desteklenmesi,</a:t>
                      </a:r>
                      <a:r>
                        <a:rPr lang="tr-TR" sz="1000" u="none" strike="noStrike" baseline="0" dirty="0" smtClean="0"/>
                        <a:t> Okula kapalı spor salonun yapılması, laboratuarların donatılması</a:t>
                      </a:r>
                      <a:endParaRPr lang="tr-TR" sz="1000" b="0" i="0" u="none" strike="noStrike" dirty="0">
                        <a:solidFill>
                          <a:srgbClr val="000000"/>
                        </a:solidFill>
                        <a:latin typeface="Times New Roman"/>
                      </a:endParaRPr>
                    </a:p>
                  </a:txBody>
                  <a:tcPr marL="4427" marR="4427" marT="442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p:cNvSpPr txBox="1"/>
          <p:nvPr/>
        </p:nvSpPr>
        <p:spPr>
          <a:xfrm>
            <a:off x="3428992" y="142852"/>
            <a:ext cx="2338797" cy="461665"/>
          </a:xfrm>
          <a:prstGeom prst="rect">
            <a:avLst/>
          </a:prstGeom>
          <a:noFill/>
          <a:ln>
            <a:noFill/>
          </a:ln>
          <a:effectLst>
            <a:glow rad="139700">
              <a:schemeClr val="accent2">
                <a:satMod val="175000"/>
                <a:alpha val="40000"/>
              </a:schemeClr>
            </a:glow>
          </a:effectLst>
        </p:spPr>
        <p:txBody>
          <a:bodyPr wrap="square" rtlCol="0">
            <a:spAutoFit/>
          </a:bodyPr>
          <a:lstStyle/>
          <a:p>
            <a:r>
              <a:rPr lang="tr-TR" sz="2400"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GELECEĞE BAKIŞ</a:t>
            </a:r>
          </a:p>
        </p:txBody>
      </p:sp>
      <p:sp>
        <p:nvSpPr>
          <p:cNvPr id="6" name="5 Slayt Numarası Yer Tutucusu"/>
          <p:cNvSpPr>
            <a:spLocks noGrp="1"/>
          </p:cNvSpPr>
          <p:nvPr>
            <p:ph type="sldNum" sz="quarter" idx="12"/>
          </p:nvPr>
        </p:nvSpPr>
        <p:spPr/>
        <p:txBody>
          <a:bodyPr/>
          <a:lstStyle/>
          <a:p>
            <a:fld id="{70B8EFC6-9B92-4EC2-910F-8C8DAAC16B59}" type="slidenum">
              <a:rPr lang="tr-TR" smtClean="0"/>
              <a:pPr/>
              <a:t>92</a:t>
            </a:fld>
            <a:endParaRPr lang="tr-TR"/>
          </a:p>
        </p:txBody>
      </p:sp>
      <p:graphicFrame>
        <p:nvGraphicFramePr>
          <p:cNvPr id="7" name="6 Tablo"/>
          <p:cNvGraphicFramePr>
            <a:graphicFrameLocks noGrp="1"/>
          </p:cNvGraphicFramePr>
          <p:nvPr>
            <p:extLst>
              <p:ext uri="{D42A27DB-BD31-4B8C-83A1-F6EECF244321}">
                <p14:modId xmlns:p14="http://schemas.microsoft.com/office/powerpoint/2010/main" xmlns="" val="2669405799"/>
              </p:ext>
            </p:extLst>
          </p:nvPr>
        </p:nvGraphicFramePr>
        <p:xfrm>
          <a:off x="571472" y="857232"/>
          <a:ext cx="8143928" cy="5175977"/>
        </p:xfrm>
        <a:graphic>
          <a:graphicData uri="http://schemas.openxmlformats.org/drawingml/2006/table">
            <a:tbl>
              <a:tblPr>
                <a:tableStyleId>{775DCB02-9BB8-47FD-8907-85C794F793BA}</a:tableStyleId>
              </a:tblPr>
              <a:tblGrid>
                <a:gridCol w="848326"/>
                <a:gridCol w="678660"/>
                <a:gridCol w="678660"/>
                <a:gridCol w="848326"/>
                <a:gridCol w="848326"/>
                <a:gridCol w="848326"/>
                <a:gridCol w="848326"/>
                <a:gridCol w="848326"/>
                <a:gridCol w="848326"/>
                <a:gridCol w="848326"/>
              </a:tblGrid>
              <a:tr h="218930">
                <a:tc>
                  <a:txBody>
                    <a:bodyPr/>
                    <a:lstStyle/>
                    <a:p>
                      <a:pPr algn="l" rtl="0" fontAlgn="b"/>
                      <a:r>
                        <a:rPr lang="tr-TR" sz="1200" u="none" strike="noStrike" dirty="0"/>
                        <a:t>TEMA</a:t>
                      </a:r>
                      <a:endParaRPr lang="tr-TR" sz="1200" b="1" i="0" u="none" strike="noStrike" dirty="0">
                        <a:solidFill>
                          <a:srgbClr val="000000"/>
                        </a:solidFill>
                        <a:latin typeface="Times New Roman"/>
                      </a:endParaRPr>
                    </a:p>
                  </a:txBody>
                  <a:tcPr marL="4461" marR="4461" marT="4461" marB="0" anchor="b"/>
                </a:tc>
                <a:tc gridSpan="9">
                  <a:txBody>
                    <a:bodyPr/>
                    <a:lstStyle/>
                    <a:p>
                      <a:pPr algn="ctr" rtl="0" fontAlgn="b"/>
                      <a:r>
                        <a:rPr lang="tr-TR" sz="1200" dirty="0" smtClean="0"/>
                        <a:t> Eğitim ve Öğretimde Kalite </a:t>
                      </a:r>
                      <a:endParaRPr lang="tr-TR" sz="1200" b="1" i="0" u="none" strike="noStrike" dirty="0">
                        <a:solidFill>
                          <a:srgbClr val="000000"/>
                        </a:solidFill>
                        <a:latin typeface="Times New Roman" pitchFamily="18" charset="0"/>
                        <a:cs typeface="Times New Roman" pitchFamily="18" charset="0"/>
                      </a:endParaRPr>
                    </a:p>
                  </a:txBody>
                  <a:tcPr marL="4461" marR="4461" marT="4461"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2598">
                <a:tc>
                  <a:txBody>
                    <a:bodyPr/>
                    <a:lstStyle/>
                    <a:p>
                      <a:pPr algn="l" rtl="0" fontAlgn="b"/>
                      <a:r>
                        <a:rPr lang="tr-TR" sz="1200" u="none" strike="noStrike"/>
                        <a:t>OKUL</a:t>
                      </a:r>
                      <a:endParaRPr lang="tr-TR" sz="1200" b="1" i="0" u="none" strike="noStrike">
                        <a:solidFill>
                          <a:srgbClr val="000000"/>
                        </a:solidFill>
                        <a:latin typeface="Times New Roman"/>
                      </a:endParaRPr>
                    </a:p>
                  </a:txBody>
                  <a:tcPr marL="4461" marR="4461" marT="4461" marB="0" anchor="b"/>
                </a:tc>
                <a:tc gridSpan="9">
                  <a:txBody>
                    <a:bodyPr/>
                    <a:lstStyle/>
                    <a:p>
                      <a:pPr algn="ctr" rtl="0" fontAlgn="b"/>
                      <a:r>
                        <a:rPr lang="tr-TR" sz="1200" u="none" strike="noStrike" dirty="0"/>
                        <a:t>Hizan </a:t>
                      </a:r>
                      <a:r>
                        <a:rPr lang="tr-TR" sz="1200" b="1" dirty="0" smtClean="0">
                          <a:latin typeface="Times New Roman" pitchFamily="18" charset="0"/>
                          <a:ea typeface="Times New Roman" pitchFamily="18" charset="0"/>
                          <a:cs typeface="Times New Roman" pitchFamily="18" charset="0"/>
                        </a:rPr>
                        <a:t>Mesleki ve Teknik Anadolu </a:t>
                      </a:r>
                      <a:r>
                        <a:rPr lang="tr-TR" sz="1200" u="none" strike="noStrike" dirty="0" smtClean="0"/>
                        <a:t>Lisesi</a:t>
                      </a:r>
                      <a:endParaRPr lang="tr-TR" sz="1200" b="1" i="0" u="none" strike="noStrike" dirty="0">
                        <a:solidFill>
                          <a:srgbClr val="000000"/>
                        </a:solidFill>
                        <a:latin typeface="Times New Roman"/>
                      </a:endParaRPr>
                    </a:p>
                  </a:txBody>
                  <a:tcPr marL="4461" marR="4461" marT="4461"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1942">
                <a:tc gridSpan="2">
                  <a:txBody>
                    <a:bodyPr/>
                    <a:lstStyle/>
                    <a:p>
                      <a:pPr algn="l" rtl="0" fontAlgn="t"/>
                      <a:r>
                        <a:rPr lang="tr-TR" sz="1800" u="none" strike="noStrike" dirty="0"/>
                        <a:t>Amaç 2</a:t>
                      </a:r>
                      <a:endParaRPr lang="tr-TR" sz="1800" b="1" i="0" u="none" strike="noStrike" dirty="0">
                        <a:solidFill>
                          <a:srgbClr val="000000"/>
                        </a:solidFill>
                        <a:latin typeface="Times New Roman"/>
                      </a:endParaRPr>
                    </a:p>
                  </a:txBody>
                  <a:tcPr marL="4461" marR="4461" marT="4461" marB="0"/>
                </a:tc>
                <a:tc hMerge="1">
                  <a:txBody>
                    <a:bodyPr/>
                    <a:lstStyle/>
                    <a:p>
                      <a:endParaRPr lang="tr-TR"/>
                    </a:p>
                  </a:txBody>
                  <a:tcPr/>
                </a:tc>
                <a:tc gridSpan="8">
                  <a:txBody>
                    <a:bodyPr/>
                    <a:lstStyle/>
                    <a:p>
                      <a:pPr algn="l" rtl="0" fontAlgn="t"/>
                      <a:r>
                        <a:rPr lang="tr-TR" sz="1000" u="none" strike="noStrike" dirty="0" smtClean="0"/>
                        <a:t>A2</a:t>
                      </a:r>
                      <a:r>
                        <a:rPr lang="tr-TR" sz="1000" kern="1200" dirty="0" smtClean="0">
                          <a:solidFill>
                            <a:schemeClr val="dk1"/>
                          </a:solidFill>
                          <a:effectLst/>
                          <a:latin typeface="+mn-lt"/>
                          <a:ea typeface="+mn-ea"/>
                          <a:cs typeface="+mn-cs"/>
                        </a:rPr>
                        <a:t>: Ulusal ve uluslararası alanda mesleki yeterliliği ile kabul gören , mesleki değerlere sahip, yaratıcı, yenilikçi girişimci ,üretken ,ekonomiye değer katan ehil işgücü yetiştirilmesi sağlanacaktır</a:t>
                      </a:r>
                      <a:endParaRPr lang="tr-TR" sz="1000" b="0"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7691">
                <a:tc gridSpan="2">
                  <a:txBody>
                    <a:bodyPr/>
                    <a:lstStyle/>
                    <a:p>
                      <a:pPr algn="l" rtl="0" fontAlgn="t"/>
                      <a:r>
                        <a:rPr lang="tr-TR" sz="1000" u="none" strike="noStrike"/>
                        <a:t>Hedef 2.1  </a:t>
                      </a:r>
                      <a:endParaRPr lang="tr-TR" sz="1000" b="1" i="0" u="none" strike="noStrike">
                        <a:solidFill>
                          <a:srgbClr val="000000"/>
                        </a:solidFill>
                        <a:latin typeface="Times New Roman"/>
                      </a:endParaRPr>
                    </a:p>
                  </a:txBody>
                  <a:tcPr marL="4461" marR="4461" marT="4461" marB="0"/>
                </a:tc>
                <a:tc hMerge="1">
                  <a:txBody>
                    <a:bodyPr/>
                    <a:lstStyle/>
                    <a:p>
                      <a:endParaRPr lang="tr-TR"/>
                    </a:p>
                  </a:txBody>
                  <a:tcPr/>
                </a:tc>
                <a:tc gridSpan="8">
                  <a:txBody>
                    <a:bodyPr/>
                    <a:lstStyle/>
                    <a:p>
                      <a:pPr algn="l" rtl="0" fontAlgn="t"/>
                      <a:r>
                        <a:rPr lang="tr-TR" sz="1000" u="none" strike="noStrike" dirty="0"/>
                        <a:t> H2.1. </a:t>
                      </a:r>
                      <a:r>
                        <a:rPr lang="tr-TR" sz="1000" kern="1200" dirty="0" smtClean="0">
                          <a:solidFill>
                            <a:schemeClr val="dk1"/>
                          </a:solidFill>
                          <a:effectLst/>
                          <a:latin typeface="+mn-lt"/>
                          <a:ea typeface="+mn-ea"/>
                          <a:cs typeface="+mn-cs"/>
                        </a:rPr>
                        <a:t>Öğrencilerin genel derslerdeki başarı ortalamaları arttırılacaktır.</a:t>
                      </a:r>
                      <a:endParaRPr lang="tr-TR" sz="1000" b="0"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0464">
                <a:tc gridSpan="3">
                  <a:txBody>
                    <a:bodyPr/>
                    <a:lstStyle/>
                    <a:p>
                      <a:pPr algn="l" rtl="0" fontAlgn="t"/>
                      <a:r>
                        <a:rPr lang="tr-TR" sz="1000" u="none" strike="noStrike"/>
                        <a:t>Performans Göstergeleri  </a:t>
                      </a:r>
                      <a:endParaRPr lang="tr-TR" sz="1000" b="1" i="0" u="none" strike="noStrike">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Hedefe Etkisi (%)  </a:t>
                      </a:r>
                      <a:endParaRPr lang="tr-TR" sz="1000" b="1" i="0" u="none" strike="noStrike" dirty="0">
                        <a:solidFill>
                          <a:srgbClr val="000000"/>
                        </a:solidFill>
                        <a:latin typeface="Times New Roman"/>
                      </a:endParaRPr>
                    </a:p>
                  </a:txBody>
                  <a:tcPr marL="4461" marR="4461" marT="4461" marB="0" anchor="ctr"/>
                </a:tc>
                <a:tc>
                  <a:txBody>
                    <a:bodyPr/>
                    <a:lstStyle/>
                    <a:p>
                      <a:pPr algn="ctr" rtl="0" fontAlgn="t"/>
                      <a:r>
                        <a:rPr lang="tr-TR" sz="1000" u="none" strike="noStrike" dirty="0"/>
                        <a:t>Başlangıç Değeri  </a:t>
                      </a:r>
                      <a:endParaRPr lang="tr-TR" sz="1000" b="1" i="0" u="none" strike="noStrike" dirty="0">
                        <a:solidFill>
                          <a:srgbClr val="000000"/>
                        </a:solidFill>
                        <a:latin typeface="Times New Roman"/>
                      </a:endParaRPr>
                    </a:p>
                  </a:txBody>
                  <a:tcPr marL="4461" marR="4461" marT="4461" marB="0" anchor="ctr"/>
                </a:tc>
                <a:tc>
                  <a:txBody>
                    <a:bodyPr/>
                    <a:lstStyle/>
                    <a:p>
                      <a:pPr algn="ctr" rtl="0" fontAlgn="t"/>
                      <a:r>
                        <a:rPr lang="tr-TR" sz="1000" u="none" strike="noStrike" dirty="0"/>
                        <a:t>2024</a:t>
                      </a:r>
                      <a:endParaRPr lang="tr-TR" sz="1000" b="1" i="0" u="none" strike="noStrike" dirty="0">
                        <a:solidFill>
                          <a:srgbClr val="000000"/>
                        </a:solidFill>
                        <a:latin typeface="Times New Roman"/>
                      </a:endParaRPr>
                    </a:p>
                  </a:txBody>
                  <a:tcPr marL="4461" marR="4461" marT="4461" marB="0" anchor="ctr"/>
                </a:tc>
                <a:tc>
                  <a:txBody>
                    <a:bodyPr/>
                    <a:lstStyle/>
                    <a:p>
                      <a:pPr algn="ctr" rtl="0" fontAlgn="t"/>
                      <a:r>
                        <a:rPr lang="tr-TR" sz="1000" u="none" strike="noStrike" dirty="0"/>
                        <a:t>2025</a:t>
                      </a:r>
                      <a:endParaRPr lang="tr-TR" sz="1000" b="1" i="0" u="none" strike="noStrike" dirty="0">
                        <a:solidFill>
                          <a:srgbClr val="000000"/>
                        </a:solidFill>
                        <a:latin typeface="Times New Roman"/>
                      </a:endParaRPr>
                    </a:p>
                  </a:txBody>
                  <a:tcPr marL="4461" marR="4461" marT="4461" marB="0" anchor="ctr"/>
                </a:tc>
                <a:tc>
                  <a:txBody>
                    <a:bodyPr/>
                    <a:lstStyle/>
                    <a:p>
                      <a:pPr algn="ctr" rtl="0" fontAlgn="t"/>
                      <a:r>
                        <a:rPr lang="tr-TR" sz="1000" u="none" strike="noStrike" dirty="0"/>
                        <a:t>2026</a:t>
                      </a:r>
                      <a:endParaRPr lang="tr-TR" sz="1000" b="1" i="0" u="none" strike="noStrike" dirty="0">
                        <a:solidFill>
                          <a:srgbClr val="000000"/>
                        </a:solidFill>
                        <a:latin typeface="Times New Roman"/>
                      </a:endParaRPr>
                    </a:p>
                  </a:txBody>
                  <a:tcPr marL="4461" marR="4461" marT="4461" marB="0" anchor="ctr"/>
                </a:tc>
                <a:tc>
                  <a:txBody>
                    <a:bodyPr/>
                    <a:lstStyle/>
                    <a:p>
                      <a:pPr algn="ctr" rtl="0" fontAlgn="t"/>
                      <a:r>
                        <a:rPr lang="tr-TR" sz="1000" u="none" strike="noStrike" dirty="0"/>
                        <a:t>2027</a:t>
                      </a:r>
                      <a:endParaRPr lang="tr-TR" sz="1000" b="1" i="0" u="none" strike="noStrike" dirty="0">
                        <a:solidFill>
                          <a:srgbClr val="000000"/>
                        </a:solidFill>
                        <a:latin typeface="Times New Roman"/>
                      </a:endParaRPr>
                    </a:p>
                  </a:txBody>
                  <a:tcPr marL="4461" marR="4461" marT="4461" marB="0" anchor="ctr"/>
                </a:tc>
                <a:tc>
                  <a:txBody>
                    <a:bodyPr/>
                    <a:lstStyle/>
                    <a:p>
                      <a:pPr algn="ctr" rtl="0" fontAlgn="t"/>
                      <a:r>
                        <a:rPr lang="tr-TR" sz="1000" u="none" strike="noStrike" dirty="0"/>
                        <a:t>2028</a:t>
                      </a:r>
                      <a:endParaRPr lang="tr-TR" sz="1000" b="1" i="0" u="none" strike="noStrike" dirty="0">
                        <a:solidFill>
                          <a:srgbClr val="000000"/>
                        </a:solidFill>
                        <a:latin typeface="Times New Roman"/>
                      </a:endParaRPr>
                    </a:p>
                  </a:txBody>
                  <a:tcPr marL="4461" marR="4461" marT="4461" marB="0" anchor="ctr"/>
                </a:tc>
              </a:tr>
              <a:tr h="297155">
                <a:tc gridSpan="3">
                  <a:txBody>
                    <a:bodyPr/>
                    <a:lstStyle/>
                    <a:p>
                      <a:pPr algn="l" rtl="0" fontAlgn="t"/>
                      <a:r>
                        <a:rPr lang="tr-TR" sz="1000" u="none" strike="noStrike"/>
                        <a:t>PG2.1.1. Matematik dersi yıl sonu başarı puanı  </a:t>
                      </a:r>
                      <a:endParaRPr lang="tr-TR" sz="1000" b="1" i="0" u="none" strike="noStrike">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4461" marR="4461" marT="4461" marB="0" anchor="ctr"/>
                </a:tc>
                <a:tc>
                  <a:txBody>
                    <a:bodyPr/>
                    <a:lstStyle/>
                    <a:p>
                      <a:pPr algn="ctr">
                        <a:lnSpc>
                          <a:spcPct val="125000"/>
                        </a:lnSpc>
                        <a:spcAft>
                          <a:spcPts val="0"/>
                        </a:spcAft>
                      </a:pPr>
                      <a:r>
                        <a:rPr lang="tr-TR" sz="1000">
                          <a:effectLst/>
                          <a:latin typeface="Cambria"/>
                          <a:ea typeface="Times New Roman"/>
                          <a:cs typeface="Times New Roman"/>
                        </a:rPr>
                        <a:t>52</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56</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60</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65</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70</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70</a:t>
                      </a:r>
                      <a:endParaRPr lang="tr-TR" sz="1000">
                        <a:effectLst/>
                        <a:latin typeface="Book Antiqua"/>
                        <a:ea typeface="Times New Roman"/>
                        <a:cs typeface="Times New Roman"/>
                      </a:endParaRPr>
                    </a:p>
                  </a:txBody>
                  <a:tcPr marL="68580" marR="68580" marT="0" marB="0" anchor="ctr"/>
                </a:tc>
              </a:tr>
              <a:tr h="297155">
                <a:tc gridSpan="3">
                  <a:txBody>
                    <a:bodyPr/>
                    <a:lstStyle/>
                    <a:p>
                      <a:pPr algn="l" rtl="0" fontAlgn="t"/>
                      <a:r>
                        <a:rPr lang="tr-TR" sz="1000" u="none" strike="noStrike" dirty="0" smtClean="0"/>
                        <a:t>PG2.1.2. </a:t>
                      </a:r>
                      <a:r>
                        <a:rPr lang="tr-TR" sz="1000" kern="1200" dirty="0" smtClean="0">
                          <a:solidFill>
                            <a:schemeClr val="dk1"/>
                          </a:solidFill>
                          <a:effectLst/>
                          <a:latin typeface="+mn-lt"/>
                          <a:ea typeface="+mn-ea"/>
                          <a:cs typeface="+mn-cs"/>
                        </a:rPr>
                        <a:t>Türk dili ve Edebiyatı dersi not ortalaması</a:t>
                      </a:r>
                      <a:endParaRPr lang="tr-TR" sz="1000" b="1"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4461" marR="4461" marT="4461" marB="0" anchor="ctr"/>
                </a:tc>
                <a:tc>
                  <a:txBody>
                    <a:bodyPr/>
                    <a:lstStyle/>
                    <a:p>
                      <a:pPr algn="ctr">
                        <a:lnSpc>
                          <a:spcPct val="125000"/>
                        </a:lnSpc>
                        <a:spcAft>
                          <a:spcPts val="0"/>
                        </a:spcAft>
                      </a:pPr>
                      <a:r>
                        <a:rPr lang="tr-TR" sz="1000">
                          <a:effectLst/>
                          <a:latin typeface="Cambria"/>
                          <a:ea typeface="Times New Roman"/>
                          <a:cs typeface="Times New Roman"/>
                        </a:rPr>
                        <a:t>37</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48</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50</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55</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60</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65</a:t>
                      </a:r>
                      <a:endParaRPr lang="tr-TR" sz="1000">
                        <a:effectLst/>
                        <a:latin typeface="Book Antiqua"/>
                        <a:ea typeface="Times New Roman"/>
                        <a:cs typeface="Times New Roman"/>
                      </a:endParaRPr>
                    </a:p>
                  </a:txBody>
                  <a:tcPr marL="68580" marR="68580" marT="0" marB="0" anchor="ctr"/>
                </a:tc>
              </a:tr>
              <a:tr h="297155">
                <a:tc gridSpan="3">
                  <a:txBody>
                    <a:bodyPr/>
                    <a:lstStyle/>
                    <a:p>
                      <a:pPr algn="l" rtl="0" fontAlgn="t"/>
                      <a:r>
                        <a:rPr lang="tr-TR" sz="1000" u="none" strike="noStrike" dirty="0"/>
                        <a:t>PG2.1.3. </a:t>
                      </a:r>
                      <a:r>
                        <a:rPr lang="tr-TR" sz="1000" kern="1200" dirty="0" smtClean="0">
                          <a:solidFill>
                            <a:schemeClr val="dk1"/>
                          </a:solidFill>
                          <a:effectLst/>
                          <a:latin typeface="+mn-lt"/>
                          <a:ea typeface="+mn-ea"/>
                          <a:cs typeface="+mn-cs"/>
                        </a:rPr>
                        <a:t>Ortak dersler not ortalaması</a:t>
                      </a:r>
                      <a:endParaRPr lang="tr-TR" sz="1000" b="1"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15</a:t>
                      </a:r>
                      <a:endParaRPr lang="tr-TR" sz="1000" b="1" i="0" u="none" strike="noStrike" dirty="0">
                        <a:solidFill>
                          <a:srgbClr val="000000"/>
                        </a:solidFill>
                        <a:latin typeface="Times New Roman"/>
                      </a:endParaRPr>
                    </a:p>
                  </a:txBody>
                  <a:tcPr marL="4461" marR="4461" marT="4461" marB="0" anchor="ctr"/>
                </a:tc>
                <a:tc>
                  <a:txBody>
                    <a:bodyPr/>
                    <a:lstStyle/>
                    <a:p>
                      <a:pPr algn="ctr">
                        <a:lnSpc>
                          <a:spcPct val="125000"/>
                        </a:lnSpc>
                        <a:spcAft>
                          <a:spcPts val="0"/>
                        </a:spcAft>
                      </a:pPr>
                      <a:r>
                        <a:rPr lang="tr-TR" sz="1000">
                          <a:effectLst/>
                          <a:latin typeface="Cambria"/>
                          <a:ea typeface="Times New Roman"/>
                          <a:cs typeface="Times New Roman"/>
                        </a:rPr>
                        <a:t>55</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60</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dirty="0">
                          <a:effectLst/>
                          <a:latin typeface="Cambria"/>
                          <a:ea typeface="Times New Roman"/>
                          <a:cs typeface="Times New Roman"/>
                        </a:rPr>
                        <a:t>64</a:t>
                      </a:r>
                      <a:endParaRPr lang="tr-TR" sz="10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66</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70</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70</a:t>
                      </a:r>
                      <a:endParaRPr lang="tr-TR" sz="1000">
                        <a:effectLst/>
                        <a:latin typeface="Book Antiqua"/>
                        <a:ea typeface="Times New Roman"/>
                        <a:cs typeface="Times New Roman"/>
                      </a:endParaRPr>
                    </a:p>
                  </a:txBody>
                  <a:tcPr marL="68580" marR="68580" marT="0" marB="0" anchor="ctr"/>
                </a:tc>
              </a:tr>
              <a:tr h="290169">
                <a:tc gridSpan="3">
                  <a:txBody>
                    <a:bodyPr/>
                    <a:lstStyle/>
                    <a:p>
                      <a:pPr algn="l" rtl="0" fontAlgn="t"/>
                      <a:r>
                        <a:rPr lang="tr-TR" sz="1000" u="none" strike="noStrike" dirty="0" smtClean="0"/>
                        <a:t>PG2.1.4</a:t>
                      </a:r>
                      <a:r>
                        <a:rPr lang="tr-TR" sz="1000" kern="1200" dirty="0" smtClean="0">
                          <a:solidFill>
                            <a:schemeClr val="dk1"/>
                          </a:solidFill>
                          <a:effectLst/>
                          <a:latin typeface="+mn-lt"/>
                          <a:ea typeface="+mn-ea"/>
                          <a:cs typeface="+mn-cs"/>
                        </a:rPr>
                        <a:t>Yabancı dil dersleri not ortalaması</a:t>
                      </a:r>
                      <a:endParaRPr lang="tr-TR" sz="1000" b="1"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15</a:t>
                      </a:r>
                      <a:endParaRPr lang="tr-TR" sz="1000" b="1" i="0" u="none" strike="noStrike" dirty="0">
                        <a:solidFill>
                          <a:srgbClr val="000000"/>
                        </a:solidFill>
                        <a:latin typeface="Times New Roman"/>
                      </a:endParaRPr>
                    </a:p>
                  </a:txBody>
                  <a:tcPr marL="4461" marR="4461" marT="4461" marB="0" anchor="ctr"/>
                </a:tc>
                <a:tc>
                  <a:txBody>
                    <a:bodyPr/>
                    <a:lstStyle/>
                    <a:p>
                      <a:pPr algn="ctr">
                        <a:lnSpc>
                          <a:spcPct val="125000"/>
                        </a:lnSpc>
                        <a:spcAft>
                          <a:spcPts val="0"/>
                        </a:spcAft>
                      </a:pPr>
                      <a:r>
                        <a:rPr lang="tr-TR" sz="1000">
                          <a:effectLst/>
                          <a:latin typeface="Cambria"/>
                          <a:ea typeface="Times New Roman"/>
                          <a:cs typeface="Times New Roman"/>
                        </a:rPr>
                        <a:t>35</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40</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42</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45</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50</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55</a:t>
                      </a:r>
                      <a:endParaRPr lang="tr-TR" sz="1000">
                        <a:effectLst/>
                        <a:latin typeface="Book Antiqua"/>
                        <a:ea typeface="Times New Roman"/>
                        <a:cs typeface="Times New Roman"/>
                      </a:endParaRPr>
                    </a:p>
                  </a:txBody>
                  <a:tcPr marL="68580" marR="68580" marT="0" marB="0" anchor="ctr"/>
                </a:tc>
              </a:tr>
              <a:tr h="396206">
                <a:tc gridSpan="3">
                  <a:txBody>
                    <a:bodyPr/>
                    <a:lstStyle/>
                    <a:p>
                      <a:pPr algn="l" rtl="0" fontAlgn="t"/>
                      <a:r>
                        <a:rPr lang="tr-TR" sz="1000" u="none" strike="noStrike" dirty="0"/>
                        <a:t>PG2.1.5. </a:t>
                      </a:r>
                      <a:r>
                        <a:rPr lang="tr-TR" sz="1000" kern="1200" dirty="0" smtClean="0">
                          <a:solidFill>
                            <a:schemeClr val="dk1"/>
                          </a:solidFill>
                          <a:effectLst/>
                          <a:latin typeface="+mn-lt"/>
                          <a:ea typeface="+mn-ea"/>
                          <a:cs typeface="+mn-cs"/>
                        </a:rPr>
                        <a:t>Öğrenci başına okunan kitap ortalaması</a:t>
                      </a:r>
                      <a:endParaRPr lang="tr-TR" sz="1000" b="1"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smtClean="0"/>
                        <a:t>15</a:t>
                      </a:r>
                      <a:endParaRPr lang="tr-TR" sz="1000" b="1" i="0" u="none" strike="noStrike" dirty="0">
                        <a:solidFill>
                          <a:srgbClr val="000000"/>
                        </a:solidFill>
                        <a:latin typeface="Times New Roman"/>
                      </a:endParaRPr>
                    </a:p>
                  </a:txBody>
                  <a:tcPr marL="4461" marR="4461" marT="4461" marB="0" anchor="ctr"/>
                </a:tc>
                <a:tc>
                  <a:txBody>
                    <a:bodyPr/>
                    <a:lstStyle/>
                    <a:p>
                      <a:pPr algn="ctr">
                        <a:lnSpc>
                          <a:spcPct val="125000"/>
                        </a:lnSpc>
                        <a:spcAft>
                          <a:spcPts val="0"/>
                        </a:spcAft>
                      </a:pPr>
                      <a:r>
                        <a:rPr lang="tr-TR" sz="1000">
                          <a:effectLst/>
                          <a:latin typeface="Cambria"/>
                          <a:ea typeface="Times New Roman"/>
                          <a:cs typeface="Times New Roman"/>
                        </a:rPr>
                        <a:t>4</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5</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7</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7</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a:effectLst/>
                          <a:latin typeface="Cambria"/>
                          <a:ea typeface="Times New Roman"/>
                          <a:cs typeface="Times New Roman"/>
                        </a:rPr>
                        <a:t>8</a:t>
                      </a:r>
                      <a:endParaRPr lang="tr-TR" sz="10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000" dirty="0">
                          <a:effectLst/>
                          <a:latin typeface="Cambria"/>
                          <a:ea typeface="Times New Roman"/>
                          <a:cs typeface="Times New Roman"/>
                        </a:rPr>
                        <a:t>8</a:t>
                      </a:r>
                      <a:endParaRPr lang="tr-TR" sz="1000" dirty="0">
                        <a:effectLst/>
                        <a:latin typeface="Book Antiqua"/>
                        <a:ea typeface="Times New Roman"/>
                        <a:cs typeface="Times New Roman"/>
                      </a:endParaRPr>
                    </a:p>
                  </a:txBody>
                  <a:tcPr marL="68580" marR="68580" marT="0" marB="0" anchor="ctr"/>
                </a:tc>
              </a:tr>
              <a:tr h="208529">
                <a:tc rowSpan="7">
                  <a:txBody>
                    <a:bodyPr/>
                    <a:lstStyle/>
                    <a:p>
                      <a:pPr algn="ctr" rtl="0" fontAlgn="ctr"/>
                      <a:r>
                        <a:rPr lang="tr-TR" sz="1000" u="none" strike="noStrike" dirty="0"/>
                        <a:t>Stratejiler  </a:t>
                      </a:r>
                      <a:endParaRPr lang="tr-TR" sz="1000" b="1" i="0" u="none" strike="noStrike" dirty="0">
                        <a:solidFill>
                          <a:srgbClr val="000000"/>
                        </a:solidFill>
                        <a:latin typeface="Times New Roman"/>
                      </a:endParaRPr>
                    </a:p>
                  </a:txBody>
                  <a:tcPr marL="4461" marR="4461" marT="4461" marB="0" anchor="ctr"/>
                </a:tc>
                <a:tc gridSpan="2">
                  <a:txBody>
                    <a:bodyPr/>
                    <a:lstStyle/>
                    <a:p>
                      <a:pPr algn="ctr" rtl="0" fontAlgn="t"/>
                      <a:r>
                        <a:rPr lang="tr-TR" sz="1000" u="none" strike="noStrike"/>
                        <a:t>S.1.1.1</a:t>
                      </a:r>
                      <a:endParaRPr lang="tr-TR" sz="1000" b="1" i="0" u="none" strike="noStrike">
                        <a:solidFill>
                          <a:srgbClr val="000000"/>
                        </a:solidFill>
                        <a:latin typeface="Times New Roman"/>
                      </a:endParaRPr>
                    </a:p>
                  </a:txBody>
                  <a:tcPr marL="4461" marR="4461" marT="4461"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Öğrencilerin genel derslerdeki kazanım eksiklikleri tespit edilerek destekleme ve yetiştirme kurslarıyla akademik yeterliliklerinin arttırılması sağlanacaktır.</a:t>
                      </a:r>
                      <a:endParaRPr lang="tr-TR" sz="1000" b="0"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2794">
                <a:tc vMerge="1">
                  <a:txBody>
                    <a:bodyPr/>
                    <a:lstStyle/>
                    <a:p>
                      <a:endParaRPr lang="tr-TR"/>
                    </a:p>
                  </a:txBody>
                  <a:tcPr/>
                </a:tc>
                <a:tc gridSpan="2">
                  <a:txBody>
                    <a:bodyPr/>
                    <a:lstStyle/>
                    <a:p>
                      <a:pPr algn="ctr" rtl="0" fontAlgn="t"/>
                      <a:r>
                        <a:rPr lang="tr-TR" sz="1000" u="none" strike="noStrike"/>
                        <a:t>S.1.1.2</a:t>
                      </a:r>
                      <a:endParaRPr lang="tr-TR" sz="1000" b="1" i="0" u="none" strike="noStrike">
                        <a:solidFill>
                          <a:srgbClr val="000000"/>
                        </a:solidFill>
                        <a:latin typeface="Times New Roman"/>
                      </a:endParaRPr>
                    </a:p>
                  </a:txBody>
                  <a:tcPr marL="4461" marR="4461" marT="4461"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Uzaktan eğitim videoları aracılığıyla öğrencilerin tamamlayıcı ve destekleyici eğitim almaları sağlanacaktır</a:t>
                      </a:r>
                      <a:endParaRPr lang="tr-TR" sz="1000" b="0"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8529">
                <a:tc vMerge="1">
                  <a:txBody>
                    <a:bodyPr/>
                    <a:lstStyle/>
                    <a:p>
                      <a:endParaRPr lang="tr-TR"/>
                    </a:p>
                  </a:txBody>
                  <a:tcPr/>
                </a:tc>
                <a:tc gridSpan="2">
                  <a:txBody>
                    <a:bodyPr/>
                    <a:lstStyle/>
                    <a:p>
                      <a:pPr algn="ctr" rtl="0" fontAlgn="t"/>
                      <a:r>
                        <a:rPr lang="tr-TR" sz="1000" u="none" strike="noStrike"/>
                        <a:t>S.1.1.3</a:t>
                      </a:r>
                      <a:endParaRPr lang="tr-TR" sz="1000" b="1" i="0" u="none" strike="noStrike">
                        <a:solidFill>
                          <a:srgbClr val="000000"/>
                        </a:solidFill>
                        <a:latin typeface="Times New Roman"/>
                      </a:endParaRPr>
                    </a:p>
                  </a:txBody>
                  <a:tcPr marL="4461" marR="4461" marT="4461"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Okulda düzenlenen münazara, panel vb. etkinlikler vasıtasıyla öğrencilerin dili kullanma ve kendilerini ifade etme becerileri geliştirilecektir.</a:t>
                      </a:r>
                      <a:endParaRPr lang="tr-TR" sz="1000" b="0"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7691">
                <a:tc vMerge="1">
                  <a:txBody>
                    <a:bodyPr/>
                    <a:lstStyle/>
                    <a:p>
                      <a:endParaRPr lang="tr-TR"/>
                    </a:p>
                  </a:txBody>
                  <a:tcPr/>
                </a:tc>
                <a:tc gridSpan="2">
                  <a:txBody>
                    <a:bodyPr/>
                    <a:lstStyle/>
                    <a:p>
                      <a:pPr algn="ctr" rtl="0" fontAlgn="t"/>
                      <a:r>
                        <a:rPr lang="tr-TR" sz="1000" u="none" strike="noStrike"/>
                        <a:t>S.1.1.4</a:t>
                      </a:r>
                      <a:endParaRPr lang="tr-TR" sz="1000" b="1" i="0" u="none" strike="noStrike">
                        <a:solidFill>
                          <a:srgbClr val="000000"/>
                        </a:solidFill>
                        <a:latin typeface="Times New Roman"/>
                      </a:endParaRPr>
                    </a:p>
                  </a:txBody>
                  <a:tcPr marL="4461" marR="4461" marT="4461"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Öğrencilerin kitap okumasını teşvik etmek için etkinlikler düzenlenecektir.</a:t>
                      </a:r>
                      <a:endParaRPr lang="tr-TR" sz="1000" b="0"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8529">
                <a:tc vMerge="1">
                  <a:txBody>
                    <a:bodyPr/>
                    <a:lstStyle/>
                    <a:p>
                      <a:endParaRPr lang="tr-TR"/>
                    </a:p>
                  </a:txBody>
                  <a:tcPr/>
                </a:tc>
                <a:tc gridSpan="2">
                  <a:txBody>
                    <a:bodyPr/>
                    <a:lstStyle/>
                    <a:p>
                      <a:pPr algn="ctr" rtl="0" fontAlgn="t"/>
                      <a:r>
                        <a:rPr lang="tr-TR" sz="1000" u="none" strike="noStrike"/>
                        <a:t>S.1.1.5</a:t>
                      </a:r>
                      <a:endParaRPr lang="tr-TR" sz="1000" b="1" i="0" u="none" strike="noStrike">
                        <a:solidFill>
                          <a:srgbClr val="000000"/>
                        </a:solidFill>
                        <a:latin typeface="Times New Roman"/>
                      </a:endParaRPr>
                    </a:p>
                  </a:txBody>
                  <a:tcPr marL="4461" marR="4461" marT="4461"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Okul içinde makale ,kompozisyon yazma ,resim yapma vb. yarışmalar düzenlenecek ve öğrencilerin ödüllendirilmesi sağlanacaktır.</a:t>
                      </a:r>
                      <a:endParaRPr lang="tr-TR" sz="1000" b="0"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8529">
                <a:tc vMerge="1">
                  <a:txBody>
                    <a:bodyPr/>
                    <a:lstStyle/>
                    <a:p>
                      <a:endParaRPr lang="tr-TR"/>
                    </a:p>
                  </a:txBody>
                  <a:tcPr/>
                </a:tc>
                <a:tc gridSpan="2">
                  <a:txBody>
                    <a:bodyPr/>
                    <a:lstStyle/>
                    <a:p>
                      <a:pPr algn="ctr" rtl="0" fontAlgn="t"/>
                      <a:r>
                        <a:rPr lang="tr-TR" sz="1000" u="none" strike="noStrike"/>
                        <a:t>S.1.1.6</a:t>
                      </a:r>
                      <a:endParaRPr lang="tr-TR" sz="1000" b="1" i="0" u="none" strike="noStrike">
                        <a:solidFill>
                          <a:srgbClr val="000000"/>
                        </a:solidFill>
                        <a:latin typeface="Times New Roman"/>
                      </a:endParaRPr>
                    </a:p>
                  </a:txBody>
                  <a:tcPr marL="4461" marR="4461" marT="4461"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Derslerde proje tabanlı yöntem kullanılarak öğrencilerin analiz, sentez ve değerlendirme becerilerinin geliştirilmesi sağlanacaktır.</a:t>
                      </a:r>
                      <a:endParaRPr lang="tr-TR" sz="1000" b="0"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8529">
                <a:tc vMerge="1">
                  <a:txBody>
                    <a:bodyPr/>
                    <a:lstStyle/>
                    <a:p>
                      <a:endParaRPr lang="tr-TR"/>
                    </a:p>
                  </a:txBody>
                  <a:tcPr/>
                </a:tc>
                <a:tc gridSpan="2">
                  <a:txBody>
                    <a:bodyPr/>
                    <a:lstStyle/>
                    <a:p>
                      <a:pPr algn="ctr" rtl="0" fontAlgn="t"/>
                      <a:r>
                        <a:rPr lang="tr-TR" sz="1000" u="none" strike="noStrike"/>
                        <a:t>S.1.1.7</a:t>
                      </a:r>
                      <a:endParaRPr lang="tr-TR" sz="1000" b="1" i="0" u="none" strike="noStrike">
                        <a:solidFill>
                          <a:srgbClr val="000000"/>
                        </a:solidFill>
                        <a:latin typeface="Times New Roman"/>
                      </a:endParaRPr>
                    </a:p>
                  </a:txBody>
                  <a:tcPr marL="4461" marR="4461" marT="4461"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Her bir öğrencinin hazır </a:t>
                      </a:r>
                      <a:r>
                        <a:rPr lang="tr-TR" sz="1000" kern="1200" dirty="0" err="1" smtClean="0">
                          <a:solidFill>
                            <a:schemeClr val="dk1"/>
                          </a:solidFill>
                          <a:effectLst/>
                          <a:latin typeface="+mn-lt"/>
                          <a:ea typeface="+mn-ea"/>
                          <a:cs typeface="+mn-cs"/>
                        </a:rPr>
                        <a:t>bulunuşluk</a:t>
                      </a:r>
                      <a:r>
                        <a:rPr lang="tr-TR" sz="1000" kern="1200" dirty="0" smtClean="0">
                          <a:solidFill>
                            <a:schemeClr val="dk1"/>
                          </a:solidFill>
                          <a:effectLst/>
                          <a:latin typeface="+mn-lt"/>
                          <a:ea typeface="+mn-ea"/>
                          <a:cs typeface="+mn-cs"/>
                        </a:rPr>
                        <a:t> seviyesine uygun en az bir proje ve etkinliğe katılımı sağlanacaktır.</a:t>
                      </a:r>
                      <a:endParaRPr lang="tr-TR" sz="1000" b="0"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7691">
                <a:tc gridSpan="3">
                  <a:txBody>
                    <a:bodyPr/>
                    <a:lstStyle/>
                    <a:p>
                      <a:pPr algn="l" rtl="0" fontAlgn="t"/>
                      <a:r>
                        <a:rPr lang="tr-TR" sz="1000" u="none" strike="noStrike"/>
                        <a:t>Riskler  </a:t>
                      </a:r>
                      <a:endParaRPr lang="tr-TR" sz="1000" b="1" i="0" u="none" strike="noStrike">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Okulumuzun</a:t>
                      </a:r>
                      <a:r>
                        <a:rPr lang="tr-TR" sz="1000" u="none" strike="noStrike" baseline="0" dirty="0" smtClean="0"/>
                        <a:t> sınavla öğrenci almaması ve temel eğitimden gelen öğrencilerin seviyelerinin düşük olması</a:t>
                      </a:r>
                      <a:endParaRPr lang="tr-TR" sz="1000" b="0"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7691">
                <a:tc gridSpan="3">
                  <a:txBody>
                    <a:bodyPr/>
                    <a:lstStyle/>
                    <a:p>
                      <a:pPr algn="ctr" rtl="0" fontAlgn="t"/>
                      <a:r>
                        <a:rPr lang="tr-TR" sz="1000" b="1" u="none" strike="noStrike"/>
                        <a:t>Maliyet Tahmini  </a:t>
                      </a:r>
                      <a:endParaRPr lang="tr-TR" sz="1000" b="1" i="0" u="none" strike="noStrike">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gridSpan="7">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000" b="1" u="none" strike="noStrike" dirty="0"/>
                        <a:t> </a:t>
                      </a:r>
                      <a:r>
                        <a:rPr lang="tr-TR" sz="1000" b="1" u="none" strike="noStrike" dirty="0" smtClean="0"/>
                        <a:t>95.000,00</a:t>
                      </a:r>
                      <a:r>
                        <a:rPr lang="tr-TR" sz="1000" b="1" i="0" u="none" strike="noStrike" baseline="0" dirty="0" smtClean="0">
                          <a:solidFill>
                            <a:srgbClr val="000000"/>
                          </a:solidFill>
                          <a:latin typeface="Times New Roman"/>
                        </a:rPr>
                        <a:t> TL</a:t>
                      </a:r>
                      <a:endParaRPr lang="tr-TR" sz="1000" b="1" i="0" u="none" strike="noStrike" dirty="0" smtClean="0">
                        <a:solidFill>
                          <a:srgbClr val="000000"/>
                        </a:solidFill>
                        <a:latin typeface="+mn-lt"/>
                      </a:endParaRPr>
                    </a:p>
                  </a:txBody>
                  <a:tcPr marL="4461" marR="4461" marT="446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7691">
                <a:tc gridSpan="3">
                  <a:txBody>
                    <a:bodyPr/>
                    <a:lstStyle/>
                    <a:p>
                      <a:pPr algn="l" rtl="0" fontAlgn="t"/>
                      <a:r>
                        <a:rPr lang="tr-TR" sz="1000" u="none" strike="noStrike" dirty="0"/>
                        <a:t>İhtiyaçlar  </a:t>
                      </a:r>
                      <a:endParaRPr lang="tr-TR" sz="1000" b="1"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Okulumuzun Kütüphanesi için okuma kitaplarının acil olarak temin edilmesi</a:t>
                      </a:r>
                      <a:endParaRPr lang="tr-TR" sz="1000" b="0" i="0" u="none" strike="noStrike" dirty="0">
                        <a:solidFill>
                          <a:srgbClr val="000000"/>
                        </a:solidFill>
                        <a:latin typeface="Times New Roman"/>
                      </a:endParaRPr>
                    </a:p>
                  </a:txBody>
                  <a:tcPr marL="4461" marR="4461" marT="446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p:cNvSpPr txBox="1"/>
          <p:nvPr/>
        </p:nvSpPr>
        <p:spPr>
          <a:xfrm>
            <a:off x="3428992" y="142852"/>
            <a:ext cx="2338797" cy="461665"/>
          </a:xfrm>
          <a:prstGeom prst="rect">
            <a:avLst/>
          </a:prstGeom>
          <a:noFill/>
          <a:ln>
            <a:noFill/>
          </a:ln>
          <a:effectLst>
            <a:glow rad="139700">
              <a:schemeClr val="accent2">
                <a:satMod val="175000"/>
                <a:alpha val="40000"/>
              </a:schemeClr>
            </a:glow>
          </a:effectLst>
        </p:spPr>
        <p:txBody>
          <a:bodyPr wrap="square" rtlCol="0">
            <a:spAutoFit/>
          </a:bodyPr>
          <a:lstStyle/>
          <a:p>
            <a:r>
              <a:rPr lang="tr-TR" sz="2400"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GELECEĞE BAKIŞ</a:t>
            </a:r>
          </a:p>
        </p:txBody>
      </p:sp>
      <p:sp>
        <p:nvSpPr>
          <p:cNvPr id="6" name="5 Slayt Numarası Yer Tutucusu"/>
          <p:cNvSpPr>
            <a:spLocks noGrp="1"/>
          </p:cNvSpPr>
          <p:nvPr>
            <p:ph type="sldNum" sz="quarter" idx="12"/>
          </p:nvPr>
        </p:nvSpPr>
        <p:spPr/>
        <p:txBody>
          <a:bodyPr/>
          <a:lstStyle/>
          <a:p>
            <a:fld id="{70B8EFC6-9B92-4EC2-910F-8C8DAAC16B59}" type="slidenum">
              <a:rPr lang="tr-TR" smtClean="0"/>
              <a:pPr/>
              <a:t>93</a:t>
            </a:fld>
            <a:endParaRPr lang="tr-TR"/>
          </a:p>
        </p:txBody>
      </p:sp>
      <p:graphicFrame>
        <p:nvGraphicFramePr>
          <p:cNvPr id="4" name="3 Tablo"/>
          <p:cNvGraphicFramePr>
            <a:graphicFrameLocks noGrp="1"/>
          </p:cNvGraphicFramePr>
          <p:nvPr>
            <p:extLst>
              <p:ext uri="{D42A27DB-BD31-4B8C-83A1-F6EECF244321}">
                <p14:modId xmlns:p14="http://schemas.microsoft.com/office/powerpoint/2010/main" xmlns="" val="2295866991"/>
              </p:ext>
            </p:extLst>
          </p:nvPr>
        </p:nvGraphicFramePr>
        <p:xfrm>
          <a:off x="285718" y="714356"/>
          <a:ext cx="8429688" cy="7485738"/>
        </p:xfrm>
        <a:graphic>
          <a:graphicData uri="http://schemas.openxmlformats.org/drawingml/2006/table">
            <a:tbl>
              <a:tblPr>
                <a:tableStyleId>{775DCB02-9BB8-47FD-8907-85C794F793BA}</a:tableStyleId>
              </a:tblPr>
              <a:tblGrid>
                <a:gridCol w="878092"/>
                <a:gridCol w="702476"/>
                <a:gridCol w="702476"/>
                <a:gridCol w="878092"/>
                <a:gridCol w="878092"/>
                <a:gridCol w="878092"/>
                <a:gridCol w="878092"/>
                <a:gridCol w="878092"/>
                <a:gridCol w="878092"/>
                <a:gridCol w="878092"/>
              </a:tblGrid>
              <a:tr h="220533">
                <a:tc>
                  <a:txBody>
                    <a:bodyPr/>
                    <a:lstStyle/>
                    <a:p>
                      <a:pPr algn="l" rtl="0" fontAlgn="b"/>
                      <a:r>
                        <a:rPr lang="tr-TR" sz="1200" u="none" strike="noStrike" dirty="0"/>
                        <a:t>TEMA</a:t>
                      </a:r>
                      <a:endParaRPr lang="tr-TR" sz="1200" b="1" i="0" u="none" strike="noStrike" dirty="0">
                        <a:solidFill>
                          <a:srgbClr val="000000"/>
                        </a:solidFill>
                        <a:latin typeface="Times New Roman"/>
                      </a:endParaRPr>
                    </a:p>
                  </a:txBody>
                  <a:tcPr marL="4177" marR="4177" marT="4177" marB="0" anchor="b"/>
                </a:tc>
                <a:tc gridSpan="9">
                  <a:txBody>
                    <a:bodyPr/>
                    <a:lstStyle/>
                    <a:p>
                      <a:pPr algn="ctr" rtl="0" fontAlgn="b"/>
                      <a:r>
                        <a:rPr lang="tr-TR" sz="1200" dirty="0" smtClean="0"/>
                        <a:t> Eğitim ve Öğretimde Kalite </a:t>
                      </a:r>
                      <a:endParaRPr lang="tr-TR" sz="1200" b="1" i="0" u="none" strike="noStrike" dirty="0">
                        <a:solidFill>
                          <a:srgbClr val="000000"/>
                        </a:solidFill>
                        <a:latin typeface="Times New Roman" pitchFamily="18" charset="0"/>
                        <a:cs typeface="Times New Roman" pitchFamily="18" charset="0"/>
                      </a:endParaRPr>
                    </a:p>
                  </a:txBody>
                  <a:tcPr marL="4177" marR="4177" marT="4177"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20533">
                <a:tc>
                  <a:txBody>
                    <a:bodyPr/>
                    <a:lstStyle/>
                    <a:p>
                      <a:pPr algn="l" rtl="0" fontAlgn="b"/>
                      <a:r>
                        <a:rPr lang="tr-TR" sz="1200" u="none" strike="noStrike"/>
                        <a:t>OKUL</a:t>
                      </a:r>
                      <a:endParaRPr lang="tr-TR" sz="1200" b="1" i="0" u="none" strike="noStrike">
                        <a:solidFill>
                          <a:srgbClr val="000000"/>
                        </a:solidFill>
                        <a:latin typeface="Times New Roman"/>
                      </a:endParaRPr>
                    </a:p>
                  </a:txBody>
                  <a:tcPr marL="4177" marR="4177" marT="4177" marB="0" anchor="b"/>
                </a:tc>
                <a:tc gridSpan="9">
                  <a:txBody>
                    <a:bodyPr/>
                    <a:lstStyle/>
                    <a:p>
                      <a:pPr algn="ctr" rtl="0" fontAlgn="b"/>
                      <a:r>
                        <a:rPr lang="tr-TR" sz="1200" u="none" strike="noStrike" dirty="0"/>
                        <a:t>Hizan </a:t>
                      </a:r>
                      <a:r>
                        <a:rPr lang="tr-TR" sz="1200" u="none" strike="noStrike" dirty="0" smtClean="0"/>
                        <a:t>Mesleki</a:t>
                      </a:r>
                      <a:r>
                        <a:rPr lang="tr-TR" sz="1200" u="none" strike="noStrike" baseline="0" dirty="0" smtClean="0"/>
                        <a:t> ve Teknik </a:t>
                      </a:r>
                      <a:r>
                        <a:rPr lang="tr-TR" sz="1200" u="none" strike="noStrike" dirty="0" smtClean="0"/>
                        <a:t> </a:t>
                      </a:r>
                      <a:r>
                        <a:rPr lang="tr-TR" sz="1200" u="none" strike="noStrike" dirty="0"/>
                        <a:t>Anadolu Lisesi</a:t>
                      </a:r>
                      <a:endParaRPr lang="tr-TR" sz="1200" b="1" i="0" u="none" strike="noStrike" dirty="0">
                        <a:solidFill>
                          <a:srgbClr val="000000"/>
                        </a:solidFill>
                        <a:latin typeface="Times New Roman"/>
                      </a:endParaRPr>
                    </a:p>
                  </a:txBody>
                  <a:tcPr marL="4177" marR="4177" marT="4177"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9166">
                <a:tc gridSpan="2">
                  <a:txBody>
                    <a:bodyPr/>
                    <a:lstStyle/>
                    <a:p>
                      <a:pPr algn="l" rtl="0" fontAlgn="t"/>
                      <a:r>
                        <a:rPr lang="tr-TR" sz="1800" u="none" strike="noStrike" dirty="0"/>
                        <a:t>Amaç 2</a:t>
                      </a:r>
                      <a:endParaRPr lang="tr-TR" sz="1800" b="1" i="0" u="none" strike="noStrike" dirty="0">
                        <a:solidFill>
                          <a:srgbClr val="000000"/>
                        </a:solidFill>
                        <a:latin typeface="Times New Roman"/>
                      </a:endParaRPr>
                    </a:p>
                  </a:txBody>
                  <a:tcPr marL="4177" marR="4177" marT="4177" marB="0"/>
                </a:tc>
                <a:tc hMerge="1">
                  <a:txBody>
                    <a:bodyPr/>
                    <a:lstStyle/>
                    <a:p>
                      <a:endParaRPr lang="tr-TR"/>
                    </a:p>
                  </a:txBody>
                  <a:tcPr/>
                </a:tc>
                <a:tc gridSpan="8">
                  <a:txBody>
                    <a:bodyPr/>
                    <a:lstStyle/>
                    <a:p>
                      <a:pPr algn="l" rtl="0" fontAlgn="t"/>
                      <a:r>
                        <a:rPr lang="tr-TR" sz="1000" u="none" strike="noStrike" dirty="0"/>
                        <a:t>A2. </a:t>
                      </a:r>
                      <a:r>
                        <a:rPr lang="tr-TR" sz="1000" kern="1200" dirty="0" smtClean="0">
                          <a:solidFill>
                            <a:schemeClr val="dk1"/>
                          </a:solidFill>
                          <a:effectLst/>
                          <a:latin typeface="+mn-lt"/>
                          <a:ea typeface="+mn-ea"/>
                          <a:cs typeface="+mn-cs"/>
                        </a:rPr>
                        <a:t>Ulusal ve uluslararası alanda mesleki yeterliliği ile kabul gören  mesleki değerlere sahip ,yaratıcı, yenilikçi ,girişimci ,üretken, ekonomiye değer katan ehil işgücü yetiştirilmesi sağlanacaktır</a:t>
                      </a:r>
                      <a:endParaRPr lang="tr-TR" sz="1000" b="0"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8663">
                <a:tc gridSpan="2">
                  <a:txBody>
                    <a:bodyPr/>
                    <a:lstStyle/>
                    <a:p>
                      <a:pPr algn="l" rtl="0" fontAlgn="t"/>
                      <a:r>
                        <a:rPr lang="tr-TR" sz="1000" u="none" strike="noStrike"/>
                        <a:t>Hedef 2.2</a:t>
                      </a:r>
                      <a:endParaRPr lang="tr-TR" sz="1000" b="1" i="0" u="none" strike="noStrike">
                        <a:solidFill>
                          <a:srgbClr val="000000"/>
                        </a:solidFill>
                        <a:latin typeface="Times New Roman"/>
                      </a:endParaRPr>
                    </a:p>
                  </a:txBody>
                  <a:tcPr marL="4177" marR="4177" marT="4177" marB="0"/>
                </a:tc>
                <a:tc hMerge="1">
                  <a:txBody>
                    <a:bodyPr/>
                    <a:lstStyle/>
                    <a:p>
                      <a:endParaRPr lang="tr-TR"/>
                    </a:p>
                  </a:txBody>
                  <a:tcPr/>
                </a:tc>
                <a:tc gridSpan="8">
                  <a:txBody>
                    <a:bodyPr/>
                    <a:lstStyle/>
                    <a:p>
                      <a:pPr algn="l" rtl="0" fontAlgn="t"/>
                      <a:r>
                        <a:rPr lang="tr-TR" sz="1000" u="none" strike="noStrike" dirty="0"/>
                        <a:t> H2.2. </a:t>
                      </a:r>
                      <a:r>
                        <a:rPr lang="tr-TR" sz="1000" kern="1200" dirty="0" smtClean="0">
                          <a:solidFill>
                            <a:schemeClr val="dk1"/>
                          </a:solidFill>
                          <a:effectLst/>
                          <a:latin typeface="+mn-lt"/>
                          <a:ea typeface="+mn-ea"/>
                          <a:cs typeface="+mn-cs"/>
                        </a:rPr>
                        <a:t>Öğrencilerin mesleki beceri ve yetkinlikleri geliştirilecektir.</a:t>
                      </a:r>
                      <a:endParaRPr lang="tr-TR" sz="1000" b="0"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7121">
                <a:tc gridSpan="3">
                  <a:txBody>
                    <a:bodyPr/>
                    <a:lstStyle/>
                    <a:p>
                      <a:pPr algn="l" rtl="0" fontAlgn="t"/>
                      <a:r>
                        <a:rPr lang="tr-TR" sz="1000" u="none" strike="noStrike"/>
                        <a:t>Performans Göstergeleri  </a:t>
                      </a:r>
                      <a:endParaRPr lang="tr-TR" sz="1000" b="1" i="0" u="none" strike="noStrike">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Hedefe Etkisi (%)  </a:t>
                      </a:r>
                      <a:endParaRPr lang="tr-TR" sz="1000" b="1" i="0" u="none" strike="noStrike" dirty="0">
                        <a:solidFill>
                          <a:srgbClr val="000000"/>
                        </a:solidFill>
                        <a:latin typeface="Times New Roman"/>
                      </a:endParaRPr>
                    </a:p>
                  </a:txBody>
                  <a:tcPr marL="4177" marR="4177" marT="4177" marB="0" anchor="ctr"/>
                </a:tc>
                <a:tc>
                  <a:txBody>
                    <a:bodyPr/>
                    <a:lstStyle/>
                    <a:p>
                      <a:pPr algn="ctr" rtl="0" fontAlgn="t"/>
                      <a:r>
                        <a:rPr lang="tr-TR" sz="1000" u="none" strike="noStrike" dirty="0"/>
                        <a:t>Başlangıç Değeri  </a:t>
                      </a:r>
                      <a:endParaRPr lang="tr-TR" sz="1000" b="1" i="0" u="none" strike="noStrike" dirty="0">
                        <a:solidFill>
                          <a:srgbClr val="000000"/>
                        </a:solidFill>
                        <a:latin typeface="Times New Roman"/>
                      </a:endParaRPr>
                    </a:p>
                  </a:txBody>
                  <a:tcPr marL="4177" marR="4177" marT="4177" marB="0" anchor="ctr"/>
                </a:tc>
                <a:tc>
                  <a:txBody>
                    <a:bodyPr/>
                    <a:lstStyle/>
                    <a:p>
                      <a:pPr algn="ctr" rtl="0" fontAlgn="t"/>
                      <a:r>
                        <a:rPr lang="tr-TR" sz="1000" u="none" strike="noStrike" dirty="0"/>
                        <a:t>2024</a:t>
                      </a:r>
                      <a:endParaRPr lang="tr-TR" sz="1000" b="1" i="0" u="none" strike="noStrike" dirty="0">
                        <a:solidFill>
                          <a:srgbClr val="000000"/>
                        </a:solidFill>
                        <a:latin typeface="Times New Roman"/>
                      </a:endParaRPr>
                    </a:p>
                  </a:txBody>
                  <a:tcPr marL="4177" marR="4177" marT="4177" marB="0" anchor="ctr"/>
                </a:tc>
                <a:tc>
                  <a:txBody>
                    <a:bodyPr/>
                    <a:lstStyle/>
                    <a:p>
                      <a:pPr algn="ctr" rtl="0" fontAlgn="t"/>
                      <a:r>
                        <a:rPr lang="tr-TR" sz="1000" u="none" strike="noStrike" dirty="0"/>
                        <a:t>2025</a:t>
                      </a:r>
                      <a:endParaRPr lang="tr-TR" sz="1000" b="1" i="0" u="none" strike="noStrike" dirty="0">
                        <a:solidFill>
                          <a:srgbClr val="000000"/>
                        </a:solidFill>
                        <a:latin typeface="Times New Roman"/>
                      </a:endParaRPr>
                    </a:p>
                  </a:txBody>
                  <a:tcPr marL="4177" marR="4177" marT="4177" marB="0" anchor="ctr"/>
                </a:tc>
                <a:tc>
                  <a:txBody>
                    <a:bodyPr/>
                    <a:lstStyle/>
                    <a:p>
                      <a:pPr algn="ctr" rtl="0" fontAlgn="t"/>
                      <a:r>
                        <a:rPr lang="tr-TR" sz="1000" u="none" strike="noStrike"/>
                        <a:t>2026</a:t>
                      </a:r>
                      <a:endParaRPr lang="tr-TR" sz="1000" b="1" i="0" u="none" strike="noStrike">
                        <a:solidFill>
                          <a:srgbClr val="000000"/>
                        </a:solidFill>
                        <a:latin typeface="Times New Roman"/>
                      </a:endParaRPr>
                    </a:p>
                  </a:txBody>
                  <a:tcPr marL="4177" marR="4177" marT="4177" marB="0" anchor="ctr"/>
                </a:tc>
                <a:tc>
                  <a:txBody>
                    <a:bodyPr/>
                    <a:lstStyle/>
                    <a:p>
                      <a:pPr algn="ctr" rtl="0" fontAlgn="t"/>
                      <a:r>
                        <a:rPr lang="tr-TR" sz="1000" u="none" strike="noStrike"/>
                        <a:t>2027</a:t>
                      </a:r>
                      <a:endParaRPr lang="tr-TR" sz="1000" b="1" i="0" u="none" strike="noStrike">
                        <a:solidFill>
                          <a:srgbClr val="000000"/>
                        </a:solidFill>
                        <a:latin typeface="Times New Roman"/>
                      </a:endParaRPr>
                    </a:p>
                  </a:txBody>
                  <a:tcPr marL="4177" marR="4177" marT="4177" marB="0" anchor="ctr"/>
                </a:tc>
                <a:tc>
                  <a:txBody>
                    <a:bodyPr/>
                    <a:lstStyle/>
                    <a:p>
                      <a:pPr algn="ctr" rtl="0" fontAlgn="t"/>
                      <a:r>
                        <a:rPr lang="tr-TR" sz="1000" u="none" strike="noStrike"/>
                        <a:t>2028</a:t>
                      </a:r>
                      <a:endParaRPr lang="tr-TR" sz="1000" b="1" i="0" u="none" strike="noStrike">
                        <a:solidFill>
                          <a:srgbClr val="000000"/>
                        </a:solidFill>
                        <a:latin typeface="Times New Roman"/>
                      </a:endParaRPr>
                    </a:p>
                  </a:txBody>
                  <a:tcPr marL="4177" marR="4177" marT="4177" marB="0" anchor="ctr"/>
                </a:tc>
              </a:tr>
              <a:tr h="280682">
                <a:tc gridSpan="3">
                  <a:txBody>
                    <a:bodyPr/>
                    <a:lstStyle/>
                    <a:p>
                      <a:pPr algn="l" rtl="0" fontAlgn="t"/>
                      <a:r>
                        <a:rPr lang="tr-TR" sz="1000" u="none" strike="noStrike" dirty="0" smtClean="0"/>
                        <a:t>PG2.2.1</a:t>
                      </a:r>
                      <a:r>
                        <a:rPr lang="tr-TR" sz="1000" kern="1200" dirty="0" smtClean="0">
                          <a:solidFill>
                            <a:schemeClr val="dk1"/>
                          </a:solidFill>
                          <a:effectLst/>
                          <a:latin typeface="+mn-lt"/>
                          <a:ea typeface="+mn-ea"/>
                          <a:cs typeface="+mn-cs"/>
                        </a:rPr>
                        <a:t>Meslek dersleri yıl sonu puan ortalaması</a:t>
                      </a:r>
                      <a:endParaRPr lang="tr-TR" sz="1000" b="1"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15</a:t>
                      </a:r>
                      <a:endParaRPr lang="tr-TR" sz="1000" b="1" i="0" u="none" strike="noStrike" dirty="0">
                        <a:solidFill>
                          <a:srgbClr val="000000"/>
                        </a:solidFill>
                        <a:latin typeface="Times New Roman"/>
                      </a:endParaRPr>
                    </a:p>
                  </a:txBody>
                  <a:tcPr marL="4177" marR="4177" marT="4177" marB="0" anchor="ctr"/>
                </a:tc>
                <a:tc>
                  <a:txBody>
                    <a:bodyPr/>
                    <a:lstStyle/>
                    <a:p>
                      <a:pPr algn="ctr">
                        <a:lnSpc>
                          <a:spcPct val="125000"/>
                        </a:lnSpc>
                        <a:spcAft>
                          <a:spcPts val="0"/>
                        </a:spcAft>
                      </a:pPr>
                      <a:r>
                        <a:rPr lang="tr-TR" sz="1100">
                          <a:effectLst/>
                          <a:latin typeface="Cambria"/>
                          <a:ea typeface="Times New Roman"/>
                          <a:cs typeface="Times New Roman"/>
                        </a:rPr>
                        <a:t>60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60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75</a:t>
                      </a:r>
                      <a:endParaRPr lang="tr-TR" sz="1200">
                        <a:effectLst/>
                        <a:latin typeface="Book Antiqua"/>
                        <a:ea typeface="Times New Roman"/>
                        <a:cs typeface="Times New Roman"/>
                      </a:endParaRPr>
                    </a:p>
                  </a:txBody>
                  <a:tcPr marL="68580" marR="68580" marT="0" marB="0" anchor="ctr"/>
                </a:tc>
              </a:tr>
              <a:tr h="292402">
                <a:tc gridSpan="3">
                  <a:txBody>
                    <a:bodyPr/>
                    <a:lstStyle/>
                    <a:p>
                      <a:pPr algn="l" rtl="0" fontAlgn="t"/>
                      <a:r>
                        <a:rPr lang="tr-TR" sz="1000" u="none" strike="noStrike" dirty="0"/>
                        <a:t>PG2.2.2. </a:t>
                      </a:r>
                      <a:r>
                        <a:rPr lang="tr-TR" sz="1000" kern="1200" dirty="0" smtClean="0">
                          <a:solidFill>
                            <a:schemeClr val="dk1"/>
                          </a:solidFill>
                          <a:effectLst/>
                          <a:latin typeface="+mn-lt"/>
                          <a:ea typeface="+mn-ea"/>
                          <a:cs typeface="+mn-cs"/>
                        </a:rPr>
                        <a:t>Beceri eğitimi yılsonu puan ortalaması</a:t>
                      </a:r>
                      <a:endParaRPr lang="tr-TR" sz="1000" b="1"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smtClean="0"/>
                        <a:t> 15</a:t>
                      </a:r>
                      <a:endParaRPr lang="tr-TR" sz="1000" b="1" i="0" u="none" strike="noStrike" dirty="0">
                        <a:solidFill>
                          <a:srgbClr val="000000"/>
                        </a:solidFill>
                        <a:latin typeface="Times New Roman"/>
                      </a:endParaRPr>
                    </a:p>
                  </a:txBody>
                  <a:tcPr marL="4177" marR="4177" marT="4177" marB="0" anchor="ctr"/>
                </a:tc>
                <a:tc>
                  <a:txBody>
                    <a:bodyPr/>
                    <a:lstStyle/>
                    <a:p>
                      <a:pPr algn="ctr">
                        <a:lnSpc>
                          <a:spcPct val="125000"/>
                        </a:lnSpc>
                        <a:spcAft>
                          <a:spcPts val="0"/>
                        </a:spcAft>
                      </a:pPr>
                      <a:r>
                        <a:rPr lang="tr-TR" sz="1100">
                          <a:effectLst/>
                          <a:latin typeface="Cambria"/>
                          <a:ea typeface="Times New Roman"/>
                          <a:cs typeface="Times New Roman"/>
                        </a:rPr>
                        <a:t>65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80</a:t>
                      </a:r>
                      <a:endParaRPr lang="tr-TR" sz="1200">
                        <a:effectLst/>
                        <a:latin typeface="Book Antiqua"/>
                        <a:ea typeface="Times New Roman"/>
                        <a:cs typeface="Times New Roman"/>
                      </a:endParaRPr>
                    </a:p>
                  </a:txBody>
                  <a:tcPr marL="68580" marR="68580" marT="0" marB="0" anchor="ctr"/>
                </a:tc>
              </a:tr>
              <a:tr h="292402">
                <a:tc gridSpan="3">
                  <a:txBody>
                    <a:bodyPr/>
                    <a:lstStyle/>
                    <a:p>
                      <a:pPr algn="l" rtl="0" fontAlgn="t"/>
                      <a:r>
                        <a:rPr lang="tr-TR" sz="1000" u="none" strike="noStrike" dirty="0" smtClean="0"/>
                        <a:t>PG2.2.3</a:t>
                      </a:r>
                      <a:r>
                        <a:rPr lang="tr-TR" sz="1000" kern="1200" dirty="0" smtClean="0">
                          <a:solidFill>
                            <a:schemeClr val="dk1"/>
                          </a:solidFill>
                          <a:effectLst/>
                          <a:latin typeface="+mn-lt"/>
                          <a:ea typeface="+mn-ea"/>
                          <a:cs typeface="+mn-cs"/>
                        </a:rPr>
                        <a:t>Beceri eğitimi alan öğrencilerden  işletmenin öğrenci becerileri ile ilgili memnuniyet oranı</a:t>
                      </a:r>
                      <a:endParaRPr lang="tr-TR" sz="1000" b="1"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smtClean="0"/>
                        <a:t> 15</a:t>
                      </a:r>
                      <a:endParaRPr lang="tr-TR" sz="1000" b="1" i="0" u="none" strike="noStrike" dirty="0">
                        <a:solidFill>
                          <a:srgbClr val="000000"/>
                        </a:solidFill>
                        <a:latin typeface="Times New Roman"/>
                      </a:endParaRPr>
                    </a:p>
                  </a:txBody>
                  <a:tcPr marL="4177" marR="4177" marT="4177" marB="0" anchor="ctr"/>
                </a:tc>
                <a:tc>
                  <a:txBody>
                    <a:bodyPr/>
                    <a:lstStyle/>
                    <a:p>
                      <a:pPr algn="ctr">
                        <a:lnSpc>
                          <a:spcPct val="125000"/>
                        </a:lnSpc>
                        <a:spcAft>
                          <a:spcPts val="0"/>
                        </a:spcAft>
                      </a:pPr>
                      <a:r>
                        <a:rPr lang="tr-TR" sz="1100">
                          <a:effectLst/>
                          <a:latin typeface="Cambria"/>
                          <a:ea typeface="Times New Roman"/>
                          <a:cs typeface="Times New Roman"/>
                        </a:rPr>
                        <a:t>65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80</a:t>
                      </a:r>
                      <a:endParaRPr lang="tr-TR" sz="1200">
                        <a:effectLst/>
                        <a:latin typeface="Book Antiqua"/>
                        <a:ea typeface="Times New Roman"/>
                        <a:cs typeface="Times New Roman"/>
                      </a:endParaRPr>
                    </a:p>
                  </a:txBody>
                  <a:tcPr marL="68580" marR="68580" marT="0" marB="0" anchor="ctr"/>
                </a:tc>
              </a:tr>
              <a:tr h="292402">
                <a:tc gridSpan="3">
                  <a:txBody>
                    <a:bodyPr/>
                    <a:lstStyle/>
                    <a:p>
                      <a:pPr algn="l" rtl="0" fontAlgn="t"/>
                      <a:r>
                        <a:rPr lang="tr-TR" sz="1000" u="none" strike="noStrike" dirty="0" smtClean="0"/>
                        <a:t>PG2.2.4</a:t>
                      </a:r>
                      <a:r>
                        <a:rPr lang="tr-TR" sz="1000" kern="1200" dirty="0" smtClean="0">
                          <a:solidFill>
                            <a:schemeClr val="dk1"/>
                          </a:solidFill>
                          <a:effectLst/>
                          <a:latin typeface="+mn-lt"/>
                          <a:ea typeface="+mn-ea"/>
                          <a:cs typeface="+mn-cs"/>
                        </a:rPr>
                        <a:t>Beceri eğitimi alan öğrencilerden işletmenin mesleki etik ile ilgili memnuniyet oranı</a:t>
                      </a:r>
                      <a:endParaRPr lang="tr-TR" sz="1000" b="1"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smtClean="0"/>
                        <a:t> 15</a:t>
                      </a:r>
                      <a:endParaRPr lang="tr-TR" sz="1000" b="1" i="0" u="none" strike="noStrike" dirty="0">
                        <a:solidFill>
                          <a:srgbClr val="000000"/>
                        </a:solidFill>
                        <a:latin typeface="Times New Roman"/>
                      </a:endParaRPr>
                    </a:p>
                  </a:txBody>
                  <a:tcPr marL="4177" marR="4177" marT="4177" marB="0" anchor="ctr"/>
                </a:tc>
                <a:tc>
                  <a:txBody>
                    <a:bodyPr/>
                    <a:lstStyle/>
                    <a:p>
                      <a:pPr algn="ctr">
                        <a:lnSpc>
                          <a:spcPct val="125000"/>
                        </a:lnSpc>
                        <a:spcAft>
                          <a:spcPts val="0"/>
                        </a:spcAft>
                      </a:pPr>
                      <a:r>
                        <a:rPr lang="tr-TR" sz="1100">
                          <a:effectLst/>
                          <a:latin typeface="Cambria"/>
                          <a:ea typeface="Times New Roman"/>
                          <a:cs typeface="Times New Roman"/>
                        </a:rPr>
                        <a:t>65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65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80</a:t>
                      </a:r>
                      <a:endParaRPr lang="tr-TR" sz="1200">
                        <a:effectLst/>
                        <a:latin typeface="Book Antiqua"/>
                        <a:ea typeface="Times New Roman"/>
                        <a:cs typeface="Times New Roman"/>
                      </a:endParaRPr>
                    </a:p>
                  </a:txBody>
                  <a:tcPr marL="68580" marR="68580" marT="0" marB="0" anchor="ctr"/>
                </a:tc>
              </a:tr>
              <a:tr h="374244">
                <a:tc gridSpan="3">
                  <a:txBody>
                    <a:bodyPr/>
                    <a:lstStyle/>
                    <a:p>
                      <a:pPr algn="l" rtl="0" fontAlgn="t"/>
                      <a:r>
                        <a:rPr lang="tr-TR" sz="1000" u="none" strike="noStrike" dirty="0"/>
                        <a:t>PG2.2.5. </a:t>
                      </a:r>
                      <a:r>
                        <a:rPr lang="tr-TR" sz="1000" kern="1200" dirty="0" smtClean="0">
                          <a:solidFill>
                            <a:schemeClr val="dk1"/>
                          </a:solidFill>
                          <a:effectLst/>
                          <a:latin typeface="+mn-lt"/>
                          <a:ea typeface="+mn-ea"/>
                          <a:cs typeface="+mn-cs"/>
                        </a:rPr>
                        <a:t>Öğrencilerin beceri eğitimi işletmeden memnuniyet oranı</a:t>
                      </a:r>
                      <a:endParaRPr lang="tr-TR" sz="1000" b="1"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smtClean="0"/>
                        <a:t> 15</a:t>
                      </a:r>
                      <a:endParaRPr lang="tr-TR" sz="1000" b="1" i="0" u="none" strike="noStrike" dirty="0">
                        <a:solidFill>
                          <a:srgbClr val="000000"/>
                        </a:solidFill>
                        <a:latin typeface="Times New Roman"/>
                      </a:endParaRPr>
                    </a:p>
                  </a:txBody>
                  <a:tcPr marL="4177" marR="4177" marT="4177" marB="0" anchor="ctr"/>
                </a:tc>
                <a:tc>
                  <a:txBody>
                    <a:bodyPr/>
                    <a:lstStyle/>
                    <a:p>
                      <a:pPr algn="ctr">
                        <a:lnSpc>
                          <a:spcPct val="125000"/>
                        </a:lnSpc>
                        <a:spcAft>
                          <a:spcPts val="0"/>
                        </a:spcAft>
                      </a:pPr>
                      <a:r>
                        <a:rPr lang="tr-TR" sz="1100">
                          <a:effectLst/>
                          <a:latin typeface="Cambria"/>
                          <a:ea typeface="Times New Roman"/>
                          <a:cs typeface="Times New Roman"/>
                        </a:rPr>
                        <a:t>65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80</a:t>
                      </a:r>
                      <a:endParaRPr lang="tr-TR" sz="1200">
                        <a:effectLst/>
                        <a:latin typeface="Book Antiqua"/>
                        <a:ea typeface="Times New Roman"/>
                        <a:cs typeface="Times New Roman"/>
                      </a:endParaRPr>
                    </a:p>
                  </a:txBody>
                  <a:tcPr marL="68580" marR="68580" marT="0" marB="0" anchor="ctr"/>
                </a:tc>
              </a:tr>
              <a:tr h="436142">
                <a:tc gridSpan="3">
                  <a:txBody>
                    <a:bodyPr/>
                    <a:lstStyle/>
                    <a:p>
                      <a:pPr algn="l" rtl="0" fontAlgn="t"/>
                      <a:r>
                        <a:rPr lang="tr-TR" sz="1000" u="none" strike="noStrike" dirty="0"/>
                        <a:t>PG 2.2.6 </a:t>
                      </a:r>
                      <a:r>
                        <a:rPr lang="tr-TR" sz="1000" kern="1200" dirty="0" smtClean="0">
                          <a:solidFill>
                            <a:schemeClr val="dk1"/>
                          </a:solidFill>
                          <a:effectLst/>
                          <a:latin typeface="+mn-lt"/>
                          <a:ea typeface="+mn-ea"/>
                          <a:cs typeface="+mn-cs"/>
                        </a:rPr>
                        <a:t>Yeşil beceriler ile hazırlanan en az bir etkinlik/ projeye katılan öğrenci oranı</a:t>
                      </a:r>
                      <a:endParaRPr lang="tr-TR" sz="1000" b="1"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smtClean="0"/>
                        <a:t> 15</a:t>
                      </a:r>
                      <a:endParaRPr lang="tr-TR" sz="1000" b="1" i="0" u="none" strike="noStrike" dirty="0">
                        <a:solidFill>
                          <a:srgbClr val="000000"/>
                        </a:solidFill>
                        <a:latin typeface="Times New Roman"/>
                      </a:endParaRPr>
                    </a:p>
                  </a:txBody>
                  <a:tcPr marL="4177" marR="4177" marT="4177"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r>
              <a:tr h="436142">
                <a:tc gridSpan="3">
                  <a:txBody>
                    <a:bodyPr/>
                    <a:lstStyle/>
                    <a:p>
                      <a:pPr algn="l" rtl="0" fontAlgn="t"/>
                      <a:r>
                        <a:rPr lang="tr-TR" sz="1000" u="none" strike="noStrike" dirty="0"/>
                        <a:t>PG 2.2.7 </a:t>
                      </a:r>
                      <a:r>
                        <a:rPr lang="tr-TR" sz="1000" kern="1200" dirty="0" smtClean="0">
                          <a:solidFill>
                            <a:schemeClr val="dk1"/>
                          </a:solidFill>
                          <a:effectLst/>
                          <a:latin typeface="+mn-lt"/>
                          <a:ea typeface="+mn-ea"/>
                          <a:cs typeface="+mn-cs"/>
                        </a:rPr>
                        <a:t>Öncelikli olarak yapay zeka ,ileri teknoloji vb. konularda üretilen proje sayısı (bilişim, elektrik ve elektronik teknolojileri alanı)</a:t>
                      </a:r>
                      <a:endParaRPr lang="tr-TR" sz="1000" b="1"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smtClean="0"/>
                        <a:t>10</a:t>
                      </a:r>
                      <a:r>
                        <a:rPr lang="tr-TR" sz="1000" u="none" strike="noStrike" dirty="0"/>
                        <a:t> </a:t>
                      </a:r>
                      <a:endParaRPr lang="tr-TR" sz="1000" b="1" i="0" u="none" strike="noStrike" dirty="0">
                        <a:solidFill>
                          <a:srgbClr val="000000"/>
                        </a:solidFill>
                        <a:latin typeface="Times New Roman"/>
                      </a:endParaRPr>
                    </a:p>
                  </a:txBody>
                  <a:tcPr marL="4177" marR="4177" marT="4177" marB="0" anchor="ctr"/>
                </a:tc>
                <a:tc>
                  <a:txBody>
                    <a:bodyPr/>
                    <a:lstStyle/>
                    <a:p>
                      <a:pPr algn="ctr">
                        <a:lnSpc>
                          <a:spcPct val="125000"/>
                        </a:lnSpc>
                        <a:spcAft>
                          <a:spcPts val="0"/>
                        </a:spcAft>
                      </a:pPr>
                      <a:r>
                        <a:rPr lang="tr-TR" sz="1100" dirty="0">
                          <a:effectLst/>
                          <a:latin typeface="Cambria"/>
                          <a:ea typeface="Times New Roman"/>
                          <a:cs typeface="Times New Roman"/>
                        </a:rPr>
                        <a:t>-</a:t>
                      </a:r>
                      <a:endParaRPr lang="tr-TR" sz="12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a:t>
                      </a:r>
                      <a:endParaRPr lang="tr-TR" sz="1200">
                        <a:effectLst/>
                        <a:latin typeface="Book Antiqua"/>
                        <a:ea typeface="Times New Roman"/>
                        <a:cs typeface="Times New Roman"/>
                      </a:endParaRPr>
                    </a:p>
                  </a:txBody>
                  <a:tcPr marL="68580" marR="68580" marT="0" marB="0" anchor="ctr"/>
                </a:tc>
              </a:tr>
              <a:tr h="436142">
                <a:tc gridSpan="3">
                  <a:txBody>
                    <a:bodyPr/>
                    <a:lstStyle/>
                    <a:p>
                      <a:pPr algn="l" rtl="0" fontAlgn="t"/>
                      <a:r>
                        <a:rPr lang="tr-TR" sz="1000" b="0" kern="1200" dirty="0" smtClean="0">
                          <a:solidFill>
                            <a:schemeClr val="dk1"/>
                          </a:solidFill>
                          <a:effectLst/>
                          <a:latin typeface="+mn-lt"/>
                          <a:ea typeface="+mn-ea"/>
                          <a:cs typeface="+mn-cs"/>
                        </a:rPr>
                        <a:t>PG.2.2.8.</a:t>
                      </a:r>
                      <a:r>
                        <a:rPr lang="tr-TR" sz="1000" kern="1200" dirty="0" smtClean="0">
                          <a:solidFill>
                            <a:schemeClr val="dk1"/>
                          </a:solidFill>
                          <a:effectLst/>
                          <a:latin typeface="+mn-lt"/>
                          <a:ea typeface="+mn-ea"/>
                          <a:cs typeface="+mn-cs"/>
                        </a:rPr>
                        <a:t> Öncelikli olarak yapay zeka, ileri teknoloji vb. alanlarda yerel , ulusal ve uluslararası boyutlarda katılım sağlanan etkinlik sayısı</a:t>
                      </a:r>
                      <a:endParaRPr lang="tr-TR" sz="1000" b="0"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a:txBody>
                    <a:bodyPr/>
                    <a:lstStyle/>
                    <a:p>
                      <a:pPr algn="ctr" rtl="0" fontAlgn="t"/>
                      <a:endParaRPr lang="tr-TR" sz="1000" b="1" i="0" u="none" strike="noStrike" dirty="0">
                        <a:solidFill>
                          <a:srgbClr val="000000"/>
                        </a:solidFill>
                        <a:latin typeface="Times New Roman"/>
                      </a:endParaRPr>
                    </a:p>
                  </a:txBody>
                  <a:tcPr marL="4177" marR="4177" marT="4177"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a:t>
                      </a:r>
                      <a:endParaRPr lang="tr-TR" sz="1200">
                        <a:effectLst/>
                        <a:latin typeface="Book Antiqua"/>
                        <a:ea typeface="Times New Roman"/>
                        <a:cs typeface="Times New Roman"/>
                      </a:endParaRPr>
                    </a:p>
                  </a:txBody>
                  <a:tcPr marL="68580" marR="68580" marT="0" marB="0" anchor="ctr"/>
                </a:tc>
              </a:tr>
              <a:tr h="436142">
                <a:tc gridSpan="3">
                  <a:txBody>
                    <a:bodyPr/>
                    <a:lstStyle/>
                    <a:p>
                      <a:pPr algn="l" rtl="0" fontAlgn="t"/>
                      <a:r>
                        <a:rPr lang="tr-TR" sz="1000" b="0" i="0" u="none" strike="noStrike" dirty="0" smtClean="0">
                          <a:solidFill>
                            <a:srgbClr val="000000"/>
                          </a:solidFill>
                          <a:latin typeface="Times New Roman"/>
                        </a:rPr>
                        <a:t>P.G.2.2.9.</a:t>
                      </a:r>
                      <a:r>
                        <a:rPr lang="tr-TR" sz="1000" kern="1200" dirty="0" smtClean="0">
                          <a:solidFill>
                            <a:schemeClr val="dk1"/>
                          </a:solidFill>
                          <a:effectLst/>
                          <a:latin typeface="+mn-lt"/>
                          <a:ea typeface="+mn-ea"/>
                          <a:cs typeface="+mn-cs"/>
                        </a:rPr>
                        <a:t> Buluş ,patent, marka ve faydalı model başvuru sayısı</a:t>
                      </a:r>
                      <a:endParaRPr lang="tr-TR" sz="1000" b="0"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dirty="0"/>
                    </a:p>
                  </a:txBody>
                  <a:tcPr/>
                </a:tc>
                <a:tc>
                  <a:txBody>
                    <a:bodyPr/>
                    <a:lstStyle/>
                    <a:p>
                      <a:pPr algn="ctr" rtl="0" fontAlgn="t"/>
                      <a:endParaRPr lang="tr-TR" sz="1000" b="1" i="0" u="none" strike="noStrike" dirty="0">
                        <a:solidFill>
                          <a:srgbClr val="000000"/>
                        </a:solidFill>
                        <a:latin typeface="Times New Roman"/>
                      </a:endParaRPr>
                    </a:p>
                  </a:txBody>
                  <a:tcPr marL="4177" marR="4177" marT="4177"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a:effectLst/>
                          <a:latin typeface="Cambria"/>
                          <a:ea typeface="Times New Roman"/>
                          <a:cs typeface="Times New Roman"/>
                        </a:rPr>
                        <a:t>2</a:t>
                      </a:r>
                      <a:endParaRPr lang="tr-TR" sz="1200" dirty="0">
                        <a:effectLst/>
                        <a:latin typeface="Book Antiqua"/>
                        <a:ea typeface="Times New Roman"/>
                        <a:cs typeface="Times New Roman"/>
                      </a:endParaRPr>
                    </a:p>
                  </a:txBody>
                  <a:tcPr marL="68580" marR="68580" marT="0" marB="0" anchor="ctr"/>
                </a:tc>
              </a:tr>
              <a:tr h="196971">
                <a:tc rowSpan="6">
                  <a:txBody>
                    <a:bodyPr/>
                    <a:lstStyle/>
                    <a:p>
                      <a:pPr algn="ctr" rtl="0" fontAlgn="ctr"/>
                      <a:r>
                        <a:rPr lang="tr-TR" sz="1000" u="none" strike="noStrike" dirty="0"/>
                        <a:t>Stratejiler  </a:t>
                      </a:r>
                      <a:endParaRPr lang="tr-TR" sz="1000" b="1" i="0" u="none" strike="noStrike" dirty="0">
                        <a:solidFill>
                          <a:srgbClr val="000000"/>
                        </a:solidFill>
                        <a:latin typeface="Times New Roman"/>
                      </a:endParaRPr>
                    </a:p>
                  </a:txBody>
                  <a:tcPr marL="4177" marR="4177" marT="4177" marB="0" anchor="ctr"/>
                </a:tc>
                <a:tc gridSpan="2">
                  <a:txBody>
                    <a:bodyPr/>
                    <a:lstStyle/>
                    <a:p>
                      <a:pPr algn="ctr" rtl="0" fontAlgn="t"/>
                      <a:r>
                        <a:rPr lang="tr-TR" sz="1000" u="none" strike="noStrike"/>
                        <a:t>S.1.1.1</a:t>
                      </a:r>
                      <a:endParaRPr lang="tr-TR" sz="1000" b="1" i="0" u="none" strike="noStrike">
                        <a:solidFill>
                          <a:srgbClr val="000000"/>
                        </a:solidFill>
                        <a:latin typeface="Times New Roman"/>
                      </a:endParaRPr>
                    </a:p>
                  </a:txBody>
                  <a:tcPr marL="4177" marR="4177" marT="4177"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Meslek derslerinde proje tabanlı yöntem kullanılarak öğrencilerin analiz, sentez ve değerlendirme becerilerinin gelişmesini sağlayacaktır.</a:t>
                      </a:r>
                      <a:endParaRPr lang="tr-TR" sz="1000" b="0"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5455">
                <a:tc vMerge="1">
                  <a:txBody>
                    <a:bodyPr/>
                    <a:lstStyle/>
                    <a:p>
                      <a:endParaRPr lang="tr-TR"/>
                    </a:p>
                  </a:txBody>
                  <a:tcPr/>
                </a:tc>
                <a:tc gridSpan="2">
                  <a:txBody>
                    <a:bodyPr/>
                    <a:lstStyle/>
                    <a:p>
                      <a:pPr algn="ctr" rtl="0" fontAlgn="t"/>
                      <a:r>
                        <a:rPr lang="tr-TR" sz="1000" u="none" strike="noStrike"/>
                        <a:t>S.1.1.2</a:t>
                      </a:r>
                      <a:endParaRPr lang="tr-TR" sz="1000" b="1" i="0" u="none" strike="noStrike">
                        <a:solidFill>
                          <a:srgbClr val="000000"/>
                        </a:solidFill>
                        <a:latin typeface="Times New Roman"/>
                      </a:endParaRPr>
                    </a:p>
                  </a:txBody>
                  <a:tcPr marL="4177" marR="4177" marT="4177"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Bakanlık tarafından hazırlanan eğitim –iş ahlakı ve öğrenci yeterliliklerini anketlerinin işletmeler ve öğrenciler tarafından doldurulması sağlanacaktır. Anket sonuçları değerlendirilerek sonuçlara uygun stratejiler belirlenecektir.</a:t>
                      </a:r>
                      <a:endParaRPr lang="tr-TR" sz="1000" b="0"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2402">
                <a:tc vMerge="1">
                  <a:txBody>
                    <a:bodyPr/>
                    <a:lstStyle/>
                    <a:p>
                      <a:endParaRPr lang="tr-TR"/>
                    </a:p>
                  </a:txBody>
                  <a:tcPr/>
                </a:tc>
                <a:tc gridSpan="2">
                  <a:txBody>
                    <a:bodyPr/>
                    <a:lstStyle/>
                    <a:p>
                      <a:pPr algn="ctr" rtl="0" fontAlgn="t"/>
                      <a:r>
                        <a:rPr lang="tr-TR" sz="1000" u="none" strike="noStrike" dirty="0"/>
                        <a:t>S.1.1.3</a:t>
                      </a:r>
                      <a:endParaRPr lang="tr-TR" sz="1000" b="1" i="0" u="none" strike="noStrike" dirty="0">
                        <a:solidFill>
                          <a:srgbClr val="000000"/>
                        </a:solidFill>
                        <a:latin typeface="Times New Roman"/>
                      </a:endParaRPr>
                    </a:p>
                  </a:txBody>
                  <a:tcPr marL="4177" marR="4177" marT="4177"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Öğrencilerin atölye ve laboratuvar derslerinde fiziki mekan sorumluluğu alması sağlanarak öğrencilerle sorumluluk bilinci geliştirilecektir.</a:t>
                      </a:r>
                      <a:endParaRPr lang="tr-TR" sz="1000" b="0"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2402">
                <a:tc vMerge="1">
                  <a:txBody>
                    <a:bodyPr/>
                    <a:lstStyle/>
                    <a:p>
                      <a:endParaRPr lang="tr-TR"/>
                    </a:p>
                  </a:txBody>
                  <a:tcPr/>
                </a:tc>
                <a:tc gridSpan="2">
                  <a:txBody>
                    <a:bodyPr/>
                    <a:lstStyle/>
                    <a:p>
                      <a:pPr algn="ctr" rtl="0" fontAlgn="t"/>
                      <a:r>
                        <a:rPr lang="tr-TR" sz="1000" u="none" strike="noStrike"/>
                        <a:t>S.1.1.4</a:t>
                      </a:r>
                      <a:endParaRPr lang="tr-TR" sz="1000" b="1" i="0" u="none" strike="noStrike">
                        <a:solidFill>
                          <a:srgbClr val="000000"/>
                        </a:solidFill>
                        <a:latin typeface="Times New Roman"/>
                      </a:endParaRPr>
                    </a:p>
                  </a:txBody>
                  <a:tcPr marL="4177" marR="4177" marT="4177"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Mesleki ve teknik eğitimle ilgili yerel, ulusal ve uluslararası boyutta düzenlenen etkinliklere katılım sağlanacaktır.</a:t>
                      </a:r>
                      <a:endParaRPr lang="tr-TR" sz="1000" b="0"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6971">
                <a:tc vMerge="1">
                  <a:txBody>
                    <a:bodyPr/>
                    <a:lstStyle/>
                    <a:p>
                      <a:endParaRPr lang="tr-TR"/>
                    </a:p>
                  </a:txBody>
                  <a:tcPr/>
                </a:tc>
                <a:tc gridSpan="2">
                  <a:txBody>
                    <a:bodyPr/>
                    <a:lstStyle/>
                    <a:p>
                      <a:pPr algn="ctr" rtl="0" fontAlgn="t"/>
                      <a:r>
                        <a:rPr lang="tr-TR" sz="1000" u="none" strike="noStrike"/>
                        <a:t>S.1.1.5</a:t>
                      </a:r>
                      <a:endParaRPr lang="tr-TR" sz="1000" b="1" i="0" u="none" strike="noStrike">
                        <a:solidFill>
                          <a:srgbClr val="000000"/>
                        </a:solidFill>
                        <a:latin typeface="Times New Roman"/>
                      </a:endParaRPr>
                    </a:p>
                  </a:txBody>
                  <a:tcPr marL="4177" marR="4177" marT="4177"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Öğrencilerin alanlarında becerilerini geliştirmelerini ,mesleki yeterliliklerinin farkına varmalarını sağlamak amacıyla fikri mülkiyet alanında çalışmalar geliştirecektir.</a:t>
                      </a:r>
                      <a:endParaRPr lang="tr-TR" sz="1000" b="0"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6971">
                <a:tc vMerge="1">
                  <a:txBody>
                    <a:bodyPr/>
                    <a:lstStyle/>
                    <a:p>
                      <a:pPr algn="ctr" rtl="0" fontAlgn="ctr"/>
                      <a:endParaRPr lang="tr-TR" sz="1000" b="1" i="0" u="none" strike="noStrike" dirty="0">
                        <a:solidFill>
                          <a:srgbClr val="000000"/>
                        </a:solidFill>
                        <a:latin typeface="Times New Roman"/>
                      </a:endParaRPr>
                    </a:p>
                  </a:txBody>
                  <a:tcPr marL="4177" marR="4177" marT="4177" marB="0" anchor="ctr"/>
                </a:tc>
                <a:tc gridSpan="2">
                  <a:txBody>
                    <a:bodyPr/>
                    <a:lstStyle/>
                    <a:p>
                      <a:pPr algn="ctr" rtl="0" fontAlgn="t"/>
                      <a:r>
                        <a:rPr lang="tr-TR" sz="1000" b="0" i="0" u="none" strike="noStrike" dirty="0" smtClean="0">
                          <a:solidFill>
                            <a:srgbClr val="000000"/>
                          </a:solidFill>
                          <a:latin typeface="Times New Roman"/>
                        </a:rPr>
                        <a:t>S.1.1.6</a:t>
                      </a:r>
                      <a:endParaRPr lang="tr-TR" sz="1000" b="0" i="0" u="none" strike="noStrike" dirty="0">
                        <a:solidFill>
                          <a:srgbClr val="000000"/>
                        </a:solidFill>
                        <a:latin typeface="Times New Roman"/>
                      </a:endParaRPr>
                    </a:p>
                  </a:txBody>
                  <a:tcPr marL="4177" marR="4177" marT="4177"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Çevre okullarda eğitim gören öğrencilerde iklim değişikliği ve yeşil dönüşüm konularında farkındalık oluşturmasına yönelik faaliyetler gerçekleştirilecektir.</a:t>
                      </a:r>
                      <a:endParaRPr lang="tr-TR" sz="1000" b="0"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8663">
                <a:tc gridSpan="3">
                  <a:txBody>
                    <a:bodyPr/>
                    <a:lstStyle/>
                    <a:p>
                      <a:pPr algn="l" rtl="0" fontAlgn="t"/>
                      <a:r>
                        <a:rPr lang="tr-TR" sz="1000" u="none" strike="noStrike"/>
                        <a:t>Riskler  </a:t>
                      </a:r>
                      <a:endParaRPr lang="tr-TR" sz="1000" b="1" i="0" u="none" strike="noStrike">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Okulumuza gelen öğrencilerin akademik olarak seviyelerinin düşük olması, branş öğretmen eksikliği</a:t>
                      </a:r>
                      <a:endParaRPr lang="tr-TR" sz="1000" b="0"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8663">
                <a:tc gridSpan="3">
                  <a:txBody>
                    <a:bodyPr/>
                    <a:lstStyle/>
                    <a:p>
                      <a:pPr algn="l" rtl="0" fontAlgn="t"/>
                      <a:r>
                        <a:rPr lang="tr-TR" sz="1000" u="none" strike="noStrike" dirty="0"/>
                        <a:t>Maliyet Tahmini  </a:t>
                      </a:r>
                      <a:endParaRPr lang="tr-TR" sz="1000" b="1"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gridSpan="7">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000" u="none" strike="noStrike" dirty="0"/>
                        <a:t> </a:t>
                      </a:r>
                      <a:r>
                        <a:rPr lang="tr-TR" sz="1000" b="1" u="none" strike="noStrike" dirty="0" smtClean="0"/>
                        <a:t>45.500,00</a:t>
                      </a:r>
                      <a:r>
                        <a:rPr lang="tr-TR" sz="1000" b="1" i="0" u="none" strike="noStrike" baseline="0" dirty="0" smtClean="0">
                          <a:solidFill>
                            <a:srgbClr val="000000"/>
                          </a:solidFill>
                          <a:latin typeface="Times New Roman"/>
                        </a:rPr>
                        <a:t> TL</a:t>
                      </a:r>
                      <a:endParaRPr lang="tr-TR" sz="1000" b="1" i="0" u="none" strike="noStrike" dirty="0" smtClean="0">
                        <a:solidFill>
                          <a:srgbClr val="000000"/>
                        </a:solidFill>
                        <a:latin typeface="+mn-lt"/>
                      </a:endParaRPr>
                    </a:p>
                  </a:txBody>
                  <a:tcPr marL="4177" marR="4177" marT="417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8663">
                <a:tc gridSpan="3">
                  <a:txBody>
                    <a:bodyPr/>
                    <a:lstStyle/>
                    <a:p>
                      <a:pPr algn="l" rtl="0" fontAlgn="t"/>
                      <a:r>
                        <a:rPr lang="tr-TR" sz="1000" u="none" strike="noStrike" dirty="0"/>
                        <a:t>İhtiyaçlar  </a:t>
                      </a:r>
                      <a:endParaRPr lang="tr-TR" sz="1000" b="1"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okulumuzun  Branş Öğretmen ihtiyacının karşılanması</a:t>
                      </a:r>
                      <a:endParaRPr lang="tr-TR" sz="1000" b="0" i="0" u="none" strike="noStrike" dirty="0">
                        <a:solidFill>
                          <a:srgbClr val="000000"/>
                        </a:solidFill>
                        <a:latin typeface="Times New Roman"/>
                      </a:endParaRPr>
                    </a:p>
                  </a:txBody>
                  <a:tcPr marL="4177" marR="4177" marT="417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p:cNvSpPr txBox="1"/>
          <p:nvPr/>
        </p:nvSpPr>
        <p:spPr>
          <a:xfrm>
            <a:off x="3428992" y="142852"/>
            <a:ext cx="2338797" cy="461665"/>
          </a:xfrm>
          <a:prstGeom prst="rect">
            <a:avLst/>
          </a:prstGeom>
          <a:noFill/>
          <a:ln>
            <a:noFill/>
          </a:ln>
          <a:effectLst>
            <a:glow rad="139700">
              <a:schemeClr val="accent2">
                <a:satMod val="175000"/>
                <a:alpha val="40000"/>
              </a:schemeClr>
            </a:glow>
          </a:effectLst>
        </p:spPr>
        <p:txBody>
          <a:bodyPr wrap="square" rtlCol="0">
            <a:spAutoFit/>
          </a:bodyPr>
          <a:lstStyle/>
          <a:p>
            <a:r>
              <a:rPr lang="tr-TR" sz="2400"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GELECEĞE BAKIŞ</a:t>
            </a:r>
          </a:p>
        </p:txBody>
      </p:sp>
      <p:sp>
        <p:nvSpPr>
          <p:cNvPr id="6" name="5 Slayt Numarası Yer Tutucusu"/>
          <p:cNvSpPr>
            <a:spLocks noGrp="1"/>
          </p:cNvSpPr>
          <p:nvPr>
            <p:ph type="sldNum" sz="quarter" idx="12"/>
          </p:nvPr>
        </p:nvSpPr>
        <p:spPr/>
        <p:txBody>
          <a:bodyPr/>
          <a:lstStyle/>
          <a:p>
            <a:fld id="{70B8EFC6-9B92-4EC2-910F-8C8DAAC16B59}" type="slidenum">
              <a:rPr lang="tr-TR" smtClean="0"/>
              <a:pPr/>
              <a:t>94</a:t>
            </a:fld>
            <a:endParaRPr lang="tr-TR"/>
          </a:p>
        </p:txBody>
      </p:sp>
      <p:graphicFrame>
        <p:nvGraphicFramePr>
          <p:cNvPr id="4" name="3 Tablo"/>
          <p:cNvGraphicFramePr>
            <a:graphicFrameLocks noGrp="1"/>
          </p:cNvGraphicFramePr>
          <p:nvPr>
            <p:extLst>
              <p:ext uri="{D42A27DB-BD31-4B8C-83A1-F6EECF244321}">
                <p14:modId xmlns:p14="http://schemas.microsoft.com/office/powerpoint/2010/main" xmlns="" val="2418024265"/>
              </p:ext>
            </p:extLst>
          </p:nvPr>
        </p:nvGraphicFramePr>
        <p:xfrm>
          <a:off x="571474" y="1344420"/>
          <a:ext cx="8215372" cy="3429402"/>
        </p:xfrm>
        <a:graphic>
          <a:graphicData uri="http://schemas.openxmlformats.org/drawingml/2006/table">
            <a:tbl>
              <a:tblPr>
                <a:tableStyleId>{775DCB02-9BB8-47FD-8907-85C794F793BA}</a:tableStyleId>
              </a:tblPr>
              <a:tblGrid>
                <a:gridCol w="855768"/>
                <a:gridCol w="684614"/>
                <a:gridCol w="684614"/>
                <a:gridCol w="855768"/>
                <a:gridCol w="855768"/>
                <a:gridCol w="855768"/>
                <a:gridCol w="855768"/>
                <a:gridCol w="855768"/>
                <a:gridCol w="855768"/>
                <a:gridCol w="855768"/>
              </a:tblGrid>
              <a:tr h="125641">
                <a:tc>
                  <a:txBody>
                    <a:bodyPr/>
                    <a:lstStyle/>
                    <a:p>
                      <a:pPr algn="l" rtl="0" fontAlgn="b"/>
                      <a:r>
                        <a:rPr lang="tr-TR" sz="1200" u="none" strike="noStrike" dirty="0"/>
                        <a:t>TEMA</a:t>
                      </a:r>
                      <a:endParaRPr lang="tr-TR" sz="1200" b="1" i="0" u="none" strike="noStrike" dirty="0">
                        <a:solidFill>
                          <a:srgbClr val="000000"/>
                        </a:solidFill>
                        <a:latin typeface="Times New Roman"/>
                      </a:endParaRPr>
                    </a:p>
                  </a:txBody>
                  <a:tcPr marL="4832" marR="4832" marT="4832" marB="0" anchor="b"/>
                </a:tc>
                <a:tc gridSpan="9">
                  <a:txBody>
                    <a:bodyPr/>
                    <a:lstStyle/>
                    <a:p>
                      <a:pPr algn="ctr" rtl="0" fontAlgn="b"/>
                      <a:r>
                        <a:rPr lang="tr-TR" sz="1200" dirty="0" smtClean="0"/>
                        <a:t> Eğitim ve Öğretimde Kalite </a:t>
                      </a:r>
                      <a:endParaRPr lang="tr-TR" sz="1200" b="1" i="0" u="none" strike="noStrike" dirty="0">
                        <a:solidFill>
                          <a:srgbClr val="000000"/>
                        </a:solidFill>
                        <a:latin typeface="Times New Roman" pitchFamily="18" charset="0"/>
                        <a:cs typeface="Times New Roman" pitchFamily="18" charset="0"/>
                      </a:endParaRPr>
                    </a:p>
                  </a:txBody>
                  <a:tcPr marL="4832" marR="4832" marT="4832"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25641">
                <a:tc>
                  <a:txBody>
                    <a:bodyPr/>
                    <a:lstStyle/>
                    <a:p>
                      <a:pPr algn="l" rtl="0" fontAlgn="b"/>
                      <a:r>
                        <a:rPr lang="tr-TR" sz="1200" u="none" strike="noStrike"/>
                        <a:t>OKUL</a:t>
                      </a:r>
                      <a:endParaRPr lang="tr-TR" sz="1200" b="1" i="0" u="none" strike="noStrike">
                        <a:solidFill>
                          <a:srgbClr val="000000"/>
                        </a:solidFill>
                        <a:latin typeface="Times New Roman"/>
                      </a:endParaRPr>
                    </a:p>
                  </a:txBody>
                  <a:tcPr marL="4832" marR="4832" marT="4832" marB="0" anchor="b"/>
                </a:tc>
                <a:tc gridSpan="9">
                  <a:txBody>
                    <a:bodyPr/>
                    <a:lstStyle/>
                    <a:p>
                      <a:pPr algn="ctr" rtl="0" fontAlgn="b"/>
                      <a:r>
                        <a:rPr lang="tr-TR" sz="1200" u="none" strike="noStrike" dirty="0"/>
                        <a:t>Hizan </a:t>
                      </a:r>
                      <a:r>
                        <a:rPr lang="tr-TR" sz="1200" u="none" strike="noStrike" dirty="0" smtClean="0"/>
                        <a:t>MESLEKİ VE TEKNİK </a:t>
                      </a:r>
                      <a:r>
                        <a:rPr lang="tr-TR" sz="1200" u="none" strike="noStrike" dirty="0" err="1" smtClean="0"/>
                        <a:t>ANADOLULisesi</a:t>
                      </a:r>
                      <a:endParaRPr lang="tr-TR" sz="1200" b="1" i="0" u="none" strike="noStrike" dirty="0">
                        <a:solidFill>
                          <a:srgbClr val="000000"/>
                        </a:solidFill>
                        <a:latin typeface="Times New Roman"/>
                      </a:endParaRPr>
                    </a:p>
                  </a:txBody>
                  <a:tcPr marL="4832" marR="4832" marT="4832"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2090">
                <a:tc gridSpan="2">
                  <a:txBody>
                    <a:bodyPr/>
                    <a:lstStyle/>
                    <a:p>
                      <a:pPr algn="l" rtl="0" fontAlgn="t"/>
                      <a:r>
                        <a:rPr lang="tr-TR" sz="1800" u="none" strike="noStrike" dirty="0"/>
                        <a:t>Amaç 2</a:t>
                      </a:r>
                      <a:endParaRPr lang="tr-TR" sz="1800" b="1" i="0" u="none" strike="noStrike" dirty="0">
                        <a:solidFill>
                          <a:srgbClr val="000000"/>
                        </a:solidFill>
                        <a:latin typeface="Times New Roman"/>
                      </a:endParaRPr>
                    </a:p>
                  </a:txBody>
                  <a:tcPr marL="4832" marR="4832" marT="4832" marB="0"/>
                </a:tc>
                <a:tc hMerge="1">
                  <a:txBody>
                    <a:bodyPr/>
                    <a:lstStyle/>
                    <a:p>
                      <a:endParaRPr lang="tr-TR"/>
                    </a:p>
                  </a:txBody>
                  <a:tcPr/>
                </a:tc>
                <a:tc gridSpan="8">
                  <a:txBody>
                    <a:bodyPr/>
                    <a:lstStyle/>
                    <a:p>
                      <a:pPr algn="l" rtl="0" fontAlgn="t"/>
                      <a:r>
                        <a:rPr lang="tr-TR" sz="1000" u="none" strike="noStrike" dirty="0"/>
                        <a:t>A2</a:t>
                      </a:r>
                      <a:r>
                        <a:rPr lang="tr-TR" sz="1000" u="none" strike="noStrike" dirty="0" smtClean="0"/>
                        <a:t>.</a:t>
                      </a:r>
                      <a:r>
                        <a:rPr lang="tr-TR" sz="1000" kern="1200" dirty="0" smtClean="0">
                          <a:solidFill>
                            <a:schemeClr val="dk1"/>
                          </a:solidFill>
                          <a:effectLst/>
                          <a:latin typeface="+mn-lt"/>
                          <a:ea typeface="+mn-ea"/>
                          <a:cs typeface="+mn-cs"/>
                        </a:rPr>
                        <a:t> Ulusal ve uluslararası alanda mesleki yeterliliği ile kabul gören ,mesleki değerlere sahip ,yaratıcı ,yenilikçi ,girişimci ,üretken ,ekonomiye değer katan ehil işgücü yetiştirilmesi sağlanacaktır.</a:t>
                      </a:r>
                      <a:endParaRPr lang="tr-TR" sz="1000" b="0" i="0" u="none" strike="noStrike" dirty="0">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8797">
                <a:tc gridSpan="2">
                  <a:txBody>
                    <a:bodyPr/>
                    <a:lstStyle/>
                    <a:p>
                      <a:pPr algn="l" rtl="0" fontAlgn="t"/>
                      <a:r>
                        <a:rPr lang="tr-TR" sz="1000" u="none" strike="noStrike"/>
                        <a:t>Hedef 2.3</a:t>
                      </a:r>
                      <a:endParaRPr lang="tr-TR" sz="1000" b="1" i="0" u="none" strike="noStrike">
                        <a:solidFill>
                          <a:srgbClr val="000000"/>
                        </a:solidFill>
                        <a:latin typeface="Times New Roman"/>
                      </a:endParaRPr>
                    </a:p>
                  </a:txBody>
                  <a:tcPr marL="4832" marR="4832" marT="4832" marB="0"/>
                </a:tc>
                <a:tc hMerge="1">
                  <a:txBody>
                    <a:bodyPr/>
                    <a:lstStyle/>
                    <a:p>
                      <a:endParaRPr lang="tr-TR"/>
                    </a:p>
                  </a:txBody>
                  <a:tcPr/>
                </a:tc>
                <a:tc gridSpan="8">
                  <a:txBody>
                    <a:bodyPr/>
                    <a:lstStyle/>
                    <a:p>
                      <a:pPr algn="l" rtl="0" fontAlgn="t"/>
                      <a:r>
                        <a:rPr lang="tr-TR" sz="1000" u="none" strike="noStrike" dirty="0"/>
                        <a:t>H2.3. </a:t>
                      </a:r>
                      <a:r>
                        <a:rPr lang="tr-TR" sz="1000" kern="1200" dirty="0" smtClean="0">
                          <a:solidFill>
                            <a:schemeClr val="dk1"/>
                          </a:solidFill>
                          <a:effectLst/>
                          <a:latin typeface="+mn-lt"/>
                          <a:ea typeface="+mn-ea"/>
                          <a:cs typeface="+mn-cs"/>
                        </a:rPr>
                        <a:t>Bir üst öğrenime yerleşen mesleki ve teknik ortaöğretim öğrencilerinin sayısı arttırılacaktır</a:t>
                      </a:r>
                      <a:endParaRPr lang="tr-TR" sz="1000" b="0" i="0" u="none" strike="noStrike" dirty="0">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3629">
                <a:tc gridSpan="3">
                  <a:txBody>
                    <a:bodyPr/>
                    <a:lstStyle/>
                    <a:p>
                      <a:pPr algn="l" rtl="0" fontAlgn="t"/>
                      <a:r>
                        <a:rPr lang="tr-TR" sz="1000" u="none" strike="noStrike"/>
                        <a:t>Performans Göstergeleri  </a:t>
                      </a:r>
                      <a:endParaRPr lang="tr-TR" sz="1000" b="1" i="0" u="none" strike="noStrike">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Hedefe Etkisi (%)  </a:t>
                      </a:r>
                      <a:endParaRPr lang="tr-TR" sz="1000" b="1" i="0" u="none" strike="noStrike" dirty="0">
                        <a:solidFill>
                          <a:srgbClr val="000000"/>
                        </a:solidFill>
                        <a:latin typeface="Times New Roman"/>
                      </a:endParaRPr>
                    </a:p>
                  </a:txBody>
                  <a:tcPr marL="4832" marR="4832" marT="4832" marB="0" anchor="ctr"/>
                </a:tc>
                <a:tc>
                  <a:txBody>
                    <a:bodyPr/>
                    <a:lstStyle/>
                    <a:p>
                      <a:pPr algn="ctr" rtl="0" fontAlgn="t"/>
                      <a:r>
                        <a:rPr lang="tr-TR" sz="1000" u="none" strike="noStrike" dirty="0"/>
                        <a:t>Başlangıç Değeri  </a:t>
                      </a:r>
                      <a:endParaRPr lang="tr-TR" sz="1000" b="1" i="0" u="none" strike="noStrike" dirty="0">
                        <a:solidFill>
                          <a:srgbClr val="000000"/>
                        </a:solidFill>
                        <a:latin typeface="Times New Roman"/>
                      </a:endParaRPr>
                    </a:p>
                  </a:txBody>
                  <a:tcPr marL="4832" marR="4832" marT="4832" marB="0" anchor="ctr"/>
                </a:tc>
                <a:tc>
                  <a:txBody>
                    <a:bodyPr/>
                    <a:lstStyle/>
                    <a:p>
                      <a:pPr algn="ctr" rtl="0" fontAlgn="t"/>
                      <a:r>
                        <a:rPr lang="tr-TR" sz="1000" u="none" strike="noStrike" dirty="0"/>
                        <a:t>2024</a:t>
                      </a:r>
                      <a:endParaRPr lang="tr-TR" sz="1000" b="1" i="0" u="none" strike="noStrike" dirty="0">
                        <a:solidFill>
                          <a:srgbClr val="000000"/>
                        </a:solidFill>
                        <a:latin typeface="Times New Roman"/>
                      </a:endParaRPr>
                    </a:p>
                  </a:txBody>
                  <a:tcPr marL="4832" marR="4832" marT="4832" marB="0" anchor="ctr"/>
                </a:tc>
                <a:tc>
                  <a:txBody>
                    <a:bodyPr/>
                    <a:lstStyle/>
                    <a:p>
                      <a:pPr algn="ctr" rtl="0" fontAlgn="t"/>
                      <a:r>
                        <a:rPr lang="tr-TR" sz="1000" u="none" strike="noStrike" dirty="0"/>
                        <a:t>2025</a:t>
                      </a:r>
                      <a:endParaRPr lang="tr-TR" sz="1000" b="1" i="0" u="none" strike="noStrike" dirty="0">
                        <a:solidFill>
                          <a:srgbClr val="000000"/>
                        </a:solidFill>
                        <a:latin typeface="Times New Roman"/>
                      </a:endParaRPr>
                    </a:p>
                  </a:txBody>
                  <a:tcPr marL="4832" marR="4832" marT="4832" marB="0" anchor="ctr"/>
                </a:tc>
                <a:tc>
                  <a:txBody>
                    <a:bodyPr/>
                    <a:lstStyle/>
                    <a:p>
                      <a:pPr algn="ctr" rtl="0" fontAlgn="t"/>
                      <a:r>
                        <a:rPr lang="tr-TR" sz="1000" u="none" strike="noStrike" dirty="0"/>
                        <a:t>2026</a:t>
                      </a:r>
                      <a:endParaRPr lang="tr-TR" sz="1000" b="1" i="0" u="none" strike="noStrike" dirty="0">
                        <a:solidFill>
                          <a:srgbClr val="000000"/>
                        </a:solidFill>
                        <a:latin typeface="Times New Roman"/>
                      </a:endParaRPr>
                    </a:p>
                  </a:txBody>
                  <a:tcPr marL="4832" marR="4832" marT="4832" marB="0" anchor="ctr"/>
                </a:tc>
                <a:tc>
                  <a:txBody>
                    <a:bodyPr/>
                    <a:lstStyle/>
                    <a:p>
                      <a:pPr algn="ctr" rtl="0" fontAlgn="t"/>
                      <a:r>
                        <a:rPr lang="tr-TR" sz="1000" u="none" strike="noStrike" dirty="0"/>
                        <a:t>2027</a:t>
                      </a:r>
                      <a:endParaRPr lang="tr-TR" sz="1000" b="1" i="0" u="none" strike="noStrike" dirty="0">
                        <a:solidFill>
                          <a:srgbClr val="000000"/>
                        </a:solidFill>
                        <a:latin typeface="Times New Roman"/>
                      </a:endParaRPr>
                    </a:p>
                  </a:txBody>
                  <a:tcPr marL="4832" marR="4832" marT="4832" marB="0" anchor="ctr"/>
                </a:tc>
                <a:tc>
                  <a:txBody>
                    <a:bodyPr/>
                    <a:lstStyle/>
                    <a:p>
                      <a:pPr algn="ctr" rtl="0" fontAlgn="t"/>
                      <a:r>
                        <a:rPr lang="tr-TR" sz="1000" u="none" strike="noStrike"/>
                        <a:t>2028</a:t>
                      </a:r>
                      <a:endParaRPr lang="tr-TR" sz="1000" b="1" i="0" u="none" strike="noStrike">
                        <a:solidFill>
                          <a:srgbClr val="000000"/>
                        </a:solidFill>
                        <a:latin typeface="Times New Roman"/>
                      </a:endParaRPr>
                    </a:p>
                  </a:txBody>
                  <a:tcPr marL="4832" marR="4832" marT="4832" marB="0" anchor="ctr"/>
                </a:tc>
              </a:tr>
              <a:tr h="275443">
                <a:tc gridSpan="3">
                  <a:txBody>
                    <a:bodyPr/>
                    <a:lstStyle/>
                    <a:p>
                      <a:pPr algn="l" rtl="0" fontAlgn="t"/>
                      <a:r>
                        <a:rPr lang="tr-TR" sz="1000" u="none" strike="noStrike" dirty="0"/>
                        <a:t>PG2.3.1. </a:t>
                      </a:r>
                      <a:r>
                        <a:rPr lang="tr-TR" sz="1000" kern="1200" dirty="0" smtClean="0">
                          <a:solidFill>
                            <a:schemeClr val="dk1"/>
                          </a:solidFill>
                          <a:effectLst/>
                          <a:latin typeface="+mn-lt"/>
                          <a:ea typeface="+mn-ea"/>
                          <a:cs typeface="+mn-cs"/>
                        </a:rPr>
                        <a:t>Alanında bir üst öğrenime yerleşen öğrenci oranı</a:t>
                      </a:r>
                      <a:endParaRPr lang="tr-TR" sz="1000" b="1" i="0" u="none" strike="noStrike" dirty="0">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4832" marR="4832" marT="4832" marB="0" anchor="ctr"/>
                </a:tc>
                <a:tc>
                  <a:txBody>
                    <a:bodyPr/>
                    <a:lstStyle/>
                    <a:p>
                      <a:pPr algn="ctr">
                        <a:lnSpc>
                          <a:spcPct val="125000"/>
                        </a:lnSpc>
                        <a:spcAft>
                          <a:spcPts val="0"/>
                        </a:spcAft>
                      </a:pPr>
                      <a:r>
                        <a:rPr lang="tr-TR" sz="1100">
                          <a:effectLst/>
                          <a:latin typeface="Cambria"/>
                          <a:ea typeface="Times New Roman"/>
                          <a:cs typeface="Times New Roman"/>
                        </a:rPr>
                        <a:t>10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11</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15</a:t>
                      </a:r>
                      <a:endParaRPr lang="tr-TR" sz="1200">
                        <a:effectLst/>
                        <a:latin typeface="Book Antiqua"/>
                        <a:ea typeface="Times New Roman"/>
                        <a:cs typeface="Times New Roman"/>
                      </a:endParaRPr>
                    </a:p>
                  </a:txBody>
                  <a:tcPr marL="68580" marR="68580" marT="0" marB="0" anchor="ctr"/>
                </a:tc>
              </a:tr>
              <a:tr h="275443">
                <a:tc gridSpan="3">
                  <a:txBody>
                    <a:bodyPr/>
                    <a:lstStyle/>
                    <a:p>
                      <a:pPr algn="l" rtl="0" fontAlgn="t"/>
                      <a:r>
                        <a:rPr lang="tr-TR" sz="1000" u="none" strike="noStrike" dirty="0"/>
                        <a:t>PG2.3.2. </a:t>
                      </a:r>
                      <a:r>
                        <a:rPr lang="tr-TR" sz="1000" kern="1200" dirty="0" smtClean="0">
                          <a:solidFill>
                            <a:schemeClr val="dk1"/>
                          </a:solidFill>
                          <a:effectLst/>
                          <a:latin typeface="+mn-lt"/>
                          <a:ea typeface="+mn-ea"/>
                          <a:cs typeface="+mn-cs"/>
                        </a:rPr>
                        <a:t>Ön lisans programlarına yerleşen öğrenci oranı</a:t>
                      </a:r>
                      <a:endParaRPr lang="tr-TR" sz="1000" b="1" i="0" u="none" strike="noStrike" dirty="0">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4832" marR="4832" marT="4832" marB="0" anchor="ctr"/>
                </a:tc>
                <a:tc>
                  <a:txBody>
                    <a:bodyPr/>
                    <a:lstStyle/>
                    <a:p>
                      <a:pPr algn="ctr">
                        <a:lnSpc>
                          <a:spcPct val="125000"/>
                        </a:lnSpc>
                        <a:spcAft>
                          <a:spcPts val="0"/>
                        </a:spcAft>
                      </a:pPr>
                      <a:r>
                        <a:rPr lang="tr-TR" sz="1100">
                          <a:effectLst/>
                          <a:latin typeface="Cambria"/>
                          <a:ea typeface="Times New Roman"/>
                          <a:cs typeface="Times New Roman"/>
                        </a:rPr>
                        <a:t>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6</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a:t>
                      </a:r>
                      <a:endParaRPr lang="tr-TR" sz="1200">
                        <a:effectLst/>
                        <a:latin typeface="Book Antiqua"/>
                        <a:ea typeface="Times New Roman"/>
                        <a:cs typeface="Times New Roman"/>
                      </a:endParaRPr>
                    </a:p>
                  </a:txBody>
                  <a:tcPr marL="68580" marR="68580" marT="0" marB="0" anchor="ctr"/>
                </a:tc>
              </a:tr>
              <a:tr h="275443">
                <a:tc gridSpan="3">
                  <a:txBody>
                    <a:bodyPr/>
                    <a:lstStyle/>
                    <a:p>
                      <a:pPr algn="l" rtl="0" fontAlgn="t"/>
                      <a:r>
                        <a:rPr lang="tr-TR" sz="1000" u="none" strike="noStrike" dirty="0"/>
                        <a:t>PG2.3.3. </a:t>
                      </a:r>
                      <a:r>
                        <a:rPr lang="tr-TR" sz="1000" kern="1200" dirty="0" smtClean="0">
                          <a:solidFill>
                            <a:schemeClr val="dk1"/>
                          </a:solidFill>
                          <a:effectLst/>
                          <a:latin typeface="+mn-lt"/>
                          <a:ea typeface="+mn-ea"/>
                          <a:cs typeface="+mn-cs"/>
                        </a:rPr>
                        <a:t>Lisans programlarına yerleşen öğrenci oranı</a:t>
                      </a:r>
                      <a:endParaRPr lang="tr-TR" sz="1000" b="1" i="0" u="none" strike="noStrike" dirty="0">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4832" marR="4832" marT="4832" marB="0" anchor="ctr"/>
                </a:tc>
                <a:tc>
                  <a:txBody>
                    <a:bodyPr/>
                    <a:lstStyle/>
                    <a:p>
                      <a:pPr algn="ctr">
                        <a:lnSpc>
                          <a:spcPct val="125000"/>
                        </a:lnSpc>
                        <a:spcAft>
                          <a:spcPts val="0"/>
                        </a:spcAft>
                      </a:pPr>
                      <a:r>
                        <a:rPr lang="tr-TR" sz="1100">
                          <a:effectLst/>
                          <a:latin typeface="Cambria"/>
                          <a:ea typeface="Times New Roman"/>
                          <a:cs typeface="Times New Roman"/>
                        </a:rPr>
                        <a:t>6</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6</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6</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a:effectLst/>
                          <a:latin typeface="Cambria"/>
                          <a:ea typeface="Times New Roman"/>
                          <a:cs typeface="Times New Roman"/>
                        </a:rPr>
                        <a:t>8</a:t>
                      </a:r>
                      <a:endParaRPr lang="tr-TR" sz="1200" dirty="0">
                        <a:effectLst/>
                        <a:latin typeface="Book Antiqua"/>
                        <a:ea typeface="Times New Roman"/>
                        <a:cs typeface="Times New Roman"/>
                      </a:endParaRPr>
                    </a:p>
                  </a:txBody>
                  <a:tcPr marL="68580" marR="68580" marT="0" marB="0" anchor="ctr"/>
                </a:tc>
              </a:tr>
              <a:tr h="193294">
                <a:tc rowSpan="3">
                  <a:txBody>
                    <a:bodyPr/>
                    <a:lstStyle/>
                    <a:p>
                      <a:pPr algn="ctr" rtl="0" fontAlgn="ctr"/>
                      <a:r>
                        <a:rPr lang="tr-TR" sz="1000" u="none" strike="noStrike" dirty="0"/>
                        <a:t>Stratejiler  </a:t>
                      </a:r>
                      <a:endParaRPr lang="tr-TR" sz="1000" b="1" i="0" u="none" strike="noStrike" dirty="0">
                        <a:solidFill>
                          <a:srgbClr val="000000"/>
                        </a:solidFill>
                        <a:latin typeface="Times New Roman"/>
                      </a:endParaRPr>
                    </a:p>
                  </a:txBody>
                  <a:tcPr marL="4832" marR="4832" marT="4832" marB="0" anchor="ctr"/>
                </a:tc>
                <a:tc gridSpan="2">
                  <a:txBody>
                    <a:bodyPr/>
                    <a:lstStyle/>
                    <a:p>
                      <a:pPr algn="ctr" rtl="0" fontAlgn="t"/>
                      <a:r>
                        <a:rPr lang="tr-TR" sz="1000" u="none" strike="noStrike"/>
                        <a:t>S.1.1.1</a:t>
                      </a:r>
                      <a:endParaRPr lang="tr-TR" sz="1000" b="1" i="0" u="none" strike="noStrike">
                        <a:solidFill>
                          <a:srgbClr val="000000"/>
                        </a:solidFill>
                        <a:latin typeface="Times New Roman"/>
                      </a:endParaRPr>
                    </a:p>
                  </a:txBody>
                  <a:tcPr marL="4832" marR="4832" marT="4832"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Destekleme ve yetiştirme kurslarıyla öğrencilerin genel bilgi ve kültür derslerindeki yeterlilikleri arttırılacaktır.</a:t>
                      </a:r>
                      <a:endParaRPr lang="tr-TR" sz="1000" b="0" i="0" u="none" strike="noStrike" dirty="0">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89941">
                <a:tc vMerge="1">
                  <a:txBody>
                    <a:bodyPr/>
                    <a:lstStyle/>
                    <a:p>
                      <a:endParaRPr lang="tr-TR"/>
                    </a:p>
                  </a:txBody>
                  <a:tcPr/>
                </a:tc>
                <a:tc gridSpan="2">
                  <a:txBody>
                    <a:bodyPr/>
                    <a:lstStyle/>
                    <a:p>
                      <a:pPr algn="ctr" rtl="0" fontAlgn="t"/>
                      <a:r>
                        <a:rPr lang="tr-TR" sz="1000" u="none" strike="noStrike"/>
                        <a:t>S.1.1.2</a:t>
                      </a:r>
                      <a:endParaRPr lang="tr-TR" sz="1000" b="1" i="0" u="none" strike="noStrike">
                        <a:solidFill>
                          <a:srgbClr val="000000"/>
                        </a:solidFill>
                        <a:latin typeface="Times New Roman"/>
                      </a:endParaRPr>
                    </a:p>
                  </a:txBody>
                  <a:tcPr marL="4832" marR="4832" marT="4832"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Dijital platformlarla öğrenciler akademik anlamda desteklenecektir.</a:t>
                      </a:r>
                      <a:endParaRPr lang="tr-TR" sz="1000" b="0" i="0" u="none" strike="noStrike" dirty="0">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3294">
                <a:tc vMerge="1">
                  <a:txBody>
                    <a:bodyPr/>
                    <a:lstStyle/>
                    <a:p>
                      <a:endParaRPr lang="tr-TR"/>
                    </a:p>
                  </a:txBody>
                  <a:tcPr/>
                </a:tc>
                <a:tc gridSpan="2">
                  <a:txBody>
                    <a:bodyPr/>
                    <a:lstStyle/>
                    <a:p>
                      <a:pPr algn="ctr" rtl="0" fontAlgn="t"/>
                      <a:r>
                        <a:rPr lang="tr-TR" sz="1000" u="none" strike="noStrike"/>
                        <a:t>S.1.1.3</a:t>
                      </a:r>
                      <a:endParaRPr lang="tr-TR" sz="1000" b="1" i="0" u="none" strike="noStrike">
                        <a:solidFill>
                          <a:srgbClr val="000000"/>
                        </a:solidFill>
                        <a:latin typeface="Times New Roman"/>
                      </a:endParaRPr>
                    </a:p>
                  </a:txBody>
                  <a:tcPr marL="4832" marR="4832" marT="4832" marB="0"/>
                </a:tc>
                <a:tc hMerge="1">
                  <a:txBody>
                    <a:bodyPr/>
                    <a:lstStyle/>
                    <a:p>
                      <a:endParaRPr lang="tr-TR"/>
                    </a:p>
                  </a:txBody>
                  <a:tcPr/>
                </a:tc>
                <a:tc gridSpan="7">
                  <a:txBody>
                    <a:bodyPr/>
                    <a:lstStyle/>
                    <a:p>
                      <a:pPr algn="l" rtl="0" fontAlgn="t"/>
                      <a:r>
                        <a:rPr lang="tr-TR" sz="1000" u="none" strike="noStrike" dirty="0"/>
                        <a:t> </a:t>
                      </a:r>
                      <a:r>
                        <a:rPr lang="tr-TR" sz="1000" kern="1200" dirty="0" smtClean="0">
                          <a:solidFill>
                            <a:schemeClr val="dk1"/>
                          </a:solidFill>
                          <a:effectLst/>
                          <a:latin typeface="+mn-lt"/>
                          <a:ea typeface="+mn-ea"/>
                          <a:cs typeface="+mn-cs"/>
                        </a:rPr>
                        <a:t>Öğrencileri ilgi ,yetenek ve ihtiyaçları doğrultusunda bir üst öğrenim programına hazırlayacak mesleki ve eğitsel rehberlik faaliyetleri yürütülecektir.</a:t>
                      </a:r>
                      <a:endParaRPr lang="tr-TR" sz="1000" b="0" i="0" u="none" strike="noStrike" dirty="0">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5976">
                <a:tc gridSpan="3">
                  <a:txBody>
                    <a:bodyPr/>
                    <a:lstStyle/>
                    <a:p>
                      <a:pPr algn="l" rtl="0" fontAlgn="t"/>
                      <a:r>
                        <a:rPr lang="tr-TR" sz="1000" u="none" strike="noStrike" dirty="0"/>
                        <a:t>Riskler  </a:t>
                      </a:r>
                      <a:endParaRPr lang="tr-TR" sz="1000" b="1" i="0" u="none" strike="noStrike" dirty="0">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öğrencilerin</a:t>
                      </a:r>
                      <a:r>
                        <a:rPr lang="tr-TR" sz="1000" u="none" strike="noStrike" baseline="0" dirty="0" smtClean="0"/>
                        <a:t> akademik olarak yeterli olmaması.</a:t>
                      </a:r>
                      <a:endParaRPr lang="tr-TR" sz="1000" b="0" i="0" u="none" strike="noStrike" dirty="0">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5976">
                <a:tc gridSpan="3">
                  <a:txBody>
                    <a:bodyPr/>
                    <a:lstStyle/>
                    <a:p>
                      <a:pPr algn="l" rtl="0" fontAlgn="t"/>
                      <a:r>
                        <a:rPr lang="tr-TR" sz="1000" u="none" strike="noStrike"/>
                        <a:t>Maliyet Tahmini  </a:t>
                      </a:r>
                      <a:endParaRPr lang="tr-TR" sz="1000" b="1" i="0" u="none" strike="noStrike">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gridSpan="7">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000" u="none" strike="noStrike" dirty="0"/>
                        <a:t> </a:t>
                      </a:r>
                      <a:r>
                        <a:rPr lang="tr-TR" sz="1000" b="1" u="none" strike="noStrike" dirty="0" smtClean="0"/>
                        <a:t>37.300,00</a:t>
                      </a:r>
                      <a:r>
                        <a:rPr lang="tr-TR" sz="1000" b="1" i="0" u="none" strike="noStrike" baseline="0" dirty="0" smtClean="0">
                          <a:solidFill>
                            <a:srgbClr val="000000"/>
                          </a:solidFill>
                          <a:latin typeface="Times New Roman"/>
                        </a:rPr>
                        <a:t> TL</a:t>
                      </a:r>
                      <a:endParaRPr lang="tr-TR" sz="1000" b="1" i="0" u="none" strike="noStrike" dirty="0" smtClean="0">
                        <a:solidFill>
                          <a:srgbClr val="000000"/>
                        </a:solidFill>
                        <a:latin typeface="+mn-lt"/>
                      </a:endParaRPr>
                    </a:p>
                  </a:txBody>
                  <a:tcPr marL="4832" marR="4832" marT="4832"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5976">
                <a:tc gridSpan="3">
                  <a:txBody>
                    <a:bodyPr/>
                    <a:lstStyle/>
                    <a:p>
                      <a:pPr algn="l" rtl="0" fontAlgn="t"/>
                      <a:r>
                        <a:rPr lang="tr-TR" sz="1000" u="none" strike="noStrike" dirty="0"/>
                        <a:t>İhtiyaçlar  </a:t>
                      </a:r>
                      <a:endParaRPr lang="tr-TR" sz="1000" b="1" i="0" u="none" strike="noStrike" dirty="0">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Destekleme</a:t>
                      </a:r>
                      <a:r>
                        <a:rPr lang="tr-TR" sz="1000" u="none" strike="noStrike" baseline="0" dirty="0" smtClean="0"/>
                        <a:t> ve Yetiştirme Kurslarının açılması gerekmektedir.</a:t>
                      </a:r>
                      <a:endParaRPr lang="tr-TR" sz="1000" b="0" i="0" u="none" strike="noStrike" dirty="0">
                        <a:solidFill>
                          <a:srgbClr val="000000"/>
                        </a:solidFill>
                        <a:latin typeface="Times New Roman"/>
                      </a:endParaRPr>
                    </a:p>
                  </a:txBody>
                  <a:tcPr marL="4832" marR="4832" marT="4832"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p:cNvSpPr txBox="1"/>
          <p:nvPr/>
        </p:nvSpPr>
        <p:spPr>
          <a:xfrm>
            <a:off x="3428992" y="142852"/>
            <a:ext cx="2338797" cy="461665"/>
          </a:xfrm>
          <a:prstGeom prst="rect">
            <a:avLst/>
          </a:prstGeom>
          <a:noFill/>
          <a:ln>
            <a:noFill/>
          </a:ln>
          <a:effectLst>
            <a:glow rad="139700">
              <a:schemeClr val="accent2">
                <a:satMod val="175000"/>
                <a:alpha val="40000"/>
              </a:schemeClr>
            </a:glow>
          </a:effectLst>
        </p:spPr>
        <p:txBody>
          <a:bodyPr wrap="square" rtlCol="0">
            <a:spAutoFit/>
          </a:bodyPr>
          <a:lstStyle/>
          <a:p>
            <a:r>
              <a:rPr lang="tr-TR" sz="2400"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GELECEĞE BAKIŞ</a:t>
            </a:r>
          </a:p>
        </p:txBody>
      </p:sp>
      <p:sp>
        <p:nvSpPr>
          <p:cNvPr id="6" name="5 Slayt Numarası Yer Tutucusu"/>
          <p:cNvSpPr>
            <a:spLocks noGrp="1"/>
          </p:cNvSpPr>
          <p:nvPr>
            <p:ph type="sldNum" sz="quarter" idx="12"/>
          </p:nvPr>
        </p:nvSpPr>
        <p:spPr/>
        <p:txBody>
          <a:bodyPr/>
          <a:lstStyle/>
          <a:p>
            <a:fld id="{70B8EFC6-9B92-4EC2-910F-8C8DAAC16B59}" type="slidenum">
              <a:rPr lang="tr-TR" smtClean="0"/>
              <a:pPr/>
              <a:t>95</a:t>
            </a:fld>
            <a:endParaRPr lang="tr-TR"/>
          </a:p>
        </p:txBody>
      </p:sp>
      <p:graphicFrame>
        <p:nvGraphicFramePr>
          <p:cNvPr id="4" name="3 Tablo"/>
          <p:cNvGraphicFramePr>
            <a:graphicFrameLocks noGrp="1"/>
          </p:cNvGraphicFramePr>
          <p:nvPr>
            <p:extLst>
              <p:ext uri="{D42A27DB-BD31-4B8C-83A1-F6EECF244321}">
                <p14:modId xmlns:p14="http://schemas.microsoft.com/office/powerpoint/2010/main" xmlns="" val="436565594"/>
              </p:ext>
            </p:extLst>
          </p:nvPr>
        </p:nvGraphicFramePr>
        <p:xfrm>
          <a:off x="500035" y="857234"/>
          <a:ext cx="8286807" cy="5625089"/>
        </p:xfrm>
        <a:graphic>
          <a:graphicData uri="http://schemas.openxmlformats.org/drawingml/2006/table">
            <a:tbl>
              <a:tblPr>
                <a:tableStyleId>{775DCB02-9BB8-47FD-8907-85C794F793BA}</a:tableStyleId>
              </a:tblPr>
              <a:tblGrid>
                <a:gridCol w="1247189"/>
                <a:gridCol w="654849"/>
                <a:gridCol w="654849"/>
                <a:gridCol w="818560"/>
                <a:gridCol w="818560"/>
                <a:gridCol w="818560"/>
                <a:gridCol w="818560"/>
                <a:gridCol w="818560"/>
                <a:gridCol w="818560"/>
                <a:gridCol w="818560"/>
              </a:tblGrid>
              <a:tr h="207159">
                <a:tc>
                  <a:txBody>
                    <a:bodyPr/>
                    <a:lstStyle/>
                    <a:p>
                      <a:pPr algn="l" rtl="0" fontAlgn="b"/>
                      <a:r>
                        <a:rPr lang="tr-TR" sz="1200" u="none" strike="noStrike" dirty="0"/>
                        <a:t>TEMA</a:t>
                      </a:r>
                      <a:endParaRPr lang="tr-TR" sz="1200" b="1" i="0" u="none" strike="noStrike" dirty="0">
                        <a:solidFill>
                          <a:srgbClr val="000000"/>
                        </a:solidFill>
                        <a:latin typeface="Times New Roman"/>
                      </a:endParaRPr>
                    </a:p>
                  </a:txBody>
                  <a:tcPr marL="4126" marR="4126" marT="4126" marB="0" anchor="b"/>
                </a:tc>
                <a:tc gridSpan="9">
                  <a:txBody>
                    <a:bodyPr/>
                    <a:lstStyle/>
                    <a:p>
                      <a:pPr algn="ctr" rtl="0" fontAlgn="b"/>
                      <a:r>
                        <a:rPr lang="tr-TR" sz="1200" dirty="0" smtClean="0"/>
                        <a:t> Eğitim ve Öğretimde Kalite </a:t>
                      </a:r>
                      <a:endParaRPr lang="tr-TR" sz="1200" b="1" i="0" u="none" strike="noStrike" dirty="0">
                        <a:solidFill>
                          <a:srgbClr val="000000"/>
                        </a:solidFill>
                        <a:latin typeface="Times New Roman" pitchFamily="18" charset="0"/>
                        <a:cs typeface="Times New Roman" pitchFamily="18" charset="0"/>
                      </a:endParaRPr>
                    </a:p>
                  </a:txBody>
                  <a:tcPr marL="4126" marR="4126" marT="4126"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7159">
                <a:tc>
                  <a:txBody>
                    <a:bodyPr/>
                    <a:lstStyle/>
                    <a:p>
                      <a:pPr algn="l" rtl="0" fontAlgn="b"/>
                      <a:r>
                        <a:rPr lang="tr-TR" sz="1200" u="none" strike="noStrike"/>
                        <a:t>OKUL</a:t>
                      </a:r>
                      <a:endParaRPr lang="tr-TR" sz="1200" b="1" i="0" u="none" strike="noStrike">
                        <a:solidFill>
                          <a:srgbClr val="000000"/>
                        </a:solidFill>
                        <a:latin typeface="Times New Roman"/>
                      </a:endParaRPr>
                    </a:p>
                  </a:txBody>
                  <a:tcPr marL="4126" marR="4126" marT="4126" marB="0" anchor="b"/>
                </a:tc>
                <a:tc gridSpan="9">
                  <a:txBody>
                    <a:bodyPr/>
                    <a:lstStyle/>
                    <a:p>
                      <a:pPr algn="ctr" rtl="0" fontAlgn="b"/>
                      <a:r>
                        <a:rPr lang="tr-TR" sz="1200" u="none" strike="noStrike" dirty="0"/>
                        <a:t>Hizan </a:t>
                      </a:r>
                      <a:r>
                        <a:rPr lang="tr-TR" sz="1200" b="1" dirty="0" smtClean="0">
                          <a:latin typeface="Times New Roman" pitchFamily="18" charset="0"/>
                          <a:ea typeface="Times New Roman" pitchFamily="18" charset="0"/>
                          <a:cs typeface="Times New Roman" pitchFamily="18" charset="0"/>
                        </a:rPr>
                        <a:t>Mesleki ve Teknik Anadolu </a:t>
                      </a:r>
                      <a:r>
                        <a:rPr lang="tr-TR" sz="1200" u="none" strike="noStrike" dirty="0" smtClean="0"/>
                        <a:t>Lisesi</a:t>
                      </a:r>
                      <a:endParaRPr lang="tr-TR" sz="1200" b="1" i="0" u="none" strike="noStrike" dirty="0">
                        <a:solidFill>
                          <a:srgbClr val="000000"/>
                        </a:solidFill>
                        <a:latin typeface="Times New Roman"/>
                      </a:endParaRPr>
                    </a:p>
                  </a:txBody>
                  <a:tcPr marL="4126" marR="4126" marT="4126"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1929">
                <a:tc gridSpan="2">
                  <a:txBody>
                    <a:bodyPr/>
                    <a:lstStyle/>
                    <a:p>
                      <a:pPr algn="l" rtl="0" fontAlgn="t"/>
                      <a:r>
                        <a:rPr lang="tr-TR" sz="1800" u="none" strike="noStrike" dirty="0"/>
                        <a:t>Amaç 2</a:t>
                      </a:r>
                      <a:endParaRPr lang="tr-TR" sz="1800" b="1" i="0" u="none" strike="noStrike" dirty="0">
                        <a:solidFill>
                          <a:srgbClr val="000000"/>
                        </a:solidFill>
                        <a:latin typeface="Times New Roman"/>
                      </a:endParaRPr>
                    </a:p>
                  </a:txBody>
                  <a:tcPr marL="4126" marR="4126" marT="4126" marB="0"/>
                </a:tc>
                <a:tc hMerge="1">
                  <a:txBody>
                    <a:bodyPr/>
                    <a:lstStyle/>
                    <a:p>
                      <a:endParaRPr lang="tr-TR"/>
                    </a:p>
                  </a:txBody>
                  <a:tcPr/>
                </a:tc>
                <a:tc gridSpan="8">
                  <a:txBody>
                    <a:bodyPr/>
                    <a:lstStyle/>
                    <a:p>
                      <a:pPr algn="l" rtl="0" fontAlgn="t"/>
                      <a:r>
                        <a:rPr lang="tr-TR" sz="1000" u="none" strike="noStrike" dirty="0" smtClean="0"/>
                        <a:t>A2. </a:t>
                      </a:r>
                      <a:r>
                        <a:rPr lang="tr-TR" sz="1000" kern="1200" dirty="0" smtClean="0">
                          <a:solidFill>
                            <a:schemeClr val="dk1"/>
                          </a:solidFill>
                          <a:effectLst/>
                          <a:latin typeface="+mn-lt"/>
                          <a:ea typeface="+mn-ea"/>
                          <a:cs typeface="+mn-cs"/>
                        </a:rPr>
                        <a:t>Ulusal ve uluslararası alanda mesleki yeterliliği ile kabul gören ,mesleki değerlere sahip ,yaratıcı ,yenilikçi ,girişimci ,üretken ,ekonomiye değer katan ehil işgücü yetiştirilmesi sağlanacaktır</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4688">
                <a:tc gridSpan="2">
                  <a:txBody>
                    <a:bodyPr/>
                    <a:lstStyle/>
                    <a:p>
                      <a:pPr algn="l" rtl="0" fontAlgn="t"/>
                      <a:r>
                        <a:rPr lang="tr-TR" sz="1000" u="none" strike="noStrike"/>
                        <a:t>Hedef 2.4</a:t>
                      </a:r>
                      <a:endParaRPr lang="tr-TR" sz="1000" b="1" i="0" u="none" strike="noStrike">
                        <a:solidFill>
                          <a:srgbClr val="000000"/>
                        </a:solidFill>
                        <a:latin typeface="Times New Roman"/>
                      </a:endParaRPr>
                    </a:p>
                  </a:txBody>
                  <a:tcPr marL="4126" marR="4126" marT="4126" marB="0"/>
                </a:tc>
                <a:tc hMerge="1">
                  <a:txBody>
                    <a:bodyPr/>
                    <a:lstStyle/>
                    <a:p>
                      <a:endParaRPr lang="tr-TR"/>
                    </a:p>
                  </a:txBody>
                  <a:tcPr/>
                </a:tc>
                <a:tc gridSpan="8">
                  <a:txBody>
                    <a:bodyPr/>
                    <a:lstStyle/>
                    <a:p>
                      <a:pPr algn="l" rtl="0" fontAlgn="t"/>
                      <a:r>
                        <a:rPr lang="tr-TR" sz="1000" u="none" strike="noStrike" dirty="0"/>
                        <a:t> H2.4. </a:t>
                      </a:r>
                      <a:r>
                        <a:rPr lang="tr-TR" sz="1000" kern="1200" dirty="0" smtClean="0">
                          <a:solidFill>
                            <a:schemeClr val="dk1"/>
                          </a:solidFill>
                          <a:effectLst/>
                          <a:latin typeface="+mn-lt"/>
                          <a:ea typeface="+mn-ea"/>
                          <a:cs typeface="+mn-cs"/>
                        </a:rPr>
                        <a:t>Öğrencilerin akademik ve yaşam becerileri geliştirilmesi için rehberlik faaliyetleri güçlendirilecektir</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3680">
                <a:tc gridSpan="3">
                  <a:txBody>
                    <a:bodyPr/>
                    <a:lstStyle/>
                    <a:p>
                      <a:pPr algn="l" rtl="0" fontAlgn="t"/>
                      <a:r>
                        <a:rPr lang="tr-TR" sz="1000" u="none" strike="noStrike" dirty="0"/>
                        <a:t>Performans Göstergeleri  </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Hedefe Etkisi (%)  </a:t>
                      </a:r>
                      <a:endParaRPr lang="tr-TR" sz="1000" b="1" i="0" u="none" strike="noStrike" dirty="0">
                        <a:solidFill>
                          <a:srgbClr val="000000"/>
                        </a:solidFill>
                        <a:latin typeface="Times New Roman"/>
                      </a:endParaRPr>
                    </a:p>
                  </a:txBody>
                  <a:tcPr marL="4126" marR="4126" marT="4126" marB="0" anchor="ctr"/>
                </a:tc>
                <a:tc>
                  <a:txBody>
                    <a:bodyPr/>
                    <a:lstStyle/>
                    <a:p>
                      <a:pPr algn="ctr" rtl="0" fontAlgn="t"/>
                      <a:r>
                        <a:rPr lang="tr-TR" sz="1000" u="none" strike="noStrike"/>
                        <a:t>Başlangıç Değeri  </a:t>
                      </a:r>
                      <a:endParaRPr lang="tr-TR" sz="1000" b="1" i="0" u="none" strike="noStrike">
                        <a:solidFill>
                          <a:srgbClr val="000000"/>
                        </a:solidFill>
                        <a:latin typeface="Times New Roman"/>
                      </a:endParaRPr>
                    </a:p>
                  </a:txBody>
                  <a:tcPr marL="4126" marR="4126" marT="4126" marB="0" anchor="ctr"/>
                </a:tc>
                <a:tc>
                  <a:txBody>
                    <a:bodyPr/>
                    <a:lstStyle/>
                    <a:p>
                      <a:pPr algn="ctr" rtl="0" fontAlgn="t"/>
                      <a:r>
                        <a:rPr lang="tr-TR" sz="1000" u="none" strike="noStrike" dirty="0"/>
                        <a:t>2024</a:t>
                      </a:r>
                      <a:endParaRPr lang="tr-TR" sz="1000" b="1" i="0" u="none" strike="noStrike" dirty="0">
                        <a:solidFill>
                          <a:srgbClr val="000000"/>
                        </a:solidFill>
                        <a:latin typeface="Times New Roman"/>
                      </a:endParaRPr>
                    </a:p>
                  </a:txBody>
                  <a:tcPr marL="4126" marR="4126" marT="4126" marB="0" anchor="ctr"/>
                </a:tc>
                <a:tc>
                  <a:txBody>
                    <a:bodyPr/>
                    <a:lstStyle/>
                    <a:p>
                      <a:pPr algn="ctr" rtl="0" fontAlgn="t"/>
                      <a:r>
                        <a:rPr lang="tr-TR" sz="1000" u="none" strike="noStrike"/>
                        <a:t>2025</a:t>
                      </a:r>
                      <a:endParaRPr lang="tr-TR" sz="1000" b="1" i="0" u="none" strike="noStrike">
                        <a:solidFill>
                          <a:srgbClr val="000000"/>
                        </a:solidFill>
                        <a:latin typeface="Times New Roman"/>
                      </a:endParaRPr>
                    </a:p>
                  </a:txBody>
                  <a:tcPr marL="4126" marR="4126" marT="4126" marB="0" anchor="ctr"/>
                </a:tc>
                <a:tc>
                  <a:txBody>
                    <a:bodyPr/>
                    <a:lstStyle/>
                    <a:p>
                      <a:pPr algn="ctr" rtl="0" fontAlgn="t"/>
                      <a:r>
                        <a:rPr lang="tr-TR" sz="1000" u="none" strike="noStrike"/>
                        <a:t>2026</a:t>
                      </a:r>
                      <a:endParaRPr lang="tr-TR" sz="1000" b="1" i="0" u="none" strike="noStrike">
                        <a:solidFill>
                          <a:srgbClr val="000000"/>
                        </a:solidFill>
                        <a:latin typeface="Times New Roman"/>
                      </a:endParaRPr>
                    </a:p>
                  </a:txBody>
                  <a:tcPr marL="4126" marR="4126" marT="4126" marB="0" anchor="ctr"/>
                </a:tc>
                <a:tc>
                  <a:txBody>
                    <a:bodyPr/>
                    <a:lstStyle/>
                    <a:p>
                      <a:pPr algn="ctr" rtl="0" fontAlgn="t"/>
                      <a:r>
                        <a:rPr lang="tr-TR" sz="1000" u="none" strike="noStrike"/>
                        <a:t>2027</a:t>
                      </a:r>
                      <a:endParaRPr lang="tr-TR" sz="1000" b="1" i="0" u="none" strike="noStrike">
                        <a:solidFill>
                          <a:srgbClr val="000000"/>
                        </a:solidFill>
                        <a:latin typeface="Times New Roman"/>
                      </a:endParaRPr>
                    </a:p>
                  </a:txBody>
                  <a:tcPr marL="4126" marR="4126" marT="4126" marB="0" anchor="ctr"/>
                </a:tc>
                <a:tc>
                  <a:txBody>
                    <a:bodyPr/>
                    <a:lstStyle/>
                    <a:p>
                      <a:pPr algn="ctr" rtl="0" fontAlgn="t"/>
                      <a:r>
                        <a:rPr lang="tr-TR" sz="1000" u="none" strike="noStrike"/>
                        <a:t>2028</a:t>
                      </a:r>
                      <a:endParaRPr lang="tr-TR" sz="1000" b="1" i="0" u="none" strike="noStrike">
                        <a:solidFill>
                          <a:srgbClr val="000000"/>
                        </a:solidFill>
                        <a:latin typeface="Times New Roman"/>
                      </a:endParaRPr>
                    </a:p>
                  </a:txBody>
                  <a:tcPr marL="4126" marR="4126" marT="4126" marB="0" anchor="ctr"/>
                </a:tc>
              </a:tr>
              <a:tr h="274688">
                <a:tc gridSpan="3">
                  <a:txBody>
                    <a:bodyPr/>
                    <a:lstStyle/>
                    <a:p>
                      <a:pPr algn="l" rtl="0" fontAlgn="t"/>
                      <a:r>
                        <a:rPr lang="tr-TR" sz="1000" u="none" strike="noStrike" dirty="0"/>
                        <a:t>PG2.4.1. </a:t>
                      </a:r>
                      <a:r>
                        <a:rPr lang="tr-TR" sz="1000" kern="1200" dirty="0" smtClean="0">
                          <a:solidFill>
                            <a:schemeClr val="dk1"/>
                          </a:solidFill>
                          <a:effectLst/>
                          <a:latin typeface="+mn-lt"/>
                          <a:ea typeface="+mn-ea"/>
                          <a:cs typeface="+mn-cs"/>
                        </a:rPr>
                        <a:t>Öğrenci görüşmeleri sayısı</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4126" marR="4126" marT="4126" marB="0" anchor="ctr"/>
                </a:tc>
                <a:tc>
                  <a:txBody>
                    <a:bodyPr/>
                    <a:lstStyle/>
                    <a:p>
                      <a:pPr algn="ctr">
                        <a:lnSpc>
                          <a:spcPct val="125000"/>
                        </a:lnSpc>
                        <a:spcAft>
                          <a:spcPts val="0"/>
                        </a:spcAft>
                      </a:pPr>
                      <a:r>
                        <a:rPr lang="tr-TR" sz="1100">
                          <a:effectLst/>
                          <a:latin typeface="Cambria"/>
                          <a:ea typeface="Times New Roman"/>
                          <a:cs typeface="Times New Roman"/>
                        </a:rPr>
                        <a:t>180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250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280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300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330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360</a:t>
                      </a:r>
                      <a:endParaRPr lang="tr-TR" sz="1200">
                        <a:effectLst/>
                        <a:latin typeface="Book Antiqua"/>
                        <a:ea typeface="Times New Roman"/>
                        <a:cs typeface="Times New Roman"/>
                      </a:endParaRPr>
                    </a:p>
                  </a:txBody>
                  <a:tcPr marL="68580" marR="68580" marT="0" marB="0" anchor="ctr"/>
                </a:tc>
              </a:tr>
              <a:tr h="409747">
                <a:tc gridSpan="3">
                  <a:txBody>
                    <a:bodyPr/>
                    <a:lstStyle/>
                    <a:p>
                      <a:pPr algn="l" rtl="0" fontAlgn="t"/>
                      <a:r>
                        <a:rPr lang="tr-TR" sz="1000" u="none" strike="noStrike" dirty="0"/>
                        <a:t> </a:t>
                      </a:r>
                      <a:r>
                        <a:rPr lang="tr-TR" sz="1000" u="none" strike="noStrike" dirty="0" smtClean="0"/>
                        <a:t>PG2.4.2</a:t>
                      </a:r>
                      <a:r>
                        <a:rPr lang="tr-TR" sz="1000" kern="1200" dirty="0" smtClean="0">
                          <a:solidFill>
                            <a:schemeClr val="dk1"/>
                          </a:solidFill>
                          <a:effectLst/>
                          <a:latin typeface="+mn-lt"/>
                          <a:ea typeface="+mn-ea"/>
                          <a:cs typeface="+mn-cs"/>
                        </a:rPr>
                        <a:t>Veli görüşmeleri sayısı</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4126" marR="4126" marT="4126" marB="0" anchor="ctr"/>
                </a:tc>
                <a:tc>
                  <a:txBody>
                    <a:bodyPr/>
                    <a:lstStyle/>
                    <a:p>
                      <a:pPr algn="ctr">
                        <a:lnSpc>
                          <a:spcPct val="125000"/>
                        </a:lnSpc>
                        <a:spcAft>
                          <a:spcPts val="0"/>
                        </a:spcAft>
                      </a:pPr>
                      <a:r>
                        <a:rPr lang="tr-TR" sz="1100">
                          <a:effectLst/>
                          <a:latin typeface="Cambria"/>
                          <a:ea typeface="Times New Roman"/>
                          <a:cs typeface="Times New Roman"/>
                        </a:rPr>
                        <a:t>195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235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260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275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300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345</a:t>
                      </a:r>
                      <a:endParaRPr lang="tr-TR" sz="1200">
                        <a:effectLst/>
                        <a:latin typeface="Book Antiqua"/>
                        <a:ea typeface="Times New Roman"/>
                        <a:cs typeface="Times New Roman"/>
                      </a:endParaRPr>
                    </a:p>
                  </a:txBody>
                  <a:tcPr marL="68580" marR="68580" marT="0" marB="0" anchor="ctr"/>
                </a:tc>
              </a:tr>
              <a:tr h="274688">
                <a:tc gridSpan="3">
                  <a:txBody>
                    <a:bodyPr/>
                    <a:lstStyle/>
                    <a:p>
                      <a:pPr algn="l" rtl="0" fontAlgn="t"/>
                      <a:r>
                        <a:rPr lang="tr-TR" sz="1000" u="none" strike="noStrike" dirty="0"/>
                        <a:t>PG2.4.3. </a:t>
                      </a:r>
                      <a:r>
                        <a:rPr lang="tr-TR" sz="1000" kern="1200" dirty="0" smtClean="0">
                          <a:solidFill>
                            <a:schemeClr val="dk1"/>
                          </a:solidFill>
                          <a:effectLst/>
                          <a:latin typeface="+mn-lt"/>
                          <a:ea typeface="+mn-ea"/>
                          <a:cs typeface="+mn-cs"/>
                        </a:rPr>
                        <a:t>Öğretmen görüşmeleri sayısı</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smtClean="0"/>
                        <a:t>20</a:t>
                      </a:r>
                      <a:r>
                        <a:rPr lang="tr-TR" sz="1000" u="none" strike="noStrike" dirty="0"/>
                        <a:t> </a:t>
                      </a:r>
                      <a:endParaRPr lang="tr-TR" sz="1000" b="1" i="0" u="none" strike="noStrike" dirty="0">
                        <a:solidFill>
                          <a:srgbClr val="000000"/>
                        </a:solidFill>
                        <a:latin typeface="Times New Roman"/>
                      </a:endParaRPr>
                    </a:p>
                  </a:txBody>
                  <a:tcPr marL="4126" marR="4126" marT="4126" marB="0" anchor="ctr"/>
                </a:tc>
                <a:tc>
                  <a:txBody>
                    <a:bodyPr/>
                    <a:lstStyle/>
                    <a:p>
                      <a:pPr algn="ctr">
                        <a:lnSpc>
                          <a:spcPct val="125000"/>
                        </a:lnSpc>
                        <a:spcAft>
                          <a:spcPts val="0"/>
                        </a:spcAft>
                      </a:pPr>
                      <a:r>
                        <a:rPr lang="tr-TR" sz="1100">
                          <a:effectLst/>
                          <a:latin typeface="Cambria"/>
                          <a:ea typeface="Times New Roman"/>
                          <a:cs typeface="Times New Roman"/>
                        </a:rPr>
                        <a:t>22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26</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34</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37</a:t>
                      </a:r>
                      <a:endParaRPr lang="tr-TR" sz="1200">
                        <a:effectLst/>
                        <a:latin typeface="Book Antiqua"/>
                        <a:ea typeface="Times New Roman"/>
                        <a:cs typeface="Times New Roman"/>
                      </a:endParaRPr>
                    </a:p>
                  </a:txBody>
                  <a:tcPr marL="68580" marR="68580" marT="0" marB="0" anchor="ctr"/>
                </a:tc>
              </a:tr>
              <a:tr h="274688">
                <a:tc gridSpan="3">
                  <a:txBody>
                    <a:bodyPr/>
                    <a:lstStyle/>
                    <a:p>
                      <a:pPr algn="l" rtl="0" fontAlgn="t"/>
                      <a:r>
                        <a:rPr lang="tr-TR" sz="1000" u="none" strike="noStrike" dirty="0"/>
                        <a:t>PG2.4.4. </a:t>
                      </a:r>
                      <a:r>
                        <a:rPr lang="tr-TR" sz="1000" kern="1200" dirty="0" smtClean="0">
                          <a:solidFill>
                            <a:schemeClr val="dk1"/>
                          </a:solidFill>
                          <a:effectLst/>
                          <a:latin typeface="+mn-lt"/>
                          <a:ea typeface="+mn-ea"/>
                          <a:cs typeface="+mn-cs"/>
                        </a:rPr>
                        <a:t>Düzenlenen etkinlik sayısı</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smtClean="0"/>
                        <a:t>20</a:t>
                      </a:r>
                      <a:r>
                        <a:rPr lang="tr-TR" sz="1000" u="none" strike="noStrike" dirty="0"/>
                        <a:t> </a:t>
                      </a:r>
                      <a:endParaRPr lang="tr-TR" sz="1000" b="1" i="0" u="none" strike="noStrike" dirty="0">
                        <a:solidFill>
                          <a:srgbClr val="000000"/>
                        </a:solidFill>
                        <a:latin typeface="Times New Roman"/>
                      </a:endParaRPr>
                    </a:p>
                  </a:txBody>
                  <a:tcPr marL="4126" marR="4126" marT="4126" marB="0" anchor="ctr"/>
                </a:tc>
                <a:tc>
                  <a:txBody>
                    <a:bodyPr/>
                    <a:lstStyle/>
                    <a:p>
                      <a:pPr algn="ctr">
                        <a:lnSpc>
                          <a:spcPct val="125000"/>
                        </a:lnSpc>
                        <a:spcAft>
                          <a:spcPts val="0"/>
                        </a:spcAft>
                      </a:pPr>
                      <a:r>
                        <a:rPr lang="tr-TR" sz="1100">
                          <a:effectLst/>
                          <a:latin typeface="Cambria"/>
                          <a:ea typeface="Times New Roman"/>
                          <a:cs typeface="Times New Roman"/>
                        </a:rPr>
                        <a:t>25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36</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40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42</a:t>
                      </a:r>
                      <a:endParaRPr lang="tr-TR" sz="1200">
                        <a:effectLst/>
                        <a:latin typeface="Book Antiqua"/>
                        <a:ea typeface="Times New Roman"/>
                        <a:cs typeface="Times New Roman"/>
                      </a:endParaRPr>
                    </a:p>
                  </a:txBody>
                  <a:tcPr marL="68580" marR="68580" marT="0" marB="0" anchor="ctr"/>
                </a:tc>
              </a:tr>
              <a:tr h="409747">
                <a:tc gridSpan="3">
                  <a:txBody>
                    <a:bodyPr/>
                    <a:lstStyle/>
                    <a:p>
                      <a:pPr algn="l" rtl="0" fontAlgn="t"/>
                      <a:r>
                        <a:rPr lang="tr-TR" sz="1000" u="none" strike="noStrike" dirty="0" smtClean="0"/>
                        <a:t>PG2.4.5</a:t>
                      </a:r>
                      <a:r>
                        <a:rPr lang="tr-TR" sz="1000" kern="1200" dirty="0" smtClean="0">
                          <a:solidFill>
                            <a:schemeClr val="dk1"/>
                          </a:solidFill>
                          <a:effectLst/>
                          <a:latin typeface="+mn-lt"/>
                          <a:ea typeface="+mn-ea"/>
                          <a:cs typeface="+mn-cs"/>
                        </a:rPr>
                        <a:t>Bireysel ve grup başarısını arttırma uygulama sayıları</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10</a:t>
                      </a:r>
                      <a:endParaRPr lang="tr-TR" sz="1000" b="1" i="0" u="none" strike="noStrike" dirty="0">
                        <a:solidFill>
                          <a:srgbClr val="000000"/>
                        </a:solidFill>
                        <a:latin typeface="Times New Roman"/>
                      </a:endParaRPr>
                    </a:p>
                  </a:txBody>
                  <a:tcPr marL="4126" marR="4126" marT="4126" marB="0" anchor="ctr"/>
                </a:tc>
                <a:tc>
                  <a:txBody>
                    <a:bodyPr/>
                    <a:lstStyle/>
                    <a:p>
                      <a:pPr algn="ctr">
                        <a:lnSpc>
                          <a:spcPct val="125000"/>
                        </a:lnSpc>
                        <a:spcAft>
                          <a:spcPts val="0"/>
                        </a:spcAft>
                      </a:pPr>
                      <a:r>
                        <a:rPr lang="tr-TR" sz="1100">
                          <a:effectLst/>
                          <a:latin typeface="Cambria"/>
                          <a:ea typeface="Times New Roman"/>
                          <a:cs typeface="Times New Roman"/>
                        </a:rPr>
                        <a:t>30</a:t>
                      </a:r>
                      <a:endParaRPr lang="tr-TR" sz="1200">
                        <a:effectLst/>
                        <a:latin typeface="Book Antiqua"/>
                        <a:ea typeface="Times New Roman"/>
                        <a:cs typeface="Times New Roman"/>
                      </a:endParaRPr>
                    </a:p>
                  </a:txBody>
                  <a:tcPr marL="68580" marR="68580" marT="0" marB="0" anchor="b"/>
                </a:tc>
                <a:tc>
                  <a:txBody>
                    <a:bodyPr/>
                    <a:lstStyle/>
                    <a:p>
                      <a:pPr algn="ctr">
                        <a:lnSpc>
                          <a:spcPct val="125000"/>
                        </a:lnSpc>
                        <a:spcAft>
                          <a:spcPts val="0"/>
                        </a:spcAft>
                      </a:pPr>
                      <a:r>
                        <a:rPr lang="tr-TR" sz="1100">
                          <a:effectLst/>
                          <a:latin typeface="Cambria"/>
                          <a:ea typeface="Times New Roman"/>
                          <a:cs typeface="Times New Roman"/>
                        </a:rPr>
                        <a:t>45</a:t>
                      </a:r>
                      <a:endParaRPr lang="tr-TR" sz="1200">
                        <a:effectLst/>
                        <a:latin typeface="Book Antiqua"/>
                        <a:ea typeface="Times New Roman"/>
                        <a:cs typeface="Times New Roman"/>
                      </a:endParaRPr>
                    </a:p>
                  </a:txBody>
                  <a:tcPr marL="68580" marR="68580" marT="0" marB="0" anchor="b"/>
                </a:tc>
                <a:tc>
                  <a:txBody>
                    <a:bodyPr/>
                    <a:lstStyle/>
                    <a:p>
                      <a:pPr algn="ctr">
                        <a:lnSpc>
                          <a:spcPct val="125000"/>
                        </a:lnSpc>
                        <a:spcAft>
                          <a:spcPts val="0"/>
                        </a:spcAft>
                      </a:pPr>
                      <a:r>
                        <a:rPr lang="tr-TR" sz="1100">
                          <a:effectLst/>
                          <a:latin typeface="Cambria"/>
                          <a:ea typeface="Times New Roman"/>
                          <a:cs typeface="Times New Roman"/>
                        </a:rPr>
                        <a:t>59</a:t>
                      </a:r>
                      <a:endParaRPr lang="tr-TR" sz="1200">
                        <a:effectLst/>
                        <a:latin typeface="Book Antiqua"/>
                        <a:ea typeface="Times New Roman"/>
                        <a:cs typeface="Times New Roman"/>
                      </a:endParaRPr>
                    </a:p>
                  </a:txBody>
                  <a:tcPr marL="68580" marR="68580" marT="0" marB="0" anchor="b"/>
                </a:tc>
                <a:tc>
                  <a:txBody>
                    <a:bodyPr/>
                    <a:lstStyle/>
                    <a:p>
                      <a:pPr algn="ctr">
                        <a:lnSpc>
                          <a:spcPct val="125000"/>
                        </a:lnSpc>
                        <a:spcAft>
                          <a:spcPts val="0"/>
                        </a:spcAft>
                      </a:pPr>
                      <a:r>
                        <a:rPr lang="tr-TR" sz="1100">
                          <a:effectLst/>
                          <a:latin typeface="Cambria"/>
                          <a:ea typeface="Times New Roman"/>
                          <a:cs typeface="Times New Roman"/>
                        </a:rPr>
                        <a:t>65</a:t>
                      </a:r>
                      <a:endParaRPr lang="tr-TR" sz="1200">
                        <a:effectLst/>
                        <a:latin typeface="Book Antiqua"/>
                        <a:ea typeface="Times New Roman"/>
                        <a:cs typeface="Times New Roman"/>
                      </a:endParaRPr>
                    </a:p>
                  </a:txBody>
                  <a:tcPr marL="68580" marR="68580" marT="0" marB="0" anchor="b"/>
                </a:tc>
                <a:tc>
                  <a:txBody>
                    <a:bodyPr/>
                    <a:lstStyle/>
                    <a:p>
                      <a:pPr algn="ctr">
                        <a:lnSpc>
                          <a:spcPct val="125000"/>
                        </a:lnSpc>
                        <a:spcAft>
                          <a:spcPts val="0"/>
                        </a:spcAft>
                      </a:pPr>
                      <a:r>
                        <a:rPr lang="tr-TR" sz="1100">
                          <a:effectLst/>
                          <a:latin typeface="Cambria"/>
                          <a:ea typeface="Times New Roman"/>
                          <a:cs typeface="Times New Roman"/>
                        </a:rPr>
                        <a:t>78</a:t>
                      </a:r>
                      <a:endParaRPr lang="tr-TR" sz="1200">
                        <a:effectLst/>
                        <a:latin typeface="Book Antiqua"/>
                        <a:ea typeface="Times New Roman"/>
                        <a:cs typeface="Times New Roman"/>
                      </a:endParaRPr>
                    </a:p>
                  </a:txBody>
                  <a:tcPr marL="68580" marR="68580" marT="0" marB="0" anchor="b"/>
                </a:tc>
                <a:tc>
                  <a:txBody>
                    <a:bodyPr/>
                    <a:lstStyle/>
                    <a:p>
                      <a:pPr algn="ctr">
                        <a:lnSpc>
                          <a:spcPct val="125000"/>
                        </a:lnSpc>
                        <a:spcAft>
                          <a:spcPts val="0"/>
                        </a:spcAft>
                      </a:pPr>
                      <a:r>
                        <a:rPr lang="tr-TR" sz="1100">
                          <a:effectLst/>
                          <a:latin typeface="Cambria"/>
                          <a:ea typeface="Times New Roman"/>
                          <a:cs typeface="Times New Roman"/>
                        </a:rPr>
                        <a:t>83</a:t>
                      </a:r>
                      <a:endParaRPr lang="tr-TR" sz="1200">
                        <a:effectLst/>
                        <a:latin typeface="Book Antiqua"/>
                        <a:ea typeface="Times New Roman"/>
                        <a:cs typeface="Times New Roman"/>
                      </a:endParaRPr>
                    </a:p>
                  </a:txBody>
                  <a:tcPr marL="68580" marR="68580" marT="0" marB="0" anchor="b"/>
                </a:tc>
              </a:tr>
              <a:tr h="347358">
                <a:tc gridSpan="3">
                  <a:txBody>
                    <a:bodyPr/>
                    <a:lstStyle/>
                    <a:p>
                      <a:pPr algn="l" rtl="0" fontAlgn="t"/>
                      <a:r>
                        <a:rPr lang="tr-TR" sz="1000" b="0" i="0" u="none" strike="noStrike" kern="1200" dirty="0" smtClean="0">
                          <a:solidFill>
                            <a:schemeClr val="dk1"/>
                          </a:solidFill>
                          <a:effectLst/>
                          <a:latin typeface="+mn-lt"/>
                          <a:ea typeface="+mn-ea"/>
                          <a:cs typeface="+mn-cs"/>
                        </a:rPr>
                        <a:t>PG2.4.6</a:t>
                      </a:r>
                      <a:r>
                        <a:rPr lang="tr-TR" sz="1000" kern="1200" dirty="0" smtClean="0">
                          <a:solidFill>
                            <a:schemeClr val="dk1"/>
                          </a:solidFill>
                          <a:effectLst/>
                          <a:latin typeface="+mn-lt"/>
                          <a:ea typeface="+mn-ea"/>
                          <a:cs typeface="+mn-cs"/>
                        </a:rPr>
                        <a:t>Düzenlenen kariyer günü sayısı</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10</a:t>
                      </a:r>
                      <a:endParaRPr lang="tr-TR" sz="1000" b="1" i="0" u="none" strike="noStrike" dirty="0">
                        <a:solidFill>
                          <a:srgbClr val="000000"/>
                        </a:solidFill>
                        <a:latin typeface="Times New Roman"/>
                      </a:endParaRPr>
                    </a:p>
                  </a:txBody>
                  <a:tcPr marL="4126" marR="4126" marT="4126" marB="0" anchor="ctr"/>
                </a:tc>
                <a:tc>
                  <a:txBody>
                    <a:bodyPr/>
                    <a:lstStyle/>
                    <a:p>
                      <a:pPr algn="ctr">
                        <a:lnSpc>
                          <a:spcPct val="125000"/>
                        </a:lnSpc>
                        <a:spcAft>
                          <a:spcPts val="0"/>
                        </a:spcAft>
                      </a:pPr>
                      <a:r>
                        <a:rPr lang="tr-TR" sz="1100">
                          <a:effectLst/>
                          <a:latin typeface="Cambria"/>
                          <a:ea typeface="Times New Roman"/>
                          <a:cs typeface="Times New Roman"/>
                        </a:rPr>
                        <a:t>8</a:t>
                      </a:r>
                      <a:endParaRPr lang="tr-TR" sz="1200">
                        <a:effectLst/>
                        <a:latin typeface="Book Antiqua"/>
                        <a:ea typeface="Times New Roman"/>
                        <a:cs typeface="Times New Roman"/>
                      </a:endParaRPr>
                    </a:p>
                  </a:txBody>
                  <a:tcPr marL="68580" marR="68580" marT="0" marB="0" anchor="b"/>
                </a:tc>
                <a:tc>
                  <a:txBody>
                    <a:bodyPr/>
                    <a:lstStyle/>
                    <a:p>
                      <a:pPr algn="ctr">
                        <a:lnSpc>
                          <a:spcPct val="125000"/>
                        </a:lnSpc>
                        <a:spcAft>
                          <a:spcPts val="0"/>
                        </a:spcAft>
                      </a:pPr>
                      <a:r>
                        <a:rPr lang="tr-TR" sz="1100">
                          <a:effectLst/>
                          <a:latin typeface="Cambria"/>
                          <a:ea typeface="Times New Roman"/>
                          <a:cs typeface="Times New Roman"/>
                        </a:rPr>
                        <a:t>20</a:t>
                      </a:r>
                      <a:endParaRPr lang="tr-TR" sz="1200">
                        <a:effectLst/>
                        <a:latin typeface="Book Antiqua"/>
                        <a:ea typeface="Times New Roman"/>
                        <a:cs typeface="Times New Roman"/>
                      </a:endParaRPr>
                    </a:p>
                  </a:txBody>
                  <a:tcPr marL="68580" marR="68580" marT="0" marB="0" anchor="b"/>
                </a:tc>
                <a:tc>
                  <a:txBody>
                    <a:bodyPr/>
                    <a:lstStyle/>
                    <a:p>
                      <a:pPr algn="ctr">
                        <a:lnSpc>
                          <a:spcPct val="125000"/>
                        </a:lnSpc>
                        <a:spcAft>
                          <a:spcPts val="0"/>
                        </a:spcAft>
                      </a:pPr>
                      <a:r>
                        <a:rPr lang="tr-TR" sz="1100">
                          <a:effectLst/>
                          <a:latin typeface="Cambria"/>
                          <a:ea typeface="Times New Roman"/>
                          <a:cs typeface="Times New Roman"/>
                        </a:rPr>
                        <a:t>26</a:t>
                      </a:r>
                      <a:endParaRPr lang="tr-TR" sz="1200">
                        <a:effectLst/>
                        <a:latin typeface="Book Antiqua"/>
                        <a:ea typeface="Times New Roman"/>
                        <a:cs typeface="Times New Roman"/>
                      </a:endParaRPr>
                    </a:p>
                  </a:txBody>
                  <a:tcPr marL="68580" marR="68580" marT="0" marB="0" anchor="b"/>
                </a:tc>
                <a:tc>
                  <a:txBody>
                    <a:bodyPr/>
                    <a:lstStyle/>
                    <a:p>
                      <a:pPr algn="ctr">
                        <a:lnSpc>
                          <a:spcPct val="125000"/>
                        </a:lnSpc>
                        <a:spcAft>
                          <a:spcPts val="0"/>
                        </a:spcAft>
                      </a:pPr>
                      <a:r>
                        <a:rPr lang="tr-TR" sz="1100">
                          <a:effectLst/>
                          <a:latin typeface="Cambria"/>
                          <a:ea typeface="Times New Roman"/>
                          <a:cs typeface="Times New Roman"/>
                        </a:rPr>
                        <a:t>30</a:t>
                      </a:r>
                      <a:endParaRPr lang="tr-TR" sz="1200">
                        <a:effectLst/>
                        <a:latin typeface="Book Antiqua"/>
                        <a:ea typeface="Times New Roman"/>
                        <a:cs typeface="Times New Roman"/>
                      </a:endParaRPr>
                    </a:p>
                  </a:txBody>
                  <a:tcPr marL="68580" marR="68580" marT="0" marB="0" anchor="b"/>
                </a:tc>
                <a:tc>
                  <a:txBody>
                    <a:bodyPr/>
                    <a:lstStyle/>
                    <a:p>
                      <a:pPr algn="ctr">
                        <a:lnSpc>
                          <a:spcPct val="125000"/>
                        </a:lnSpc>
                        <a:spcAft>
                          <a:spcPts val="0"/>
                        </a:spcAft>
                      </a:pPr>
                      <a:r>
                        <a:rPr lang="tr-TR" sz="1100">
                          <a:effectLst/>
                          <a:latin typeface="Cambria"/>
                          <a:ea typeface="Times New Roman"/>
                          <a:cs typeface="Times New Roman"/>
                        </a:rPr>
                        <a:t>35</a:t>
                      </a:r>
                      <a:endParaRPr lang="tr-TR" sz="1200">
                        <a:effectLst/>
                        <a:latin typeface="Book Antiqua"/>
                        <a:ea typeface="Times New Roman"/>
                        <a:cs typeface="Times New Roman"/>
                      </a:endParaRPr>
                    </a:p>
                  </a:txBody>
                  <a:tcPr marL="68580" marR="68580" marT="0" marB="0" anchor="b"/>
                </a:tc>
                <a:tc>
                  <a:txBody>
                    <a:bodyPr/>
                    <a:lstStyle/>
                    <a:p>
                      <a:pPr algn="ctr">
                        <a:lnSpc>
                          <a:spcPct val="125000"/>
                        </a:lnSpc>
                        <a:spcAft>
                          <a:spcPts val="0"/>
                        </a:spcAft>
                      </a:pPr>
                      <a:r>
                        <a:rPr lang="tr-TR" sz="1100" dirty="0">
                          <a:effectLst/>
                          <a:latin typeface="Cambria"/>
                          <a:ea typeface="Times New Roman"/>
                          <a:cs typeface="Times New Roman"/>
                        </a:rPr>
                        <a:t>40</a:t>
                      </a:r>
                      <a:endParaRPr lang="tr-TR" sz="1200" dirty="0">
                        <a:effectLst/>
                        <a:latin typeface="Book Antiqua"/>
                        <a:ea typeface="Times New Roman"/>
                        <a:cs typeface="Times New Roman"/>
                      </a:endParaRPr>
                    </a:p>
                  </a:txBody>
                  <a:tcPr marL="68580" marR="68580" marT="0" marB="0" anchor="b"/>
                </a:tc>
              </a:tr>
              <a:tr h="182821">
                <a:tc rowSpan="5">
                  <a:txBody>
                    <a:bodyPr/>
                    <a:lstStyle/>
                    <a:p>
                      <a:pPr algn="ctr" rtl="0" fontAlgn="ctr"/>
                      <a:r>
                        <a:rPr lang="tr-TR" sz="1000" u="none" strike="noStrike" dirty="0"/>
                        <a:t>Stratejiler  </a:t>
                      </a:r>
                      <a:endParaRPr lang="tr-TR" sz="1000" b="1" i="0" u="none" strike="noStrike" dirty="0">
                        <a:solidFill>
                          <a:srgbClr val="000000"/>
                        </a:solidFill>
                        <a:latin typeface="Times New Roman"/>
                      </a:endParaRPr>
                    </a:p>
                  </a:txBody>
                  <a:tcPr marL="4126" marR="4126" marT="4126" marB="0" anchor="ctr"/>
                </a:tc>
                <a:tc gridSpan="2">
                  <a:txBody>
                    <a:bodyPr/>
                    <a:lstStyle/>
                    <a:p>
                      <a:pPr algn="ctr" rtl="0" fontAlgn="t"/>
                      <a:r>
                        <a:rPr lang="tr-TR" sz="1000" u="none" strike="noStrike"/>
                        <a:t>S.1.1.1</a:t>
                      </a:r>
                      <a:endParaRPr lang="tr-TR" sz="1000" b="1" i="0" u="none" strike="noStrike">
                        <a:solidFill>
                          <a:srgbClr val="000000"/>
                        </a:solidFill>
                        <a:latin typeface="Times New Roman"/>
                      </a:endParaRPr>
                    </a:p>
                  </a:txBody>
                  <a:tcPr marL="4126" marR="4126" marT="4126"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Sınıf rehber öğretmen ve okul rehber öğretmen arasındaki çalışma iş birliği güçlendirilerek sağlıklı ruh yapısına sahip, kendisini keşfetmeyi öğrenmiş mutlu bireyler yetiştirmeyi sağlamak amacıyla etkinlikler/uygulamalar gerçekleştirecektir.</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4230">
                <a:tc vMerge="1">
                  <a:txBody>
                    <a:bodyPr/>
                    <a:lstStyle/>
                    <a:p>
                      <a:endParaRPr lang="tr-TR"/>
                    </a:p>
                  </a:txBody>
                  <a:tcPr/>
                </a:tc>
                <a:tc gridSpan="2">
                  <a:txBody>
                    <a:bodyPr/>
                    <a:lstStyle/>
                    <a:p>
                      <a:pPr algn="ctr" rtl="0" fontAlgn="t"/>
                      <a:r>
                        <a:rPr lang="tr-TR" sz="1000" u="none" strike="noStrike"/>
                        <a:t>S.1.1.2</a:t>
                      </a:r>
                      <a:endParaRPr lang="tr-TR" sz="1000" b="1" i="0" u="none" strike="noStrike">
                        <a:solidFill>
                          <a:srgbClr val="000000"/>
                        </a:solidFill>
                        <a:latin typeface="Times New Roman"/>
                      </a:endParaRPr>
                    </a:p>
                  </a:txBody>
                  <a:tcPr marL="4126" marR="4126" marT="4126"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Rehberlik faaliyetlerinin önemi ile ilgili öğretmenlere yönelik farkındalık faaliyetleri geliştirilecektir.</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2821">
                <a:tc vMerge="1">
                  <a:txBody>
                    <a:bodyPr/>
                    <a:lstStyle/>
                    <a:p>
                      <a:endParaRPr lang="tr-TR"/>
                    </a:p>
                  </a:txBody>
                  <a:tcPr/>
                </a:tc>
                <a:tc gridSpan="2">
                  <a:txBody>
                    <a:bodyPr/>
                    <a:lstStyle/>
                    <a:p>
                      <a:pPr algn="ctr" rtl="0" fontAlgn="t"/>
                      <a:r>
                        <a:rPr lang="tr-TR" sz="1000" u="none" strike="noStrike"/>
                        <a:t>S.1.1.3</a:t>
                      </a:r>
                      <a:endParaRPr lang="tr-TR" sz="1000" b="1" i="0" u="none" strike="noStrike">
                        <a:solidFill>
                          <a:srgbClr val="000000"/>
                        </a:solidFill>
                        <a:latin typeface="Times New Roman"/>
                      </a:endParaRPr>
                    </a:p>
                  </a:txBody>
                  <a:tcPr marL="4126" marR="4126" marT="4126"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Öğrencilerin yaş dönemi özellikleri, bu dönemde karşılaşılabilecek sorunlar ve bu sorunlara baş etme ,öğrenci –veli sağlıklı iletişim kurma yöntemleriyle ilgili velilere yönelik etkinlikler düzenlenerek velilerin eğitim süreçlerinde yer alması sağlanacaktır.</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28525">
                <a:tc vMerge="1">
                  <a:txBody>
                    <a:bodyPr/>
                    <a:lstStyle/>
                    <a:p>
                      <a:endParaRPr lang="tr-TR"/>
                    </a:p>
                  </a:txBody>
                  <a:tcPr/>
                </a:tc>
                <a:tc gridSpan="2">
                  <a:txBody>
                    <a:bodyPr/>
                    <a:lstStyle/>
                    <a:p>
                      <a:pPr algn="ctr" rtl="0" fontAlgn="t"/>
                      <a:r>
                        <a:rPr lang="tr-TR" sz="1000" u="none" strike="noStrike"/>
                        <a:t>S.1.1.4</a:t>
                      </a:r>
                      <a:endParaRPr lang="tr-TR" sz="1000" b="1" i="0" u="none" strike="noStrike">
                        <a:solidFill>
                          <a:srgbClr val="000000"/>
                        </a:solidFill>
                        <a:latin typeface="Times New Roman"/>
                      </a:endParaRPr>
                    </a:p>
                  </a:txBody>
                  <a:tcPr marL="4126" marR="4126" marT="4126"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Mesleki ve teknik ortaöğretimden mezun ve alanlarında başarı sağlamış bireylerle birlikte kariyer günleri düzenlenerek öğrencilerin motivasyonlarının arttırılması sağlanacaktır.</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4688">
                <a:tc vMerge="1">
                  <a:txBody>
                    <a:bodyPr/>
                    <a:lstStyle/>
                    <a:p>
                      <a:endParaRPr lang="tr-TR"/>
                    </a:p>
                  </a:txBody>
                  <a:tcPr/>
                </a:tc>
                <a:tc gridSpan="2">
                  <a:txBody>
                    <a:bodyPr/>
                    <a:lstStyle/>
                    <a:p>
                      <a:pPr algn="ctr" rtl="0" fontAlgn="t"/>
                      <a:r>
                        <a:rPr lang="tr-TR" sz="1000" u="none" strike="noStrike"/>
                        <a:t>S.1.1.5</a:t>
                      </a:r>
                      <a:endParaRPr lang="tr-TR" sz="1000" b="1" i="0" u="none" strike="noStrike">
                        <a:solidFill>
                          <a:srgbClr val="000000"/>
                        </a:solidFill>
                        <a:latin typeface="Times New Roman"/>
                      </a:endParaRPr>
                    </a:p>
                  </a:txBody>
                  <a:tcPr marL="4126" marR="4126" marT="4126"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Sektörle iş birliği içinde seminer düzenlenerek öğrencilerde girişimcilik konusunda farkındalıklarının arttırılması sağlanacaktır.</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9629">
                <a:tc gridSpan="3">
                  <a:txBody>
                    <a:bodyPr/>
                    <a:lstStyle/>
                    <a:p>
                      <a:pPr algn="l" rtl="0" fontAlgn="t"/>
                      <a:r>
                        <a:rPr lang="tr-TR" sz="1000" u="none" strike="noStrike" dirty="0"/>
                        <a:t>Riskler  </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gridSpan="7">
                  <a:txBody>
                    <a:bodyPr/>
                    <a:lstStyle/>
                    <a:p>
                      <a:pPr algn="l" rtl="0" fontAlgn="t"/>
                      <a:r>
                        <a:rPr lang="tr-TR" sz="1000" b="0" i="0" u="none" strike="noStrike" dirty="0" smtClean="0">
                          <a:solidFill>
                            <a:srgbClr val="000000"/>
                          </a:solidFill>
                          <a:latin typeface="Times New Roman"/>
                        </a:rPr>
                        <a:t>Gerekli akademik desteğin verilememesi</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9629">
                <a:tc gridSpan="3">
                  <a:txBody>
                    <a:bodyPr/>
                    <a:lstStyle/>
                    <a:p>
                      <a:pPr algn="l" rtl="0" fontAlgn="t"/>
                      <a:r>
                        <a:rPr lang="tr-TR" sz="1000" u="none" strike="noStrike"/>
                        <a:t>Maliyet Tahmini  </a:t>
                      </a:r>
                      <a:endParaRPr lang="tr-TR" sz="1000" b="1" i="0" u="none" strike="noStrike">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gridSpan="7">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000" u="none" strike="noStrike" dirty="0"/>
                        <a:t> </a:t>
                      </a:r>
                      <a:r>
                        <a:rPr lang="tr-TR" sz="1000" b="1" u="none" strike="noStrike" dirty="0" smtClean="0"/>
                        <a:t>35.800,00</a:t>
                      </a:r>
                      <a:r>
                        <a:rPr lang="tr-TR" sz="1000" b="1" i="0" u="none" strike="noStrike" baseline="0" dirty="0" smtClean="0">
                          <a:solidFill>
                            <a:srgbClr val="000000"/>
                          </a:solidFill>
                          <a:latin typeface="Times New Roman"/>
                        </a:rPr>
                        <a:t> TL</a:t>
                      </a:r>
                      <a:endParaRPr lang="tr-TR" sz="1000" b="1" i="0" u="none" strike="noStrike" dirty="0" smtClean="0">
                        <a:solidFill>
                          <a:srgbClr val="000000"/>
                        </a:solidFill>
                        <a:latin typeface="+mn-lt"/>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9629">
                <a:tc gridSpan="3">
                  <a:txBody>
                    <a:bodyPr/>
                    <a:lstStyle/>
                    <a:p>
                      <a:pPr algn="l" rtl="0" fontAlgn="t"/>
                      <a:r>
                        <a:rPr lang="tr-TR" sz="1000" u="none" strike="noStrike" dirty="0"/>
                        <a:t>İhtiyaçlar  </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gridSpan="7">
                  <a:txBody>
                    <a:bodyPr/>
                    <a:lstStyle/>
                    <a:p>
                      <a:pPr algn="l" rtl="0" fontAlgn="t"/>
                      <a:r>
                        <a:rPr lang="tr-TR" sz="1000" b="0" i="0" u="none" strike="noStrike" dirty="0" smtClean="0">
                          <a:solidFill>
                            <a:srgbClr val="000000"/>
                          </a:solidFill>
                          <a:latin typeface="Times New Roman"/>
                        </a:rPr>
                        <a:t>Velilerin</a:t>
                      </a:r>
                      <a:r>
                        <a:rPr lang="tr-TR" sz="1000" b="0" i="0" u="none" strike="noStrike" baseline="0" dirty="0" smtClean="0">
                          <a:solidFill>
                            <a:srgbClr val="000000"/>
                          </a:solidFill>
                          <a:latin typeface="Times New Roman"/>
                        </a:rPr>
                        <a:t> öğrencileri ile daha ilgili olması</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70B8EFC6-9B92-4EC2-910F-8C8DAAC16B59}" type="slidenum">
              <a:rPr lang="tr-TR" smtClean="0"/>
              <a:pPr/>
              <a:t>96</a:t>
            </a:fld>
            <a:endParaRPr lang="tr-TR"/>
          </a:p>
        </p:txBody>
      </p:sp>
      <p:graphicFrame>
        <p:nvGraphicFramePr>
          <p:cNvPr id="3" name="3 Tablo"/>
          <p:cNvGraphicFramePr>
            <a:graphicFrameLocks noGrp="1"/>
          </p:cNvGraphicFramePr>
          <p:nvPr>
            <p:extLst>
              <p:ext uri="{D42A27DB-BD31-4B8C-83A1-F6EECF244321}">
                <p14:modId xmlns:p14="http://schemas.microsoft.com/office/powerpoint/2010/main" xmlns="" val="234991440"/>
              </p:ext>
            </p:extLst>
          </p:nvPr>
        </p:nvGraphicFramePr>
        <p:xfrm>
          <a:off x="500035" y="857234"/>
          <a:ext cx="8286807" cy="4959231"/>
        </p:xfrm>
        <a:graphic>
          <a:graphicData uri="http://schemas.openxmlformats.org/drawingml/2006/table">
            <a:tbl>
              <a:tblPr>
                <a:tableStyleId>{775DCB02-9BB8-47FD-8907-85C794F793BA}</a:tableStyleId>
              </a:tblPr>
              <a:tblGrid>
                <a:gridCol w="1247189"/>
                <a:gridCol w="654849"/>
                <a:gridCol w="654849"/>
                <a:gridCol w="818560"/>
                <a:gridCol w="818560"/>
                <a:gridCol w="818560"/>
                <a:gridCol w="818560"/>
                <a:gridCol w="818560"/>
                <a:gridCol w="818560"/>
                <a:gridCol w="818560"/>
              </a:tblGrid>
              <a:tr h="207159">
                <a:tc>
                  <a:txBody>
                    <a:bodyPr/>
                    <a:lstStyle/>
                    <a:p>
                      <a:pPr algn="l" rtl="0" fontAlgn="b"/>
                      <a:r>
                        <a:rPr lang="tr-TR" sz="1200" u="none" strike="noStrike" dirty="0"/>
                        <a:t>TEMA</a:t>
                      </a:r>
                      <a:endParaRPr lang="tr-TR" sz="1200" b="1" i="0" u="none" strike="noStrike" dirty="0">
                        <a:solidFill>
                          <a:srgbClr val="000000"/>
                        </a:solidFill>
                        <a:latin typeface="Times New Roman"/>
                      </a:endParaRPr>
                    </a:p>
                  </a:txBody>
                  <a:tcPr marL="4126" marR="4126" marT="4126" marB="0" anchor="b"/>
                </a:tc>
                <a:tc gridSpan="9">
                  <a:txBody>
                    <a:bodyPr/>
                    <a:lstStyle/>
                    <a:p>
                      <a:pPr algn="ctr" rtl="0" fontAlgn="b"/>
                      <a:r>
                        <a:rPr lang="tr-TR" sz="1200" dirty="0" smtClean="0"/>
                        <a:t> Eğitim ve Öğretimde Kalite </a:t>
                      </a:r>
                      <a:endParaRPr lang="tr-TR" sz="1200" b="1" i="0" u="none" strike="noStrike" dirty="0">
                        <a:solidFill>
                          <a:srgbClr val="000000"/>
                        </a:solidFill>
                        <a:latin typeface="Times New Roman" pitchFamily="18" charset="0"/>
                        <a:cs typeface="Times New Roman" pitchFamily="18" charset="0"/>
                      </a:endParaRPr>
                    </a:p>
                  </a:txBody>
                  <a:tcPr marL="4126" marR="4126" marT="4126"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7159">
                <a:tc>
                  <a:txBody>
                    <a:bodyPr/>
                    <a:lstStyle/>
                    <a:p>
                      <a:pPr algn="l" rtl="0" fontAlgn="b"/>
                      <a:r>
                        <a:rPr lang="tr-TR" sz="1200" u="none" strike="noStrike"/>
                        <a:t>OKUL</a:t>
                      </a:r>
                      <a:endParaRPr lang="tr-TR" sz="1200" b="1" i="0" u="none" strike="noStrike">
                        <a:solidFill>
                          <a:srgbClr val="000000"/>
                        </a:solidFill>
                        <a:latin typeface="Times New Roman"/>
                      </a:endParaRPr>
                    </a:p>
                  </a:txBody>
                  <a:tcPr marL="4126" marR="4126" marT="4126" marB="0" anchor="b"/>
                </a:tc>
                <a:tc gridSpan="9">
                  <a:txBody>
                    <a:bodyPr/>
                    <a:lstStyle/>
                    <a:p>
                      <a:pPr algn="ctr" rtl="0" fontAlgn="b"/>
                      <a:r>
                        <a:rPr lang="tr-TR" sz="1200" u="none" strike="noStrike" dirty="0"/>
                        <a:t>Hizan </a:t>
                      </a:r>
                      <a:r>
                        <a:rPr lang="tr-TR" sz="1200" b="1" dirty="0" smtClean="0">
                          <a:latin typeface="Times New Roman" pitchFamily="18" charset="0"/>
                          <a:ea typeface="Times New Roman" pitchFamily="18" charset="0"/>
                          <a:cs typeface="Times New Roman" pitchFamily="18" charset="0"/>
                        </a:rPr>
                        <a:t>Mesleki ve Teknik Anadolu </a:t>
                      </a:r>
                      <a:r>
                        <a:rPr lang="tr-TR" sz="1200" u="none" strike="noStrike" dirty="0" smtClean="0"/>
                        <a:t>Lisesi</a:t>
                      </a:r>
                      <a:endParaRPr lang="tr-TR" sz="1200" b="1" i="0" u="none" strike="noStrike" dirty="0">
                        <a:solidFill>
                          <a:srgbClr val="000000"/>
                        </a:solidFill>
                        <a:latin typeface="Times New Roman"/>
                      </a:endParaRPr>
                    </a:p>
                  </a:txBody>
                  <a:tcPr marL="4126" marR="4126" marT="4126"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1929">
                <a:tc gridSpan="2">
                  <a:txBody>
                    <a:bodyPr/>
                    <a:lstStyle/>
                    <a:p>
                      <a:pPr algn="l" rtl="0" fontAlgn="t"/>
                      <a:r>
                        <a:rPr lang="tr-TR" sz="1800" u="none" strike="noStrike" dirty="0"/>
                        <a:t>Amaç 2</a:t>
                      </a:r>
                      <a:endParaRPr lang="tr-TR" sz="1800" b="1" i="0" u="none" strike="noStrike" dirty="0">
                        <a:solidFill>
                          <a:srgbClr val="000000"/>
                        </a:solidFill>
                        <a:latin typeface="Times New Roman"/>
                      </a:endParaRPr>
                    </a:p>
                  </a:txBody>
                  <a:tcPr marL="4126" marR="4126" marT="4126" marB="0"/>
                </a:tc>
                <a:tc hMerge="1">
                  <a:txBody>
                    <a:bodyPr/>
                    <a:lstStyle/>
                    <a:p>
                      <a:endParaRPr lang="tr-TR"/>
                    </a:p>
                  </a:txBody>
                  <a:tcPr/>
                </a:tc>
                <a:tc gridSpan="8">
                  <a:txBody>
                    <a:bodyPr/>
                    <a:lstStyle/>
                    <a:p>
                      <a:pPr algn="l" rtl="0" fontAlgn="t"/>
                      <a:r>
                        <a:rPr lang="tr-TR" sz="1000" u="none" strike="noStrike" dirty="0" smtClean="0"/>
                        <a:t>A2. </a:t>
                      </a:r>
                      <a:r>
                        <a:rPr lang="tr-TR" sz="1000" kern="1200" dirty="0" smtClean="0">
                          <a:solidFill>
                            <a:schemeClr val="dk1"/>
                          </a:solidFill>
                          <a:effectLst/>
                          <a:latin typeface="+mn-lt"/>
                          <a:ea typeface="+mn-ea"/>
                          <a:cs typeface="+mn-cs"/>
                        </a:rPr>
                        <a:t>Ulusal ve uluslararası alanda mesleki yeterliliği ile kabul gören ,mesleki değerlere sahip ,yaratıcı ,yenilikçi ,girişimci ,üretken ,ekonomiye değer katan ehil işgücü yetiştirilmesi sağlanacaktır.</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4688">
                <a:tc gridSpan="2">
                  <a:txBody>
                    <a:bodyPr/>
                    <a:lstStyle/>
                    <a:p>
                      <a:pPr algn="l" rtl="0" fontAlgn="t"/>
                      <a:r>
                        <a:rPr lang="tr-TR" sz="1000" u="none" strike="noStrike"/>
                        <a:t>Hedef 2.4</a:t>
                      </a:r>
                      <a:endParaRPr lang="tr-TR" sz="1000" b="1" i="0" u="none" strike="noStrike">
                        <a:solidFill>
                          <a:srgbClr val="000000"/>
                        </a:solidFill>
                        <a:latin typeface="Times New Roman"/>
                      </a:endParaRPr>
                    </a:p>
                  </a:txBody>
                  <a:tcPr marL="4126" marR="4126" marT="4126" marB="0"/>
                </a:tc>
                <a:tc hMerge="1">
                  <a:txBody>
                    <a:bodyPr/>
                    <a:lstStyle/>
                    <a:p>
                      <a:endParaRPr lang="tr-TR"/>
                    </a:p>
                  </a:txBody>
                  <a:tcPr/>
                </a:tc>
                <a:tc gridSpan="8">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000" u="none" strike="noStrike" dirty="0"/>
                        <a:t> </a:t>
                      </a:r>
                      <a:r>
                        <a:rPr lang="tr-TR" sz="1000" u="none" strike="noStrike" dirty="0" smtClean="0"/>
                        <a:t>H2.5. </a:t>
                      </a:r>
                      <a:r>
                        <a:rPr lang="tr-TR" sz="1000" kern="1200" dirty="0" smtClean="0">
                          <a:solidFill>
                            <a:schemeClr val="dk1"/>
                          </a:solidFill>
                          <a:effectLst/>
                          <a:latin typeface="+mn-lt"/>
                          <a:ea typeface="+mn-ea"/>
                          <a:cs typeface="+mn-cs"/>
                        </a:rPr>
                        <a:t>Sektörle işbirlikleri artırılarak öğrencilerin pratik deneyim ,burs ve istihdam edilen artırılacaktır.</a:t>
                      </a:r>
                    </a:p>
                    <a:p>
                      <a:pPr algn="l" rtl="0" fontAlgn="t"/>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3680">
                <a:tc gridSpan="3">
                  <a:txBody>
                    <a:bodyPr/>
                    <a:lstStyle/>
                    <a:p>
                      <a:pPr algn="l" rtl="0" fontAlgn="t"/>
                      <a:r>
                        <a:rPr lang="tr-TR" sz="1000" u="none" strike="noStrike" dirty="0"/>
                        <a:t>Performans Göstergeleri  </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Hedefe Etkisi (%)  </a:t>
                      </a:r>
                      <a:endParaRPr lang="tr-TR" sz="1000" b="1" i="0" u="none" strike="noStrike" dirty="0">
                        <a:solidFill>
                          <a:srgbClr val="000000"/>
                        </a:solidFill>
                        <a:latin typeface="Times New Roman"/>
                      </a:endParaRPr>
                    </a:p>
                  </a:txBody>
                  <a:tcPr marL="4126" marR="4126" marT="4126" marB="0" anchor="ctr"/>
                </a:tc>
                <a:tc>
                  <a:txBody>
                    <a:bodyPr/>
                    <a:lstStyle/>
                    <a:p>
                      <a:pPr algn="ctr" rtl="0" fontAlgn="t"/>
                      <a:r>
                        <a:rPr lang="tr-TR" sz="1000" u="none" strike="noStrike"/>
                        <a:t>Başlangıç Değeri  </a:t>
                      </a:r>
                      <a:endParaRPr lang="tr-TR" sz="1000" b="1" i="0" u="none" strike="noStrike">
                        <a:solidFill>
                          <a:srgbClr val="000000"/>
                        </a:solidFill>
                        <a:latin typeface="Times New Roman"/>
                      </a:endParaRPr>
                    </a:p>
                  </a:txBody>
                  <a:tcPr marL="4126" marR="4126" marT="4126" marB="0" anchor="ctr"/>
                </a:tc>
                <a:tc>
                  <a:txBody>
                    <a:bodyPr/>
                    <a:lstStyle/>
                    <a:p>
                      <a:pPr algn="ctr" rtl="0" fontAlgn="t"/>
                      <a:r>
                        <a:rPr lang="tr-TR" sz="1000" u="none" strike="noStrike" dirty="0"/>
                        <a:t>2024</a:t>
                      </a:r>
                      <a:endParaRPr lang="tr-TR" sz="1000" b="1" i="0" u="none" strike="noStrike" dirty="0">
                        <a:solidFill>
                          <a:srgbClr val="000000"/>
                        </a:solidFill>
                        <a:latin typeface="Times New Roman"/>
                      </a:endParaRPr>
                    </a:p>
                  </a:txBody>
                  <a:tcPr marL="4126" marR="4126" marT="4126" marB="0" anchor="ctr"/>
                </a:tc>
                <a:tc>
                  <a:txBody>
                    <a:bodyPr/>
                    <a:lstStyle/>
                    <a:p>
                      <a:pPr algn="ctr" rtl="0" fontAlgn="t"/>
                      <a:r>
                        <a:rPr lang="tr-TR" sz="1000" u="none" strike="noStrike"/>
                        <a:t>2025</a:t>
                      </a:r>
                      <a:endParaRPr lang="tr-TR" sz="1000" b="1" i="0" u="none" strike="noStrike">
                        <a:solidFill>
                          <a:srgbClr val="000000"/>
                        </a:solidFill>
                        <a:latin typeface="Times New Roman"/>
                      </a:endParaRPr>
                    </a:p>
                  </a:txBody>
                  <a:tcPr marL="4126" marR="4126" marT="4126" marB="0" anchor="ctr"/>
                </a:tc>
                <a:tc>
                  <a:txBody>
                    <a:bodyPr/>
                    <a:lstStyle/>
                    <a:p>
                      <a:pPr algn="ctr" rtl="0" fontAlgn="t"/>
                      <a:r>
                        <a:rPr lang="tr-TR" sz="1000" u="none" strike="noStrike"/>
                        <a:t>2026</a:t>
                      </a:r>
                      <a:endParaRPr lang="tr-TR" sz="1000" b="1" i="0" u="none" strike="noStrike">
                        <a:solidFill>
                          <a:srgbClr val="000000"/>
                        </a:solidFill>
                        <a:latin typeface="Times New Roman"/>
                      </a:endParaRPr>
                    </a:p>
                  </a:txBody>
                  <a:tcPr marL="4126" marR="4126" marT="4126" marB="0" anchor="ctr"/>
                </a:tc>
                <a:tc>
                  <a:txBody>
                    <a:bodyPr/>
                    <a:lstStyle/>
                    <a:p>
                      <a:pPr algn="ctr" rtl="0" fontAlgn="t"/>
                      <a:r>
                        <a:rPr lang="tr-TR" sz="1000" u="none" strike="noStrike"/>
                        <a:t>2027</a:t>
                      </a:r>
                      <a:endParaRPr lang="tr-TR" sz="1000" b="1" i="0" u="none" strike="noStrike">
                        <a:solidFill>
                          <a:srgbClr val="000000"/>
                        </a:solidFill>
                        <a:latin typeface="Times New Roman"/>
                      </a:endParaRPr>
                    </a:p>
                  </a:txBody>
                  <a:tcPr marL="4126" marR="4126" marT="4126" marB="0" anchor="ctr"/>
                </a:tc>
                <a:tc>
                  <a:txBody>
                    <a:bodyPr/>
                    <a:lstStyle/>
                    <a:p>
                      <a:pPr algn="ctr" rtl="0" fontAlgn="t"/>
                      <a:r>
                        <a:rPr lang="tr-TR" sz="1000" u="none" strike="noStrike"/>
                        <a:t>2028</a:t>
                      </a:r>
                      <a:endParaRPr lang="tr-TR" sz="1000" b="1" i="0" u="none" strike="noStrike">
                        <a:solidFill>
                          <a:srgbClr val="000000"/>
                        </a:solidFill>
                        <a:latin typeface="Times New Roman"/>
                      </a:endParaRPr>
                    </a:p>
                  </a:txBody>
                  <a:tcPr marL="4126" marR="4126" marT="4126" marB="0" anchor="ctr"/>
                </a:tc>
              </a:tr>
              <a:tr h="274688">
                <a:tc gridSpan="3">
                  <a:txBody>
                    <a:bodyPr/>
                    <a:lstStyle/>
                    <a:p>
                      <a:pPr algn="l" rtl="0" fontAlgn="t"/>
                      <a:r>
                        <a:rPr lang="tr-TR" sz="1000" u="none" strike="noStrike" dirty="0" smtClean="0"/>
                        <a:t>PG2.5.1</a:t>
                      </a:r>
                      <a:r>
                        <a:rPr lang="tr-TR" sz="1000" u="none" strike="noStrike" dirty="0"/>
                        <a:t>. </a:t>
                      </a:r>
                      <a:r>
                        <a:rPr lang="tr-TR" sz="1000" kern="1200" dirty="0" smtClean="0">
                          <a:solidFill>
                            <a:schemeClr val="dk1"/>
                          </a:solidFill>
                          <a:effectLst/>
                          <a:latin typeface="+mn-lt"/>
                          <a:ea typeface="+mn-ea"/>
                          <a:cs typeface="+mn-cs"/>
                        </a:rPr>
                        <a:t>Sektörle iş birliği kapsamında imzalanan protokol sayısı </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4126" marR="4126" marT="4126"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4</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6</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a:t>
                      </a:r>
                      <a:endParaRPr lang="tr-TR" sz="1200">
                        <a:effectLst/>
                        <a:latin typeface="Book Antiqua"/>
                        <a:ea typeface="Times New Roman"/>
                        <a:cs typeface="Times New Roman"/>
                      </a:endParaRPr>
                    </a:p>
                  </a:txBody>
                  <a:tcPr marL="68580" marR="68580" marT="0" marB="0" anchor="ctr"/>
                </a:tc>
              </a:tr>
              <a:tr h="409747">
                <a:tc gridSpan="3">
                  <a:txBody>
                    <a:bodyPr/>
                    <a:lstStyle/>
                    <a:p>
                      <a:pPr algn="l" rtl="0" fontAlgn="t"/>
                      <a:r>
                        <a:rPr lang="tr-TR" sz="1000" u="none" strike="noStrike" dirty="0"/>
                        <a:t> </a:t>
                      </a:r>
                      <a:r>
                        <a:rPr lang="tr-TR" sz="1000" u="none" strike="noStrike" dirty="0" smtClean="0"/>
                        <a:t>PG2.5.2.</a:t>
                      </a:r>
                      <a:r>
                        <a:rPr lang="tr-TR" sz="1000" kern="1200" dirty="0" smtClean="0">
                          <a:solidFill>
                            <a:schemeClr val="dk1"/>
                          </a:solidFill>
                          <a:effectLst/>
                          <a:latin typeface="+mn-lt"/>
                          <a:ea typeface="+mn-ea"/>
                          <a:cs typeface="+mn-cs"/>
                        </a:rPr>
                        <a:t> Protokol kapsamında beceri eğitimi alan öğrenci sayısı</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4126" marR="4126" marT="4126"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5</a:t>
                      </a:r>
                      <a:endParaRPr lang="tr-TR" sz="1200">
                        <a:effectLst/>
                        <a:latin typeface="Book Antiqua"/>
                        <a:ea typeface="Times New Roman"/>
                        <a:cs typeface="Times New Roman"/>
                      </a:endParaRPr>
                    </a:p>
                  </a:txBody>
                  <a:tcPr marL="68580" marR="68580" marT="0" marB="0" anchor="ctr"/>
                </a:tc>
              </a:tr>
              <a:tr h="274688">
                <a:tc gridSpan="3">
                  <a:txBody>
                    <a:bodyPr/>
                    <a:lstStyle/>
                    <a:p>
                      <a:pPr algn="l" rtl="0" fontAlgn="t"/>
                      <a:r>
                        <a:rPr lang="tr-TR" sz="1000" u="none" strike="noStrike" dirty="0" smtClean="0"/>
                        <a:t>PG2.5.3</a:t>
                      </a:r>
                      <a:r>
                        <a:rPr lang="tr-TR" sz="1000" u="none" strike="noStrike" dirty="0"/>
                        <a:t>. </a:t>
                      </a:r>
                      <a:r>
                        <a:rPr lang="tr-TR" sz="1000" kern="1200" dirty="0" smtClean="0">
                          <a:solidFill>
                            <a:schemeClr val="dk1"/>
                          </a:solidFill>
                          <a:effectLst/>
                          <a:latin typeface="+mn-lt"/>
                          <a:ea typeface="+mn-ea"/>
                          <a:cs typeface="+mn-cs"/>
                        </a:rPr>
                        <a:t>Protokol kapsamında düzenlenen işbaşı eğitimlerine katılan öğrenci sayısı</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smtClean="0"/>
                        <a:t>20</a:t>
                      </a:r>
                      <a:r>
                        <a:rPr lang="tr-TR" sz="1000" u="none" strike="noStrike" dirty="0"/>
                        <a:t> </a:t>
                      </a:r>
                      <a:endParaRPr lang="tr-TR" sz="1000" b="1" i="0" u="none" strike="noStrike" dirty="0">
                        <a:solidFill>
                          <a:srgbClr val="000000"/>
                        </a:solidFill>
                        <a:latin typeface="Times New Roman"/>
                      </a:endParaRPr>
                    </a:p>
                  </a:txBody>
                  <a:tcPr marL="4126" marR="4126" marT="4126"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4</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4</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4</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4</a:t>
                      </a:r>
                      <a:endParaRPr lang="tr-TR" sz="1200">
                        <a:effectLst/>
                        <a:latin typeface="Book Antiqua"/>
                        <a:ea typeface="Times New Roman"/>
                        <a:cs typeface="Times New Roman"/>
                      </a:endParaRPr>
                    </a:p>
                  </a:txBody>
                  <a:tcPr marL="68580" marR="68580" marT="0" marB="0" anchor="ctr"/>
                </a:tc>
              </a:tr>
              <a:tr h="274688">
                <a:tc gridSpan="3">
                  <a:txBody>
                    <a:bodyPr/>
                    <a:lstStyle/>
                    <a:p>
                      <a:pPr algn="l" rtl="0" fontAlgn="t"/>
                      <a:r>
                        <a:rPr lang="tr-TR" sz="1000" u="none" strike="noStrike" dirty="0" smtClean="0"/>
                        <a:t>PG2.5.4</a:t>
                      </a:r>
                      <a:r>
                        <a:rPr lang="tr-TR" sz="1000" u="none" strike="noStrike" dirty="0"/>
                        <a:t>. </a:t>
                      </a:r>
                      <a:r>
                        <a:rPr lang="tr-TR" sz="1000" kern="1200" dirty="0" smtClean="0">
                          <a:solidFill>
                            <a:schemeClr val="dk1"/>
                          </a:solidFill>
                          <a:effectLst/>
                          <a:latin typeface="+mn-lt"/>
                          <a:ea typeface="+mn-ea"/>
                          <a:cs typeface="+mn-cs"/>
                        </a:rPr>
                        <a:t>Protokol kapsamında burs alan öğrenci sayısı</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smtClean="0"/>
                        <a:t>20</a:t>
                      </a:r>
                      <a:r>
                        <a:rPr lang="tr-TR" sz="1000" u="none" strike="noStrike" dirty="0"/>
                        <a:t> </a:t>
                      </a:r>
                      <a:endParaRPr lang="tr-TR" sz="1000" b="1" i="0" u="none" strike="noStrike" dirty="0">
                        <a:solidFill>
                          <a:srgbClr val="000000"/>
                        </a:solidFill>
                        <a:latin typeface="Times New Roman"/>
                      </a:endParaRPr>
                    </a:p>
                  </a:txBody>
                  <a:tcPr marL="4126" marR="4126" marT="4126"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4</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5</a:t>
                      </a:r>
                      <a:endParaRPr lang="tr-TR" sz="1200">
                        <a:effectLst/>
                        <a:latin typeface="Book Antiqua"/>
                        <a:ea typeface="Times New Roman"/>
                        <a:cs typeface="Times New Roman"/>
                      </a:endParaRPr>
                    </a:p>
                  </a:txBody>
                  <a:tcPr marL="68580" marR="68580" marT="0" marB="0" anchor="ctr"/>
                </a:tc>
              </a:tr>
              <a:tr h="409747">
                <a:tc gridSpan="3">
                  <a:txBody>
                    <a:bodyPr/>
                    <a:lstStyle/>
                    <a:p>
                      <a:pPr algn="l" rtl="0" fontAlgn="t"/>
                      <a:r>
                        <a:rPr lang="tr-TR" sz="1000" u="none" strike="noStrike" dirty="0" smtClean="0"/>
                        <a:t>PG2.5.5</a:t>
                      </a:r>
                      <a:r>
                        <a:rPr lang="tr-TR" sz="1000" kern="1200" dirty="0" smtClean="0">
                          <a:solidFill>
                            <a:schemeClr val="dk1"/>
                          </a:solidFill>
                          <a:effectLst/>
                          <a:latin typeface="+mn-lt"/>
                          <a:ea typeface="+mn-ea"/>
                          <a:cs typeface="+mn-cs"/>
                        </a:rPr>
                        <a:t>Protokol imzalanan kurum/kuruluşlarda mezuniyetten sonra istihdam edilen öğrenci sayısı</a:t>
                      </a:r>
                      <a:r>
                        <a:rPr lang="tr-TR" sz="1000" u="none" strike="noStrike" dirty="0" smtClean="0"/>
                        <a:t>.</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10</a:t>
                      </a:r>
                      <a:endParaRPr lang="tr-TR" sz="1000" b="1" i="0" u="none" strike="noStrike" dirty="0">
                        <a:solidFill>
                          <a:srgbClr val="000000"/>
                        </a:solidFill>
                        <a:latin typeface="Times New Roman"/>
                      </a:endParaRPr>
                    </a:p>
                  </a:txBody>
                  <a:tcPr marL="4126" marR="4126" marT="4126"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9</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a:effectLst/>
                          <a:latin typeface="Cambria"/>
                          <a:ea typeface="Times New Roman"/>
                          <a:cs typeface="Times New Roman"/>
                        </a:rPr>
                        <a:t>10</a:t>
                      </a:r>
                      <a:endParaRPr lang="tr-TR" sz="1200" dirty="0">
                        <a:effectLst/>
                        <a:latin typeface="Book Antiqua"/>
                        <a:ea typeface="Times New Roman"/>
                        <a:cs typeface="Times New Roman"/>
                      </a:endParaRPr>
                    </a:p>
                  </a:txBody>
                  <a:tcPr marL="68580" marR="68580" marT="0" marB="0" anchor="ctr"/>
                </a:tc>
              </a:tr>
              <a:tr h="182821">
                <a:tc rowSpan="4">
                  <a:txBody>
                    <a:bodyPr/>
                    <a:lstStyle/>
                    <a:p>
                      <a:pPr algn="ctr" rtl="0" fontAlgn="ctr"/>
                      <a:r>
                        <a:rPr lang="tr-TR" sz="1000" u="none" strike="noStrike" dirty="0"/>
                        <a:t>Stratejiler  </a:t>
                      </a:r>
                      <a:endParaRPr lang="tr-TR" sz="1000" b="1" i="0" u="none" strike="noStrike" dirty="0">
                        <a:solidFill>
                          <a:srgbClr val="000000"/>
                        </a:solidFill>
                        <a:latin typeface="Times New Roman"/>
                      </a:endParaRPr>
                    </a:p>
                  </a:txBody>
                  <a:tcPr marL="4126" marR="4126" marT="4126" marB="0" anchor="ctr"/>
                </a:tc>
                <a:tc gridSpan="2">
                  <a:txBody>
                    <a:bodyPr/>
                    <a:lstStyle/>
                    <a:p>
                      <a:pPr algn="ctr" rtl="0" fontAlgn="t"/>
                      <a:r>
                        <a:rPr lang="tr-TR" sz="1000" u="none" strike="noStrike"/>
                        <a:t>S.1.1.1</a:t>
                      </a:r>
                      <a:endParaRPr lang="tr-TR" sz="1000" b="1" i="0" u="none" strike="noStrike">
                        <a:solidFill>
                          <a:srgbClr val="000000"/>
                        </a:solidFill>
                        <a:latin typeface="Times New Roman"/>
                      </a:endParaRPr>
                    </a:p>
                  </a:txBody>
                  <a:tcPr marL="4126" marR="4126" marT="4126"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Öğrencilerin burs ,staj/beceri eğitimi ve istihdam imkanlarını arttırmak ,öğretmenlerin gelişimlerini sağlamak amacıyla işbaşı eğitimleri düzenlemek içim mesleki ve teknik ortaöğretimde eğitimi verilen alanlarda sektörle iş birliğini güçlendirecek protokollerin sayısı artırılacaktır.</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4230">
                <a:tc vMerge="1">
                  <a:txBody>
                    <a:bodyPr/>
                    <a:lstStyle/>
                    <a:p>
                      <a:endParaRPr lang="tr-TR"/>
                    </a:p>
                  </a:txBody>
                  <a:tcPr/>
                </a:tc>
                <a:tc gridSpan="2">
                  <a:txBody>
                    <a:bodyPr/>
                    <a:lstStyle/>
                    <a:p>
                      <a:pPr algn="ctr" rtl="0" fontAlgn="t"/>
                      <a:r>
                        <a:rPr lang="tr-TR" sz="1000" u="none" strike="noStrike"/>
                        <a:t>S.1.1.2</a:t>
                      </a:r>
                      <a:endParaRPr lang="tr-TR" sz="1000" b="1" i="0" u="none" strike="noStrike">
                        <a:solidFill>
                          <a:srgbClr val="000000"/>
                        </a:solidFill>
                        <a:latin typeface="Times New Roman"/>
                      </a:endParaRPr>
                    </a:p>
                  </a:txBody>
                  <a:tcPr marL="4126" marR="4126" marT="4126"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İmzalanan protokollerin yürütülme süreçleri ve uygulama sonuçları izlenerek elde edilen veriler ulusal boyutta oluşturulan protokol izleme sistemine girilecektir.</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2821">
                <a:tc vMerge="1">
                  <a:txBody>
                    <a:bodyPr/>
                    <a:lstStyle/>
                    <a:p>
                      <a:endParaRPr lang="tr-TR"/>
                    </a:p>
                  </a:txBody>
                  <a:tcPr/>
                </a:tc>
                <a:tc gridSpan="2">
                  <a:txBody>
                    <a:bodyPr/>
                    <a:lstStyle/>
                    <a:p>
                      <a:pPr algn="ctr" rtl="0" fontAlgn="t"/>
                      <a:r>
                        <a:rPr lang="tr-TR" sz="1000" u="none" strike="noStrike"/>
                        <a:t>S.1.1.3</a:t>
                      </a:r>
                      <a:endParaRPr lang="tr-TR" sz="1000" b="1" i="0" u="none" strike="noStrike">
                        <a:solidFill>
                          <a:srgbClr val="000000"/>
                        </a:solidFill>
                        <a:latin typeface="Times New Roman"/>
                      </a:endParaRPr>
                    </a:p>
                  </a:txBody>
                  <a:tcPr marL="4126" marR="4126" marT="4126"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Merkezi ve mahalli düzeyde protokoller kapsamında düzenlenen işbaşı eğitimlerine öğretmenlerin katılımı sağlanacaktır.</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28525">
                <a:tc vMerge="1">
                  <a:txBody>
                    <a:bodyPr/>
                    <a:lstStyle/>
                    <a:p>
                      <a:endParaRPr lang="tr-TR"/>
                    </a:p>
                  </a:txBody>
                  <a:tcPr/>
                </a:tc>
                <a:tc gridSpan="2">
                  <a:txBody>
                    <a:bodyPr/>
                    <a:lstStyle/>
                    <a:p>
                      <a:pPr algn="ctr" rtl="0" fontAlgn="t"/>
                      <a:r>
                        <a:rPr lang="tr-TR" sz="1000" u="none" strike="noStrike"/>
                        <a:t>S.1.1.4</a:t>
                      </a:r>
                      <a:endParaRPr lang="tr-TR" sz="1000" b="1" i="0" u="none" strike="noStrike">
                        <a:solidFill>
                          <a:srgbClr val="000000"/>
                        </a:solidFill>
                        <a:latin typeface="Times New Roman"/>
                      </a:endParaRPr>
                    </a:p>
                  </a:txBody>
                  <a:tcPr marL="4126" marR="4126" marT="4126"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Okul yöneticilerini sektörle iletişim ve iş birliği becerileri güçlendirilecektir.</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9629">
                <a:tc gridSpan="3">
                  <a:txBody>
                    <a:bodyPr/>
                    <a:lstStyle/>
                    <a:p>
                      <a:pPr algn="l" rtl="0" fontAlgn="t"/>
                      <a:r>
                        <a:rPr lang="tr-TR" sz="1000" u="none" strike="noStrike" dirty="0"/>
                        <a:t>Riskler  </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gridSpan="7">
                  <a:txBody>
                    <a:bodyPr/>
                    <a:lstStyle/>
                    <a:p>
                      <a:pPr algn="l" rtl="0" fontAlgn="t"/>
                      <a:r>
                        <a:rPr lang="tr-TR" sz="1000" b="0" i="0" u="none" strike="noStrike" dirty="0" smtClean="0">
                          <a:solidFill>
                            <a:srgbClr val="000000"/>
                          </a:solidFill>
                          <a:latin typeface="Times New Roman"/>
                        </a:rPr>
                        <a:t>Gerekli protokol</a:t>
                      </a:r>
                      <a:r>
                        <a:rPr lang="tr-TR" sz="1000" b="0" i="0" u="none" strike="noStrike" baseline="0" dirty="0" smtClean="0">
                          <a:solidFill>
                            <a:srgbClr val="000000"/>
                          </a:solidFill>
                          <a:latin typeface="Times New Roman"/>
                        </a:rPr>
                        <a:t> yapılacak iş dalının bulunamaması</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9629">
                <a:tc gridSpan="3">
                  <a:txBody>
                    <a:bodyPr/>
                    <a:lstStyle/>
                    <a:p>
                      <a:pPr algn="l" rtl="0" fontAlgn="t"/>
                      <a:r>
                        <a:rPr lang="tr-TR" sz="1000" u="none" strike="noStrike"/>
                        <a:t>Maliyet Tahmini  </a:t>
                      </a:r>
                      <a:endParaRPr lang="tr-TR" sz="1000" b="1" i="0" u="none" strike="noStrike">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gridSpan="7">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000" u="none" strike="noStrike" dirty="0"/>
                        <a:t> </a:t>
                      </a:r>
                      <a:r>
                        <a:rPr lang="tr-TR" sz="1000" b="1" u="none" strike="noStrike" dirty="0" smtClean="0"/>
                        <a:t>43.300,00</a:t>
                      </a:r>
                      <a:r>
                        <a:rPr lang="tr-TR" sz="1000" b="1" i="0" u="none" strike="noStrike" baseline="0" dirty="0" smtClean="0">
                          <a:solidFill>
                            <a:srgbClr val="000000"/>
                          </a:solidFill>
                          <a:latin typeface="Times New Roman"/>
                        </a:rPr>
                        <a:t> TL</a:t>
                      </a:r>
                      <a:endParaRPr lang="tr-TR" sz="1000" b="1" i="0" u="none" strike="noStrike" dirty="0" smtClean="0">
                        <a:solidFill>
                          <a:srgbClr val="000000"/>
                        </a:solidFill>
                        <a:latin typeface="+mn-lt"/>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9629">
                <a:tc gridSpan="3">
                  <a:txBody>
                    <a:bodyPr/>
                    <a:lstStyle/>
                    <a:p>
                      <a:pPr algn="l" rtl="0" fontAlgn="t"/>
                      <a:r>
                        <a:rPr lang="tr-TR" sz="1000" u="none" strike="noStrike" dirty="0"/>
                        <a:t>İhtiyaçlar  </a:t>
                      </a:r>
                      <a:endParaRPr lang="tr-TR" sz="1000" b="1"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gridSpan="7">
                  <a:txBody>
                    <a:bodyPr/>
                    <a:lstStyle/>
                    <a:p>
                      <a:pPr algn="l" rtl="0" fontAlgn="t"/>
                      <a:r>
                        <a:rPr lang="tr-TR" sz="1000" b="0" i="0" u="none" strike="noStrike" dirty="0" smtClean="0">
                          <a:solidFill>
                            <a:srgbClr val="000000"/>
                          </a:solidFill>
                          <a:latin typeface="Times New Roman"/>
                        </a:rPr>
                        <a:t>Meslek</a:t>
                      </a:r>
                      <a:r>
                        <a:rPr lang="tr-TR" sz="1000" b="0" i="0" u="none" strike="noStrike" baseline="0" dirty="0" smtClean="0">
                          <a:solidFill>
                            <a:srgbClr val="000000"/>
                          </a:solidFill>
                          <a:latin typeface="Times New Roman"/>
                        </a:rPr>
                        <a:t> derslerine göre, meslek alanlarının olması</a:t>
                      </a:r>
                      <a:endParaRPr lang="tr-TR" sz="1000" b="0" i="0" u="none" strike="noStrike" dirty="0">
                        <a:solidFill>
                          <a:srgbClr val="000000"/>
                        </a:solidFill>
                        <a:latin typeface="Times New Roman"/>
                      </a:endParaRPr>
                    </a:p>
                  </a:txBody>
                  <a:tcPr marL="4126" marR="4126" marT="412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xmlns="" val="28264215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p:cNvSpPr txBox="1"/>
          <p:nvPr/>
        </p:nvSpPr>
        <p:spPr>
          <a:xfrm>
            <a:off x="3428992" y="142852"/>
            <a:ext cx="2338797" cy="461665"/>
          </a:xfrm>
          <a:prstGeom prst="rect">
            <a:avLst/>
          </a:prstGeom>
          <a:noFill/>
          <a:ln>
            <a:noFill/>
          </a:ln>
          <a:effectLst>
            <a:glow rad="139700">
              <a:schemeClr val="accent2">
                <a:satMod val="175000"/>
                <a:alpha val="40000"/>
              </a:schemeClr>
            </a:glow>
          </a:effectLst>
        </p:spPr>
        <p:txBody>
          <a:bodyPr wrap="square" rtlCol="0">
            <a:spAutoFit/>
          </a:bodyPr>
          <a:lstStyle/>
          <a:p>
            <a:r>
              <a:rPr lang="tr-TR" sz="2400"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GELECEĞE BAKIŞ</a:t>
            </a:r>
          </a:p>
        </p:txBody>
      </p:sp>
      <p:sp>
        <p:nvSpPr>
          <p:cNvPr id="6" name="5 Slayt Numarası Yer Tutucusu"/>
          <p:cNvSpPr>
            <a:spLocks noGrp="1"/>
          </p:cNvSpPr>
          <p:nvPr>
            <p:ph type="sldNum" sz="quarter" idx="12"/>
          </p:nvPr>
        </p:nvSpPr>
        <p:spPr/>
        <p:txBody>
          <a:bodyPr/>
          <a:lstStyle/>
          <a:p>
            <a:fld id="{70B8EFC6-9B92-4EC2-910F-8C8DAAC16B59}" type="slidenum">
              <a:rPr lang="tr-TR" smtClean="0"/>
              <a:pPr/>
              <a:t>97</a:t>
            </a:fld>
            <a:endParaRPr lang="tr-TR"/>
          </a:p>
        </p:txBody>
      </p:sp>
      <p:graphicFrame>
        <p:nvGraphicFramePr>
          <p:cNvPr id="4" name="3 Tablo"/>
          <p:cNvGraphicFramePr>
            <a:graphicFrameLocks noGrp="1"/>
          </p:cNvGraphicFramePr>
          <p:nvPr>
            <p:extLst>
              <p:ext uri="{D42A27DB-BD31-4B8C-83A1-F6EECF244321}">
                <p14:modId xmlns:p14="http://schemas.microsoft.com/office/powerpoint/2010/main" xmlns="" val="1367994326"/>
              </p:ext>
            </p:extLst>
          </p:nvPr>
        </p:nvGraphicFramePr>
        <p:xfrm>
          <a:off x="500032" y="714356"/>
          <a:ext cx="8072494" cy="6063540"/>
        </p:xfrm>
        <a:graphic>
          <a:graphicData uri="http://schemas.openxmlformats.org/drawingml/2006/table">
            <a:tbl>
              <a:tblPr>
                <a:tableStyleId>{35758FB7-9AC5-4552-8A53-C91805E547FA}</a:tableStyleId>
              </a:tblPr>
              <a:tblGrid>
                <a:gridCol w="840885"/>
                <a:gridCol w="672707"/>
                <a:gridCol w="672707"/>
                <a:gridCol w="840885"/>
                <a:gridCol w="840885"/>
                <a:gridCol w="840885"/>
                <a:gridCol w="840885"/>
                <a:gridCol w="840885"/>
                <a:gridCol w="840885"/>
                <a:gridCol w="840885"/>
              </a:tblGrid>
              <a:tr h="247249">
                <a:tc>
                  <a:txBody>
                    <a:bodyPr/>
                    <a:lstStyle/>
                    <a:p>
                      <a:pPr algn="l" rtl="0" fontAlgn="b"/>
                      <a:r>
                        <a:rPr lang="tr-TR" sz="1200" u="none" strike="noStrike" dirty="0"/>
                        <a:t>TEMA</a:t>
                      </a:r>
                      <a:endParaRPr lang="tr-TR" sz="1200" b="1" i="0" u="none" strike="noStrike" dirty="0">
                        <a:solidFill>
                          <a:srgbClr val="000000"/>
                        </a:solidFill>
                        <a:latin typeface="Times New Roman"/>
                      </a:endParaRPr>
                    </a:p>
                  </a:txBody>
                  <a:tcPr marL="6513" marR="6513" marT="6513" marB="0" anchor="b"/>
                </a:tc>
                <a:tc gridSpan="9">
                  <a:txBody>
                    <a:bodyPr/>
                    <a:lstStyle/>
                    <a:p>
                      <a:pPr algn="ctr" rtl="0" fontAlgn="b"/>
                      <a:r>
                        <a:rPr lang="tr-TR" sz="1200" u="none" strike="noStrike" dirty="0" smtClean="0"/>
                        <a:t>Kurumsal Kapasite </a:t>
                      </a:r>
                      <a:endParaRPr lang="tr-TR" sz="1200" b="1" i="0" u="none" strike="noStrike" dirty="0">
                        <a:solidFill>
                          <a:srgbClr val="000000"/>
                        </a:solidFill>
                        <a:latin typeface="Times New Roman"/>
                      </a:endParaRPr>
                    </a:p>
                  </a:txBody>
                  <a:tcPr marL="6513" marR="6513" marT="6513"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47249">
                <a:tc>
                  <a:txBody>
                    <a:bodyPr/>
                    <a:lstStyle/>
                    <a:p>
                      <a:pPr algn="l" rtl="0" fontAlgn="b"/>
                      <a:r>
                        <a:rPr lang="tr-TR" sz="1200" u="none" strike="noStrike"/>
                        <a:t>OKUL</a:t>
                      </a:r>
                      <a:endParaRPr lang="tr-TR" sz="1200" b="1" i="0" u="none" strike="noStrike">
                        <a:solidFill>
                          <a:srgbClr val="000000"/>
                        </a:solidFill>
                        <a:latin typeface="Times New Roman"/>
                      </a:endParaRPr>
                    </a:p>
                  </a:txBody>
                  <a:tcPr marL="6513" marR="6513" marT="6513" marB="0" anchor="b"/>
                </a:tc>
                <a:tc gridSpan="9">
                  <a:txBody>
                    <a:bodyPr/>
                    <a:lstStyle/>
                    <a:p>
                      <a:pPr algn="ctr" rtl="0" fontAlgn="b"/>
                      <a:r>
                        <a:rPr lang="tr-TR" sz="1200" u="none" strike="noStrike" dirty="0"/>
                        <a:t>Hizan </a:t>
                      </a:r>
                      <a:r>
                        <a:rPr lang="tr-TR" sz="1200" b="1" dirty="0" smtClean="0">
                          <a:latin typeface="Times New Roman" pitchFamily="18" charset="0"/>
                          <a:ea typeface="Times New Roman" pitchFamily="18" charset="0"/>
                          <a:cs typeface="Times New Roman" pitchFamily="18" charset="0"/>
                        </a:rPr>
                        <a:t>Mesleki ve Teknik Anadolu </a:t>
                      </a:r>
                      <a:r>
                        <a:rPr lang="tr-TR" sz="1200" u="none" strike="noStrike" dirty="0" smtClean="0"/>
                        <a:t>Lisesi</a:t>
                      </a:r>
                      <a:endParaRPr lang="tr-TR" sz="1200" b="1" i="0" u="none" strike="noStrike" dirty="0">
                        <a:solidFill>
                          <a:srgbClr val="000000"/>
                        </a:solidFill>
                        <a:latin typeface="Times New Roman"/>
                      </a:endParaRPr>
                    </a:p>
                  </a:txBody>
                  <a:tcPr marL="6513" marR="6513" marT="6513"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1592">
                <a:tc gridSpan="2">
                  <a:txBody>
                    <a:bodyPr/>
                    <a:lstStyle/>
                    <a:p>
                      <a:pPr algn="l" rtl="0" fontAlgn="t"/>
                      <a:r>
                        <a:rPr lang="tr-TR" sz="1800" u="none" strike="noStrike" dirty="0"/>
                        <a:t>Amaç </a:t>
                      </a:r>
                      <a:r>
                        <a:rPr lang="tr-TR" sz="1800" u="none" strike="noStrike" dirty="0" smtClean="0"/>
                        <a:t>3</a:t>
                      </a:r>
                      <a:endParaRPr lang="tr-TR" sz="1800" b="1" i="0" u="none" strike="noStrike" dirty="0">
                        <a:solidFill>
                          <a:srgbClr val="000000"/>
                        </a:solidFill>
                        <a:latin typeface="Times New Roman"/>
                      </a:endParaRPr>
                    </a:p>
                  </a:txBody>
                  <a:tcPr marL="6513" marR="6513" marT="6513" marB="0"/>
                </a:tc>
                <a:tc hMerge="1">
                  <a:txBody>
                    <a:bodyPr/>
                    <a:lstStyle/>
                    <a:p>
                      <a:endParaRPr lang="tr-TR"/>
                    </a:p>
                  </a:txBody>
                  <a:tcPr/>
                </a:tc>
                <a:tc gridSpan="8">
                  <a:txBody>
                    <a:bodyPr/>
                    <a:lstStyle/>
                    <a:p>
                      <a:r>
                        <a:rPr lang="tr-TR" sz="1000" u="none" strike="noStrike" dirty="0"/>
                        <a:t>A3. </a:t>
                      </a:r>
                      <a:r>
                        <a:rPr lang="tr-TR" sz="1000" kern="1200" dirty="0" smtClean="0">
                          <a:solidFill>
                            <a:schemeClr val="dk1"/>
                          </a:solidFill>
                          <a:effectLst/>
                          <a:latin typeface="+mn-lt"/>
                          <a:ea typeface="+mn-ea"/>
                          <a:cs typeface="+mn-cs"/>
                        </a:rPr>
                        <a:t>Okulu amaçlarına ulaşmasını sağlayacak kurumsal imkan ve yetkinlikler verimli ve sürdürülebilir bir şekilde geliştirilecektir.</a:t>
                      </a:r>
                      <a:endParaRPr lang="tr-TR" sz="1000" kern="1200" dirty="0">
                        <a:solidFill>
                          <a:schemeClr val="dk1"/>
                        </a:solidFill>
                        <a:effectLst/>
                        <a:latin typeface="+mn-lt"/>
                        <a:ea typeface="+mn-ea"/>
                        <a:cs typeface="+mn-cs"/>
                      </a:endParaRPr>
                    </a:p>
                  </a:txBody>
                  <a:tcPr marL="6513" marR="6513" marT="651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3089">
                <a:tc gridSpan="2">
                  <a:txBody>
                    <a:bodyPr/>
                    <a:lstStyle/>
                    <a:p>
                      <a:pPr algn="l" rtl="0" fontAlgn="t"/>
                      <a:r>
                        <a:rPr lang="tr-TR" sz="1000" u="none" strike="noStrike"/>
                        <a:t>Hedef 3.1</a:t>
                      </a:r>
                      <a:endParaRPr lang="tr-TR" sz="1000" b="1" i="0" u="none" strike="noStrike">
                        <a:solidFill>
                          <a:srgbClr val="000000"/>
                        </a:solidFill>
                        <a:latin typeface="Times New Roman"/>
                      </a:endParaRPr>
                    </a:p>
                  </a:txBody>
                  <a:tcPr marL="6513" marR="6513" marT="6513" marB="0"/>
                </a:tc>
                <a:tc hMerge="1">
                  <a:txBody>
                    <a:bodyPr/>
                    <a:lstStyle/>
                    <a:p>
                      <a:endParaRPr lang="tr-TR"/>
                    </a:p>
                  </a:txBody>
                  <a:tcPr/>
                </a:tc>
                <a:tc gridSpan="8">
                  <a:txBody>
                    <a:bodyPr/>
                    <a:lstStyle/>
                    <a:p>
                      <a:r>
                        <a:rPr lang="tr-TR" sz="1000" u="none" strike="noStrike" dirty="0"/>
                        <a:t>H3.1. </a:t>
                      </a:r>
                      <a:r>
                        <a:rPr lang="tr-TR" sz="1000" kern="1200" dirty="0" smtClean="0">
                          <a:solidFill>
                            <a:schemeClr val="dk1"/>
                          </a:solidFill>
                          <a:effectLst/>
                          <a:latin typeface="+mn-lt"/>
                          <a:ea typeface="+mn-ea"/>
                          <a:cs typeface="+mn-cs"/>
                        </a:rPr>
                        <a:t>Okulun fiziki mekânlarının okulun ihtiyaç ve hedefleri doğrultusunda iyileştirilmesi sağlanacaktır.</a:t>
                      </a:r>
                      <a:endParaRPr lang="tr-TR" sz="1000" kern="1200" dirty="0">
                        <a:solidFill>
                          <a:schemeClr val="dk1"/>
                        </a:solidFill>
                        <a:effectLst/>
                        <a:latin typeface="+mn-lt"/>
                        <a:ea typeface="+mn-ea"/>
                        <a:cs typeface="+mn-cs"/>
                      </a:endParaRPr>
                    </a:p>
                  </a:txBody>
                  <a:tcPr marL="6513" marR="6513" marT="651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3089">
                <a:tc gridSpan="3">
                  <a:txBody>
                    <a:bodyPr/>
                    <a:lstStyle/>
                    <a:p>
                      <a:pPr algn="l" rtl="0" fontAlgn="t"/>
                      <a:r>
                        <a:rPr lang="tr-TR" sz="1000" u="none" strike="noStrike"/>
                        <a:t>Performans Göstergeleri  </a:t>
                      </a:r>
                      <a:endParaRPr lang="tr-TR" sz="1000" b="1" i="0" u="none" strike="noStrike">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Hedefe Etkisi (%)  </a:t>
                      </a:r>
                      <a:endParaRPr lang="tr-TR" sz="1000" b="1" i="0" u="none" strike="noStrike" dirty="0">
                        <a:solidFill>
                          <a:srgbClr val="000000"/>
                        </a:solidFill>
                        <a:latin typeface="Times New Roman"/>
                      </a:endParaRPr>
                    </a:p>
                  </a:txBody>
                  <a:tcPr marL="6513" marR="6513" marT="6513" marB="0" anchor="ctr"/>
                </a:tc>
                <a:tc>
                  <a:txBody>
                    <a:bodyPr/>
                    <a:lstStyle/>
                    <a:p>
                      <a:pPr algn="ctr" rtl="0" fontAlgn="t"/>
                      <a:r>
                        <a:rPr lang="tr-TR" sz="1000" u="none" strike="noStrike" dirty="0"/>
                        <a:t>Başlangıç Değeri  </a:t>
                      </a:r>
                      <a:endParaRPr lang="tr-TR" sz="1000" b="1" i="0" u="none" strike="noStrike" dirty="0">
                        <a:solidFill>
                          <a:srgbClr val="000000"/>
                        </a:solidFill>
                        <a:latin typeface="Times New Roman"/>
                      </a:endParaRPr>
                    </a:p>
                  </a:txBody>
                  <a:tcPr marL="6513" marR="6513" marT="6513" marB="0" anchor="ctr"/>
                </a:tc>
                <a:tc>
                  <a:txBody>
                    <a:bodyPr/>
                    <a:lstStyle/>
                    <a:p>
                      <a:pPr algn="ctr" rtl="0" fontAlgn="t"/>
                      <a:r>
                        <a:rPr lang="tr-TR" sz="1000" u="none" strike="noStrike" dirty="0"/>
                        <a:t>2024</a:t>
                      </a:r>
                      <a:endParaRPr lang="tr-TR" sz="1000" b="1" i="0" u="none" strike="noStrike" dirty="0">
                        <a:solidFill>
                          <a:srgbClr val="000000"/>
                        </a:solidFill>
                        <a:latin typeface="Times New Roman"/>
                      </a:endParaRPr>
                    </a:p>
                  </a:txBody>
                  <a:tcPr marL="6513" marR="6513" marT="6513" marB="0" anchor="ctr"/>
                </a:tc>
                <a:tc>
                  <a:txBody>
                    <a:bodyPr/>
                    <a:lstStyle/>
                    <a:p>
                      <a:pPr algn="ctr" rtl="0" fontAlgn="t"/>
                      <a:r>
                        <a:rPr lang="tr-TR" sz="1000" u="none" strike="noStrike"/>
                        <a:t>2025</a:t>
                      </a:r>
                      <a:endParaRPr lang="tr-TR" sz="1000" b="1" i="0" u="none" strike="noStrike">
                        <a:solidFill>
                          <a:srgbClr val="000000"/>
                        </a:solidFill>
                        <a:latin typeface="Times New Roman"/>
                      </a:endParaRPr>
                    </a:p>
                  </a:txBody>
                  <a:tcPr marL="6513" marR="6513" marT="6513" marB="0" anchor="ctr"/>
                </a:tc>
                <a:tc>
                  <a:txBody>
                    <a:bodyPr/>
                    <a:lstStyle/>
                    <a:p>
                      <a:pPr algn="ctr" rtl="0" fontAlgn="t"/>
                      <a:r>
                        <a:rPr lang="tr-TR" sz="1000" u="none" strike="noStrike"/>
                        <a:t>2026</a:t>
                      </a:r>
                      <a:endParaRPr lang="tr-TR" sz="1000" b="1" i="0" u="none" strike="noStrike">
                        <a:solidFill>
                          <a:srgbClr val="000000"/>
                        </a:solidFill>
                        <a:latin typeface="Times New Roman"/>
                      </a:endParaRPr>
                    </a:p>
                  </a:txBody>
                  <a:tcPr marL="6513" marR="6513" marT="6513" marB="0" anchor="ctr"/>
                </a:tc>
                <a:tc>
                  <a:txBody>
                    <a:bodyPr/>
                    <a:lstStyle/>
                    <a:p>
                      <a:pPr algn="ctr" rtl="0" fontAlgn="t"/>
                      <a:r>
                        <a:rPr lang="tr-TR" sz="1000" u="none" strike="noStrike"/>
                        <a:t>2027</a:t>
                      </a:r>
                      <a:endParaRPr lang="tr-TR" sz="1000" b="1" i="0" u="none" strike="noStrike">
                        <a:solidFill>
                          <a:srgbClr val="000000"/>
                        </a:solidFill>
                        <a:latin typeface="Times New Roman"/>
                      </a:endParaRPr>
                    </a:p>
                  </a:txBody>
                  <a:tcPr marL="6513" marR="6513" marT="6513" marB="0" anchor="ctr"/>
                </a:tc>
                <a:tc>
                  <a:txBody>
                    <a:bodyPr/>
                    <a:lstStyle/>
                    <a:p>
                      <a:pPr algn="ctr" rtl="0" fontAlgn="t"/>
                      <a:r>
                        <a:rPr lang="tr-TR" sz="1000" u="none" strike="noStrike"/>
                        <a:t>2028</a:t>
                      </a:r>
                      <a:endParaRPr lang="tr-TR" sz="1000" b="1" i="0" u="none" strike="noStrike">
                        <a:solidFill>
                          <a:srgbClr val="000000"/>
                        </a:solidFill>
                        <a:latin typeface="Times New Roman"/>
                      </a:endParaRPr>
                    </a:p>
                  </a:txBody>
                  <a:tcPr marL="6513" marR="6513" marT="6513" marB="0" anchor="ctr"/>
                </a:tc>
              </a:tr>
              <a:tr h="484634">
                <a:tc gridSpan="3">
                  <a:txBody>
                    <a:bodyPr/>
                    <a:lstStyle/>
                    <a:p>
                      <a:pPr algn="l" rtl="0" fontAlgn="t"/>
                      <a:r>
                        <a:rPr lang="tr-TR" sz="1000" u="none" strike="noStrike" dirty="0"/>
                        <a:t>PG3.1.1. </a:t>
                      </a:r>
                      <a:r>
                        <a:rPr lang="tr-TR" sz="1000" kern="1200" dirty="0" smtClean="0">
                          <a:solidFill>
                            <a:schemeClr val="dk1"/>
                          </a:solidFill>
                          <a:effectLst/>
                          <a:latin typeface="+mn-lt"/>
                          <a:ea typeface="+mn-ea"/>
                          <a:cs typeface="+mn-cs"/>
                        </a:rPr>
                        <a:t>İyileştirilen fiziki mekan (</a:t>
                      </a:r>
                      <a:r>
                        <a:rPr lang="tr-TR" sz="1000" kern="1200" dirty="0" err="1" smtClean="0">
                          <a:solidFill>
                            <a:schemeClr val="dk1"/>
                          </a:solidFill>
                          <a:effectLst/>
                          <a:latin typeface="+mn-lt"/>
                          <a:ea typeface="+mn-ea"/>
                          <a:cs typeface="+mn-cs"/>
                        </a:rPr>
                        <a:t>derslik,spor</a:t>
                      </a:r>
                      <a:r>
                        <a:rPr lang="tr-TR" sz="1000" kern="1200" dirty="0" smtClean="0">
                          <a:solidFill>
                            <a:schemeClr val="dk1"/>
                          </a:solidFill>
                          <a:effectLst/>
                          <a:latin typeface="+mn-lt"/>
                          <a:ea typeface="+mn-ea"/>
                          <a:cs typeface="+mn-cs"/>
                        </a:rPr>
                        <a:t> </a:t>
                      </a:r>
                      <a:r>
                        <a:rPr lang="tr-TR" sz="1000" kern="1200" dirty="0" err="1" smtClean="0">
                          <a:solidFill>
                            <a:schemeClr val="dk1"/>
                          </a:solidFill>
                          <a:effectLst/>
                          <a:latin typeface="+mn-lt"/>
                          <a:ea typeface="+mn-ea"/>
                          <a:cs typeface="+mn-cs"/>
                        </a:rPr>
                        <a:t>salonu,kütüphane,pansiyon</a:t>
                      </a:r>
                      <a:r>
                        <a:rPr lang="tr-TR" sz="1000" kern="1200" dirty="0" smtClean="0">
                          <a:solidFill>
                            <a:schemeClr val="dk1"/>
                          </a:solidFill>
                          <a:effectLst/>
                          <a:latin typeface="+mn-lt"/>
                          <a:ea typeface="+mn-ea"/>
                          <a:cs typeface="+mn-cs"/>
                        </a:rPr>
                        <a:t> vb.) sayısı </a:t>
                      </a:r>
                      <a:endParaRPr lang="tr-TR" sz="1000" b="1" i="0" u="none" strike="noStrike" dirty="0">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40</a:t>
                      </a:r>
                      <a:endParaRPr lang="tr-TR" sz="1000" b="1" i="0" u="none" strike="noStrike" dirty="0">
                        <a:solidFill>
                          <a:srgbClr val="000000"/>
                        </a:solidFill>
                        <a:latin typeface="Times New Roman"/>
                      </a:endParaRPr>
                    </a:p>
                  </a:txBody>
                  <a:tcPr marL="6513" marR="6513" marT="6513" marB="0" anchor="ctr"/>
                </a:tc>
                <a:tc>
                  <a:txBody>
                    <a:bodyPr/>
                    <a:lstStyle/>
                    <a:p>
                      <a:pPr algn="ctr">
                        <a:lnSpc>
                          <a:spcPct val="125000"/>
                        </a:lnSpc>
                        <a:spcAft>
                          <a:spcPts val="0"/>
                        </a:spcAft>
                      </a:pPr>
                      <a:r>
                        <a:rPr lang="tr-TR" sz="1100">
                          <a:effectLst/>
                          <a:latin typeface="Cambria"/>
                          <a:ea typeface="Times New Roman"/>
                          <a:cs typeface="Times New Roman"/>
                        </a:rPr>
                        <a:t>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11</a:t>
                      </a:r>
                      <a:endParaRPr lang="tr-TR" sz="1200">
                        <a:effectLst/>
                        <a:latin typeface="Book Antiqua"/>
                        <a:ea typeface="Times New Roman"/>
                        <a:cs typeface="Times New Roman"/>
                      </a:endParaRPr>
                    </a:p>
                  </a:txBody>
                  <a:tcPr marL="68580" marR="68580" marT="0" marB="0" anchor="ctr"/>
                </a:tc>
              </a:tr>
              <a:tr h="484634">
                <a:tc gridSpan="3">
                  <a:txBody>
                    <a:bodyPr/>
                    <a:lstStyle/>
                    <a:p>
                      <a:pPr algn="l" rtl="0" fontAlgn="t"/>
                      <a:r>
                        <a:rPr lang="tr-TR" sz="1000" u="none" strike="noStrike" dirty="0"/>
                        <a:t>PG3.1.2. </a:t>
                      </a:r>
                      <a:r>
                        <a:rPr lang="tr-TR" sz="1000" kern="1200" dirty="0" smtClean="0">
                          <a:solidFill>
                            <a:schemeClr val="dk1"/>
                          </a:solidFill>
                          <a:effectLst/>
                          <a:latin typeface="+mn-lt"/>
                          <a:ea typeface="+mn-ea"/>
                          <a:cs typeface="+mn-cs"/>
                        </a:rPr>
                        <a:t>Sektörle iş birliği içerisinde yenilenen atölye ve laboratuvar sayısı</a:t>
                      </a:r>
                      <a:endParaRPr lang="tr-TR" sz="1000" b="1" i="0" u="none" strike="noStrike" dirty="0">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30</a:t>
                      </a:r>
                      <a:endParaRPr lang="tr-TR" sz="1000" b="1" i="0" u="none" strike="noStrike" dirty="0">
                        <a:solidFill>
                          <a:srgbClr val="000000"/>
                        </a:solidFill>
                        <a:latin typeface="Times New Roman"/>
                      </a:endParaRPr>
                    </a:p>
                  </a:txBody>
                  <a:tcPr marL="6513" marR="6513" marT="6513" marB="0" anchor="ctr"/>
                </a:tc>
                <a:tc>
                  <a:txBody>
                    <a:bodyPr/>
                    <a:lstStyle/>
                    <a:p>
                      <a:pPr algn="ctr">
                        <a:lnSpc>
                          <a:spcPct val="125000"/>
                        </a:lnSpc>
                        <a:spcAft>
                          <a:spcPts val="0"/>
                        </a:spcAft>
                      </a:pPr>
                      <a:r>
                        <a:rPr lang="tr-TR" sz="1100">
                          <a:effectLst/>
                          <a:latin typeface="Cambria"/>
                          <a:ea typeface="Times New Roman"/>
                          <a:cs typeface="Times New Roman"/>
                        </a:rPr>
                        <a:t>1</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4</a:t>
                      </a:r>
                      <a:endParaRPr lang="tr-TR" sz="1200">
                        <a:effectLst/>
                        <a:latin typeface="Book Antiqua"/>
                        <a:ea typeface="Times New Roman"/>
                        <a:cs typeface="Times New Roman"/>
                      </a:endParaRPr>
                    </a:p>
                  </a:txBody>
                  <a:tcPr marL="68580" marR="68580" marT="0" marB="0" anchor="ctr"/>
                </a:tc>
              </a:tr>
              <a:tr h="484634">
                <a:tc gridSpan="3">
                  <a:txBody>
                    <a:bodyPr/>
                    <a:lstStyle/>
                    <a:p>
                      <a:pPr algn="l" rtl="0" fontAlgn="t"/>
                      <a:r>
                        <a:rPr lang="tr-TR" sz="1000" u="none" strike="noStrike" dirty="0"/>
                        <a:t>PG3.1.3. </a:t>
                      </a:r>
                      <a:r>
                        <a:rPr lang="tr-TR" sz="1000" kern="1200" dirty="0" smtClean="0">
                          <a:solidFill>
                            <a:schemeClr val="dk1"/>
                          </a:solidFill>
                          <a:effectLst/>
                          <a:latin typeface="+mn-lt"/>
                          <a:ea typeface="+mn-ea"/>
                          <a:cs typeface="+mn-cs"/>
                        </a:rPr>
                        <a:t>Fiziksel mekanların temizlik ve hijyenine ilişkin memnuniyet oranı (%)</a:t>
                      </a:r>
                      <a:endParaRPr lang="tr-TR" sz="1000" b="1" i="0" u="none" strike="noStrike" dirty="0">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30</a:t>
                      </a:r>
                      <a:endParaRPr lang="tr-TR" sz="1000" b="1" i="0" u="none" strike="noStrike" dirty="0">
                        <a:solidFill>
                          <a:srgbClr val="000000"/>
                        </a:solidFill>
                        <a:latin typeface="Times New Roman"/>
                      </a:endParaRPr>
                    </a:p>
                  </a:txBody>
                  <a:tcPr marL="6513" marR="6513" marT="6513" marB="0" anchor="ctr"/>
                </a:tc>
                <a:tc>
                  <a:txBody>
                    <a:bodyPr/>
                    <a:lstStyle/>
                    <a:p>
                      <a:pPr algn="ctr">
                        <a:lnSpc>
                          <a:spcPct val="125000"/>
                        </a:lnSpc>
                        <a:spcAft>
                          <a:spcPts val="0"/>
                        </a:spcAft>
                      </a:pPr>
                      <a:r>
                        <a:rPr lang="tr-TR" sz="1100">
                          <a:effectLst/>
                          <a:latin typeface="Cambria"/>
                          <a:ea typeface="Times New Roman"/>
                          <a:cs typeface="Times New Roman"/>
                        </a:rPr>
                        <a:t>%60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%95</a:t>
                      </a:r>
                      <a:endParaRPr lang="tr-TR" sz="1200">
                        <a:effectLst/>
                        <a:latin typeface="Book Antiqua"/>
                        <a:ea typeface="Times New Roman"/>
                        <a:cs typeface="Times New Roman"/>
                      </a:endParaRPr>
                    </a:p>
                  </a:txBody>
                  <a:tcPr marL="68580" marR="68580" marT="0" marB="0" anchor="ctr"/>
                </a:tc>
              </a:tr>
              <a:tr h="484634">
                <a:tc gridSpan="3">
                  <a:txBody>
                    <a:bodyPr/>
                    <a:lstStyle/>
                    <a:p>
                      <a:pPr algn="l" rtl="0" fontAlgn="t"/>
                      <a:r>
                        <a:rPr lang="tr-TR" sz="1000" b="0" i="0" u="none" strike="noStrike" dirty="0" smtClean="0">
                          <a:solidFill>
                            <a:srgbClr val="000000"/>
                          </a:solidFill>
                          <a:latin typeface="Times New Roman"/>
                        </a:rPr>
                        <a:t>PG3.1.4.</a:t>
                      </a:r>
                      <a:r>
                        <a:rPr lang="tr-TR" sz="1000" kern="1200" dirty="0" smtClean="0">
                          <a:solidFill>
                            <a:schemeClr val="dk1"/>
                          </a:solidFill>
                          <a:effectLst/>
                          <a:latin typeface="+mn-lt"/>
                          <a:ea typeface="+mn-ea"/>
                          <a:cs typeface="+mn-cs"/>
                        </a:rPr>
                        <a:t> Altyapı ve donatım eksikliği bulunan fiziksel birim sayısı</a:t>
                      </a:r>
                      <a:endParaRPr lang="tr-TR" sz="1000" b="0" i="0" u="none" strike="noStrike" dirty="0">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a:txBody>
                    <a:bodyPr/>
                    <a:lstStyle/>
                    <a:p>
                      <a:pPr algn="ctr" rtl="0" fontAlgn="t"/>
                      <a:r>
                        <a:rPr lang="tr-TR" sz="1000" b="1" i="0" u="none" strike="noStrike" dirty="0" smtClean="0">
                          <a:solidFill>
                            <a:srgbClr val="000000"/>
                          </a:solidFill>
                          <a:latin typeface="Times New Roman"/>
                        </a:rPr>
                        <a:t>35</a:t>
                      </a:r>
                      <a:endParaRPr lang="tr-TR" sz="1000" b="1" i="0" u="none" strike="noStrike" dirty="0">
                        <a:solidFill>
                          <a:srgbClr val="000000"/>
                        </a:solidFill>
                        <a:latin typeface="Times New Roman"/>
                      </a:endParaRPr>
                    </a:p>
                  </a:txBody>
                  <a:tcPr marL="6513" marR="6513" marT="6513" marB="0" anchor="ctr"/>
                </a:tc>
                <a:tc>
                  <a:txBody>
                    <a:bodyPr/>
                    <a:lstStyle/>
                    <a:p>
                      <a:pPr algn="ctr">
                        <a:lnSpc>
                          <a:spcPct val="125000"/>
                        </a:lnSpc>
                        <a:spcAft>
                          <a:spcPts val="0"/>
                        </a:spcAft>
                      </a:pPr>
                      <a:r>
                        <a:rPr lang="tr-TR" sz="1100">
                          <a:effectLst/>
                          <a:latin typeface="Cambria"/>
                          <a:ea typeface="Times New Roman"/>
                          <a:cs typeface="Times New Roman"/>
                        </a:rPr>
                        <a:t>11</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9</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9</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a:effectLst/>
                          <a:latin typeface="Cambria"/>
                          <a:ea typeface="Times New Roman"/>
                          <a:cs typeface="Times New Roman"/>
                        </a:rPr>
                        <a:t>7</a:t>
                      </a:r>
                      <a:endParaRPr lang="tr-TR" sz="1200" dirty="0">
                        <a:effectLst/>
                        <a:latin typeface="Book Antiqua"/>
                        <a:ea typeface="Times New Roman"/>
                        <a:cs typeface="Times New Roman"/>
                      </a:endParaRPr>
                    </a:p>
                  </a:txBody>
                  <a:tcPr marL="68580" marR="68580" marT="0" marB="0" anchor="ctr"/>
                </a:tc>
              </a:tr>
              <a:tr h="340094">
                <a:tc rowSpan="4">
                  <a:txBody>
                    <a:bodyPr/>
                    <a:lstStyle/>
                    <a:p>
                      <a:pPr algn="ctr" rtl="0" fontAlgn="ctr"/>
                      <a:r>
                        <a:rPr lang="tr-TR" sz="1000" u="none" strike="noStrike"/>
                        <a:t>Stratejiler  </a:t>
                      </a:r>
                      <a:endParaRPr lang="tr-TR" sz="1000" b="1" i="0" u="none" strike="noStrike">
                        <a:solidFill>
                          <a:srgbClr val="000000"/>
                        </a:solidFill>
                        <a:latin typeface="Times New Roman"/>
                      </a:endParaRPr>
                    </a:p>
                  </a:txBody>
                  <a:tcPr marL="6513" marR="6513" marT="6513" marB="0" anchor="ctr"/>
                </a:tc>
                <a:tc gridSpan="2">
                  <a:txBody>
                    <a:bodyPr/>
                    <a:lstStyle/>
                    <a:p>
                      <a:pPr algn="ctr" rtl="0" fontAlgn="t"/>
                      <a:r>
                        <a:rPr lang="tr-TR" sz="1000" u="none" strike="noStrike"/>
                        <a:t>S.1.1.1</a:t>
                      </a:r>
                      <a:endParaRPr lang="tr-TR" sz="1000" b="1" i="0" u="none" strike="noStrike">
                        <a:solidFill>
                          <a:srgbClr val="000000"/>
                        </a:solidFill>
                        <a:latin typeface="Times New Roman"/>
                      </a:endParaRPr>
                    </a:p>
                  </a:txBody>
                  <a:tcPr marL="6513" marR="6513" marT="6513"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Okulun fiziki mekanlarının durum tespiti yapılacak ve iyileştirilmesi için </a:t>
                      </a:r>
                      <a:r>
                        <a:rPr lang="tr-TR" sz="1000" kern="1200" dirty="0" err="1" smtClean="0">
                          <a:solidFill>
                            <a:schemeClr val="dk1"/>
                          </a:solidFill>
                          <a:effectLst/>
                          <a:latin typeface="+mn-lt"/>
                          <a:ea typeface="+mn-ea"/>
                          <a:cs typeface="+mn-cs"/>
                        </a:rPr>
                        <a:t>önceliklendirilmiş</a:t>
                      </a:r>
                      <a:r>
                        <a:rPr lang="tr-TR" sz="1000" kern="1200" dirty="0" smtClean="0">
                          <a:solidFill>
                            <a:schemeClr val="dk1"/>
                          </a:solidFill>
                          <a:effectLst/>
                          <a:latin typeface="+mn-lt"/>
                          <a:ea typeface="+mn-ea"/>
                          <a:cs typeface="+mn-cs"/>
                        </a:rPr>
                        <a:t> bir plan doğrultusunda çalışmalar yapılacaktır.</a:t>
                      </a:r>
                      <a:endParaRPr lang="tr-TR" sz="1000" b="0" i="0" u="none" strike="noStrike" dirty="0">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10141">
                <a:tc vMerge="1">
                  <a:txBody>
                    <a:bodyPr/>
                    <a:lstStyle/>
                    <a:p>
                      <a:endParaRPr lang="tr-TR"/>
                    </a:p>
                  </a:txBody>
                  <a:tcPr/>
                </a:tc>
                <a:tc gridSpan="2">
                  <a:txBody>
                    <a:bodyPr/>
                    <a:lstStyle/>
                    <a:p>
                      <a:pPr algn="ctr" rtl="0" fontAlgn="t"/>
                      <a:r>
                        <a:rPr lang="tr-TR" sz="1000" u="none" strike="noStrike"/>
                        <a:t>S.1.1.2</a:t>
                      </a:r>
                      <a:endParaRPr lang="tr-TR" sz="1000" b="1" i="0" u="none" strike="noStrike">
                        <a:solidFill>
                          <a:srgbClr val="000000"/>
                        </a:solidFill>
                        <a:latin typeface="Times New Roman"/>
                      </a:endParaRPr>
                    </a:p>
                  </a:txBody>
                  <a:tcPr marL="6513" marR="6513" marT="6513"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Fiziki mekanların iyileştirilmesi için kamu </a:t>
                      </a:r>
                      <a:r>
                        <a:rPr lang="tr-TR" sz="1000" kern="1200" dirty="0" err="1" smtClean="0">
                          <a:solidFill>
                            <a:schemeClr val="dk1"/>
                          </a:solidFill>
                          <a:effectLst/>
                          <a:latin typeface="+mn-lt"/>
                          <a:ea typeface="+mn-ea"/>
                          <a:cs typeface="+mn-cs"/>
                        </a:rPr>
                        <a:t>idareleri,belediyeler</a:t>
                      </a:r>
                      <a:r>
                        <a:rPr lang="tr-TR" sz="1000" kern="1200" dirty="0" smtClean="0">
                          <a:solidFill>
                            <a:schemeClr val="dk1"/>
                          </a:solidFill>
                          <a:effectLst/>
                          <a:latin typeface="+mn-lt"/>
                          <a:ea typeface="+mn-ea"/>
                          <a:cs typeface="+mn-cs"/>
                        </a:rPr>
                        <a:t> ve işverenlerle iş birlikleri yapılacaktır.</a:t>
                      </a:r>
                      <a:endParaRPr lang="tr-TR" sz="1000" b="0" i="0" u="none" strike="noStrike" dirty="0">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0094">
                <a:tc vMerge="1">
                  <a:txBody>
                    <a:bodyPr/>
                    <a:lstStyle/>
                    <a:p>
                      <a:endParaRPr lang="tr-TR"/>
                    </a:p>
                  </a:txBody>
                  <a:tcPr/>
                </a:tc>
                <a:tc gridSpan="2">
                  <a:txBody>
                    <a:bodyPr/>
                    <a:lstStyle/>
                    <a:p>
                      <a:pPr algn="ctr" rtl="0" fontAlgn="t"/>
                      <a:r>
                        <a:rPr lang="tr-TR" sz="1000" u="none" strike="noStrike"/>
                        <a:t>S.1.1.3</a:t>
                      </a:r>
                      <a:endParaRPr lang="tr-TR" sz="1000" b="1" i="0" u="none" strike="noStrike">
                        <a:solidFill>
                          <a:srgbClr val="000000"/>
                        </a:solidFill>
                        <a:latin typeface="Times New Roman"/>
                      </a:endParaRPr>
                    </a:p>
                  </a:txBody>
                  <a:tcPr marL="6513" marR="6513" marT="6513"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Atölye ve laboratuvarların iyileştirilmesi için sektör ile iş birlikleri yapılacaktır.</a:t>
                      </a:r>
                      <a:endParaRPr lang="tr-TR" sz="1000" b="0" i="0" u="none" strike="noStrike" dirty="0">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5118">
                <a:tc vMerge="1">
                  <a:txBody>
                    <a:bodyPr/>
                    <a:lstStyle/>
                    <a:p>
                      <a:endParaRPr lang="tr-TR"/>
                    </a:p>
                  </a:txBody>
                  <a:tcPr/>
                </a:tc>
                <a:tc gridSpan="2">
                  <a:txBody>
                    <a:bodyPr/>
                    <a:lstStyle/>
                    <a:p>
                      <a:pPr algn="ctr" rtl="0" fontAlgn="t"/>
                      <a:r>
                        <a:rPr lang="tr-TR" sz="1000" u="none" strike="noStrike"/>
                        <a:t>S.1.1.4</a:t>
                      </a:r>
                      <a:endParaRPr lang="tr-TR" sz="1000" b="1" i="0" u="none" strike="noStrike">
                        <a:solidFill>
                          <a:srgbClr val="000000"/>
                        </a:solidFill>
                        <a:latin typeface="Times New Roman"/>
                      </a:endParaRPr>
                    </a:p>
                  </a:txBody>
                  <a:tcPr marL="6513" marR="6513" marT="6513"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Bilişim altyapısını güçlendirmek amacıyla sektörle iş birlikleri yapılacaktır.</a:t>
                      </a:r>
                      <a:endParaRPr lang="tr-TR" sz="1000" b="0" i="0" u="none" strike="noStrike" dirty="0">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5118">
                <a:tc>
                  <a:txBody>
                    <a:bodyPr/>
                    <a:lstStyle/>
                    <a:p>
                      <a:pPr algn="ctr" rtl="0" fontAlgn="ctr"/>
                      <a:endParaRPr lang="tr-TR" sz="1000" b="1" i="0" u="none" strike="noStrike">
                        <a:solidFill>
                          <a:srgbClr val="000000"/>
                        </a:solidFill>
                        <a:latin typeface="Times New Roman"/>
                      </a:endParaRPr>
                    </a:p>
                  </a:txBody>
                  <a:tcPr marL="6513" marR="6513" marT="6513" marB="0" anchor="ctr"/>
                </a:tc>
                <a:tc gridSpan="2">
                  <a:txBody>
                    <a:bodyPr/>
                    <a:lstStyle/>
                    <a:p>
                      <a:pPr algn="ctr" rtl="0" fontAlgn="t"/>
                      <a:r>
                        <a:rPr lang="tr-TR" sz="1000" b="0" i="0" u="none" strike="noStrike" dirty="0" smtClean="0">
                          <a:solidFill>
                            <a:srgbClr val="000000"/>
                          </a:solidFill>
                          <a:latin typeface="Times New Roman"/>
                        </a:rPr>
                        <a:t>S.1.1.5</a:t>
                      </a:r>
                      <a:endParaRPr lang="tr-TR" sz="1000" b="0" i="0" u="none" strike="noStrike" dirty="0">
                        <a:solidFill>
                          <a:srgbClr val="000000"/>
                        </a:solidFill>
                        <a:latin typeface="Times New Roman"/>
                      </a:endParaRPr>
                    </a:p>
                  </a:txBody>
                  <a:tcPr marL="6513" marR="6513" marT="6513"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Temizlik ve hijyen memnuniyet düzeyi belirlemek için anketler uygulanarak yapılacak değerlendirmeler sonucunda gerekli tedbirler alınacaktır.</a:t>
                      </a:r>
                      <a:endParaRPr lang="tr-TR" sz="1000" b="0" i="0" u="none" strike="noStrike" dirty="0">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4057">
                <a:tc gridSpan="3">
                  <a:txBody>
                    <a:bodyPr/>
                    <a:lstStyle/>
                    <a:p>
                      <a:pPr algn="l" rtl="0" fontAlgn="t"/>
                      <a:r>
                        <a:rPr lang="tr-TR" sz="1000" u="none" strike="noStrike"/>
                        <a:t>Riskler  </a:t>
                      </a:r>
                      <a:endParaRPr lang="tr-TR" sz="1000" b="1" i="0" u="none" strike="noStrike">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Ödenek yetersizliği ve yerel olarak ihtiyaçların karşılanamaması</a:t>
                      </a:r>
                      <a:endParaRPr lang="tr-TR" sz="1000" b="0" i="0" u="none" strike="noStrike" dirty="0">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4057">
                <a:tc gridSpan="3">
                  <a:txBody>
                    <a:bodyPr/>
                    <a:lstStyle/>
                    <a:p>
                      <a:pPr algn="l" rtl="0" fontAlgn="t"/>
                      <a:r>
                        <a:rPr lang="tr-TR" sz="1000" u="none" strike="noStrike"/>
                        <a:t>Maliyet Tahmini  </a:t>
                      </a:r>
                      <a:endParaRPr lang="tr-TR" sz="1000" b="1" i="0" u="none" strike="noStrike">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gridSpan="7">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000" u="none" strike="noStrike" dirty="0"/>
                        <a:t> </a:t>
                      </a:r>
                      <a:r>
                        <a:rPr lang="tr-TR" sz="1000" b="1" u="none" strike="noStrike" dirty="0" smtClean="0"/>
                        <a:t>4.850.350,00</a:t>
                      </a:r>
                      <a:r>
                        <a:rPr lang="tr-TR" sz="1000" b="1" i="0" u="none" strike="noStrike" baseline="0" dirty="0" smtClean="0">
                          <a:solidFill>
                            <a:srgbClr val="000000"/>
                          </a:solidFill>
                          <a:latin typeface="Times New Roman"/>
                        </a:rPr>
                        <a:t> TL</a:t>
                      </a:r>
                      <a:endParaRPr lang="tr-TR" sz="1000" b="1" i="0" u="none" strike="noStrike" dirty="0" smtClean="0">
                        <a:solidFill>
                          <a:srgbClr val="000000"/>
                        </a:solidFill>
                        <a:latin typeface="+mn-lt"/>
                      </a:endParaRPr>
                    </a:p>
                  </a:txBody>
                  <a:tcPr marL="6513" marR="6513" marT="651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4057">
                <a:tc gridSpan="3">
                  <a:txBody>
                    <a:bodyPr/>
                    <a:lstStyle/>
                    <a:p>
                      <a:pPr algn="l" rtl="0" fontAlgn="t"/>
                      <a:r>
                        <a:rPr lang="tr-TR" sz="1000" u="none" strike="noStrike" dirty="0"/>
                        <a:t>İhtiyaçlar  </a:t>
                      </a:r>
                      <a:endParaRPr lang="tr-TR" sz="1000" b="1" i="0" u="none" strike="noStrike" dirty="0">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Ödenek temini</a:t>
                      </a:r>
                      <a:endParaRPr lang="tr-TR" sz="1000" b="0" i="0" u="none" strike="noStrike" dirty="0">
                        <a:solidFill>
                          <a:srgbClr val="000000"/>
                        </a:solidFill>
                        <a:latin typeface="Times New Roman"/>
                      </a:endParaRPr>
                    </a:p>
                  </a:txBody>
                  <a:tcPr marL="6513" marR="6513" marT="651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p:cNvSpPr txBox="1"/>
          <p:nvPr/>
        </p:nvSpPr>
        <p:spPr>
          <a:xfrm>
            <a:off x="3428992" y="142852"/>
            <a:ext cx="2338797" cy="461665"/>
          </a:xfrm>
          <a:prstGeom prst="rect">
            <a:avLst/>
          </a:prstGeom>
          <a:noFill/>
          <a:ln>
            <a:noFill/>
          </a:ln>
          <a:effectLst>
            <a:glow rad="139700">
              <a:schemeClr val="accent2">
                <a:satMod val="175000"/>
                <a:alpha val="40000"/>
              </a:schemeClr>
            </a:glow>
          </a:effectLst>
        </p:spPr>
        <p:txBody>
          <a:bodyPr wrap="square" rtlCol="0">
            <a:spAutoFit/>
          </a:bodyPr>
          <a:lstStyle/>
          <a:p>
            <a:r>
              <a:rPr lang="tr-TR" sz="2400"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GELECEĞE BAKIŞ</a:t>
            </a:r>
          </a:p>
        </p:txBody>
      </p:sp>
      <p:sp>
        <p:nvSpPr>
          <p:cNvPr id="6" name="5 Slayt Numarası Yer Tutucusu"/>
          <p:cNvSpPr>
            <a:spLocks noGrp="1"/>
          </p:cNvSpPr>
          <p:nvPr>
            <p:ph type="sldNum" sz="quarter" idx="12"/>
          </p:nvPr>
        </p:nvSpPr>
        <p:spPr/>
        <p:txBody>
          <a:bodyPr/>
          <a:lstStyle/>
          <a:p>
            <a:fld id="{70B8EFC6-9B92-4EC2-910F-8C8DAAC16B59}" type="slidenum">
              <a:rPr lang="tr-TR" smtClean="0"/>
              <a:pPr/>
              <a:t>98</a:t>
            </a:fld>
            <a:endParaRPr lang="tr-TR"/>
          </a:p>
        </p:txBody>
      </p:sp>
      <p:graphicFrame>
        <p:nvGraphicFramePr>
          <p:cNvPr id="4" name="3 Tablo"/>
          <p:cNvGraphicFramePr>
            <a:graphicFrameLocks noGrp="1"/>
          </p:cNvGraphicFramePr>
          <p:nvPr>
            <p:extLst>
              <p:ext uri="{D42A27DB-BD31-4B8C-83A1-F6EECF244321}">
                <p14:modId xmlns:p14="http://schemas.microsoft.com/office/powerpoint/2010/main" xmlns="" val="458085573"/>
              </p:ext>
            </p:extLst>
          </p:nvPr>
        </p:nvGraphicFramePr>
        <p:xfrm>
          <a:off x="683567" y="857231"/>
          <a:ext cx="8103272" cy="6178809"/>
        </p:xfrm>
        <a:graphic>
          <a:graphicData uri="http://schemas.openxmlformats.org/drawingml/2006/table">
            <a:tbl>
              <a:tblPr>
                <a:tableStyleId>{35758FB7-9AC5-4552-8A53-C91805E547FA}</a:tableStyleId>
              </a:tblPr>
              <a:tblGrid>
                <a:gridCol w="844091"/>
                <a:gridCol w="675272"/>
                <a:gridCol w="675272"/>
                <a:gridCol w="844091"/>
                <a:gridCol w="844091"/>
                <a:gridCol w="844091"/>
                <a:gridCol w="844091"/>
                <a:gridCol w="844091"/>
                <a:gridCol w="844091"/>
                <a:gridCol w="844091"/>
              </a:tblGrid>
              <a:tr h="210536">
                <a:tc>
                  <a:txBody>
                    <a:bodyPr/>
                    <a:lstStyle/>
                    <a:p>
                      <a:pPr algn="l" rtl="0" fontAlgn="b"/>
                      <a:r>
                        <a:rPr lang="tr-TR" sz="1200" u="none" strike="noStrike" dirty="0"/>
                        <a:t>TEMA</a:t>
                      </a:r>
                      <a:endParaRPr lang="tr-TR" sz="1200" b="1" i="0" u="none" strike="noStrike" dirty="0">
                        <a:solidFill>
                          <a:srgbClr val="000000"/>
                        </a:solidFill>
                        <a:latin typeface="Times New Roman"/>
                      </a:endParaRPr>
                    </a:p>
                  </a:txBody>
                  <a:tcPr marL="7080" marR="7080" marT="7080" marB="0" anchor="b"/>
                </a:tc>
                <a:tc gridSpan="9">
                  <a:txBody>
                    <a:bodyPr/>
                    <a:lstStyle/>
                    <a:p>
                      <a:pPr algn="ctr" rtl="0" fontAlgn="b"/>
                      <a:r>
                        <a:rPr lang="tr-TR" sz="1200" u="none" strike="noStrike" dirty="0"/>
                        <a:t>Kurumsal Kapasite </a:t>
                      </a:r>
                      <a:endParaRPr lang="tr-TR" sz="1200" b="1" i="0" u="none" strike="noStrike" dirty="0">
                        <a:solidFill>
                          <a:srgbClr val="000000"/>
                        </a:solidFill>
                        <a:latin typeface="Times New Roman"/>
                      </a:endParaRPr>
                    </a:p>
                  </a:txBody>
                  <a:tcPr marL="7080" marR="7080" marT="708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0536">
                <a:tc>
                  <a:txBody>
                    <a:bodyPr/>
                    <a:lstStyle/>
                    <a:p>
                      <a:pPr algn="l" rtl="0" fontAlgn="b"/>
                      <a:r>
                        <a:rPr lang="tr-TR" sz="1200" u="none" strike="noStrike"/>
                        <a:t>OKUL</a:t>
                      </a:r>
                      <a:endParaRPr lang="tr-TR" sz="1200" b="1" i="0" u="none" strike="noStrike">
                        <a:solidFill>
                          <a:srgbClr val="000000"/>
                        </a:solidFill>
                        <a:latin typeface="Times New Roman"/>
                      </a:endParaRPr>
                    </a:p>
                  </a:txBody>
                  <a:tcPr marL="7080" marR="7080" marT="7080" marB="0" anchor="b"/>
                </a:tc>
                <a:tc gridSpan="9">
                  <a:txBody>
                    <a:bodyPr/>
                    <a:lstStyle/>
                    <a:p>
                      <a:pPr algn="ctr" rtl="0" fontAlgn="b"/>
                      <a:r>
                        <a:rPr lang="tr-TR" sz="1200" u="none" strike="noStrike" dirty="0"/>
                        <a:t>Hizan </a:t>
                      </a:r>
                      <a:r>
                        <a:rPr lang="tr-TR" sz="1200" b="1" dirty="0" smtClean="0">
                          <a:latin typeface="Times New Roman" pitchFamily="18" charset="0"/>
                          <a:ea typeface="Times New Roman" pitchFamily="18" charset="0"/>
                          <a:cs typeface="Times New Roman" pitchFamily="18" charset="0"/>
                        </a:rPr>
                        <a:t>Mesleki ve Teknik Anadolu </a:t>
                      </a:r>
                      <a:r>
                        <a:rPr lang="tr-TR" sz="1200" u="none" strike="noStrike" dirty="0" smtClean="0"/>
                        <a:t>Lisesi</a:t>
                      </a:r>
                      <a:endParaRPr lang="tr-TR" sz="1200" b="1" i="0" u="none" strike="noStrike" dirty="0">
                        <a:solidFill>
                          <a:srgbClr val="000000"/>
                        </a:solidFill>
                        <a:latin typeface="Times New Roman"/>
                      </a:endParaRPr>
                    </a:p>
                  </a:txBody>
                  <a:tcPr marL="7080" marR="7080" marT="708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6034">
                <a:tc gridSpan="2">
                  <a:txBody>
                    <a:bodyPr/>
                    <a:lstStyle/>
                    <a:p>
                      <a:pPr algn="l" rtl="0" fontAlgn="t"/>
                      <a:r>
                        <a:rPr lang="tr-TR" sz="1800" u="none" strike="noStrike" dirty="0"/>
                        <a:t>Amaç 3</a:t>
                      </a:r>
                      <a:endParaRPr lang="tr-TR" sz="1800" b="1" i="0" u="none" strike="noStrike" dirty="0">
                        <a:solidFill>
                          <a:srgbClr val="000000"/>
                        </a:solidFill>
                        <a:latin typeface="Times New Roman"/>
                      </a:endParaRPr>
                    </a:p>
                  </a:txBody>
                  <a:tcPr marL="7080" marR="7080" marT="7080" marB="0"/>
                </a:tc>
                <a:tc hMerge="1">
                  <a:txBody>
                    <a:bodyPr/>
                    <a:lstStyle/>
                    <a:p>
                      <a:endParaRPr lang="tr-TR"/>
                    </a:p>
                  </a:txBody>
                  <a:tcPr/>
                </a:tc>
                <a:tc gridSpan="8">
                  <a:txBody>
                    <a:bodyPr/>
                    <a:lstStyle/>
                    <a:p>
                      <a:pPr algn="l" rtl="0" fontAlgn="t"/>
                      <a:r>
                        <a:rPr lang="tr-TR" sz="1000" u="none" strike="noStrike" dirty="0"/>
                        <a:t>A3. </a:t>
                      </a:r>
                      <a:r>
                        <a:rPr lang="tr-TR" sz="1000" kern="1200" dirty="0" smtClean="0">
                          <a:solidFill>
                            <a:schemeClr val="dk1"/>
                          </a:solidFill>
                          <a:effectLst/>
                          <a:latin typeface="+mn-lt"/>
                          <a:ea typeface="+mn-ea"/>
                          <a:cs typeface="+mn-cs"/>
                        </a:rPr>
                        <a:t>Okulun amaçlarına ulaşmasını sağlayacak kurumsal imkan ve yetkinlikler verimli ve sürdürülebilir bir şekilde geliştirilecektir.</a:t>
                      </a:r>
                      <a:endParaRPr lang="tr-TR" sz="1000" b="0"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8188">
                <a:tc gridSpan="2">
                  <a:txBody>
                    <a:bodyPr/>
                    <a:lstStyle/>
                    <a:p>
                      <a:pPr algn="l" rtl="0" fontAlgn="t"/>
                      <a:r>
                        <a:rPr lang="tr-TR" sz="1000" u="none" strike="noStrike" dirty="0"/>
                        <a:t>Hedef </a:t>
                      </a:r>
                      <a:r>
                        <a:rPr lang="tr-TR" sz="1000" u="none" strike="noStrike" dirty="0" smtClean="0"/>
                        <a:t>3.2</a:t>
                      </a:r>
                      <a:endParaRPr lang="tr-TR" sz="1000" b="1" i="0" u="none" strike="noStrike" dirty="0">
                        <a:solidFill>
                          <a:srgbClr val="000000"/>
                        </a:solidFill>
                        <a:latin typeface="Times New Roman"/>
                      </a:endParaRPr>
                    </a:p>
                  </a:txBody>
                  <a:tcPr marL="7080" marR="7080" marT="7080" marB="0"/>
                </a:tc>
                <a:tc hMerge="1">
                  <a:txBody>
                    <a:bodyPr/>
                    <a:lstStyle/>
                    <a:p>
                      <a:endParaRPr lang="tr-TR"/>
                    </a:p>
                  </a:txBody>
                  <a:tcPr/>
                </a:tc>
                <a:tc gridSpan="8">
                  <a:txBody>
                    <a:bodyPr/>
                    <a:lstStyle/>
                    <a:p>
                      <a:pPr algn="l" rtl="0" fontAlgn="t"/>
                      <a:r>
                        <a:rPr lang="tr-TR" sz="1000" u="none" strike="noStrike" dirty="0"/>
                        <a:t>H3.2. </a:t>
                      </a:r>
                      <a:r>
                        <a:rPr lang="tr-TR" sz="1000" kern="1200" dirty="0" smtClean="0">
                          <a:solidFill>
                            <a:schemeClr val="dk1"/>
                          </a:solidFill>
                          <a:effectLst/>
                          <a:latin typeface="+mn-lt"/>
                          <a:ea typeface="+mn-ea"/>
                          <a:cs typeface="+mn-cs"/>
                        </a:rPr>
                        <a:t>Okul yöneticilerinin ve öğretmenlerin mesleki gelişimleri güçlendirilecektir.</a:t>
                      </a:r>
                      <a:endParaRPr lang="tr-TR" sz="1000" b="0"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5239">
                <a:tc gridSpan="3">
                  <a:txBody>
                    <a:bodyPr/>
                    <a:lstStyle/>
                    <a:p>
                      <a:pPr algn="l" rtl="0" fontAlgn="t"/>
                      <a:r>
                        <a:rPr lang="tr-TR" sz="1000" u="none" strike="noStrike"/>
                        <a:t>Performans Göstergeleri  </a:t>
                      </a:r>
                      <a:endParaRPr lang="tr-TR" sz="1000" b="1" i="0" u="none" strike="noStrike">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a:txBody>
                    <a:bodyPr/>
                    <a:lstStyle/>
                    <a:p>
                      <a:pPr algn="l" rtl="0" fontAlgn="t"/>
                      <a:r>
                        <a:rPr lang="tr-TR" sz="1000" u="none" strike="noStrike"/>
                        <a:t>Hedefe Etkisi (%)  </a:t>
                      </a:r>
                      <a:endParaRPr lang="tr-TR" sz="1000" b="1" i="0" u="none" strike="noStrike">
                        <a:solidFill>
                          <a:srgbClr val="000000"/>
                        </a:solidFill>
                        <a:latin typeface="Times New Roman"/>
                      </a:endParaRPr>
                    </a:p>
                  </a:txBody>
                  <a:tcPr marL="7080" marR="7080" marT="7080" marB="0"/>
                </a:tc>
                <a:tc>
                  <a:txBody>
                    <a:bodyPr/>
                    <a:lstStyle/>
                    <a:p>
                      <a:pPr algn="l" rtl="0" fontAlgn="t"/>
                      <a:r>
                        <a:rPr lang="tr-TR" sz="1000" u="none" strike="noStrike" dirty="0"/>
                        <a:t>Başlangıç Değeri  </a:t>
                      </a:r>
                      <a:endParaRPr lang="tr-TR" sz="1000" b="1" i="0" u="none" strike="noStrike" dirty="0">
                        <a:solidFill>
                          <a:srgbClr val="000000"/>
                        </a:solidFill>
                        <a:latin typeface="Times New Roman"/>
                      </a:endParaRPr>
                    </a:p>
                  </a:txBody>
                  <a:tcPr marL="7080" marR="7080" marT="7080" marB="0"/>
                </a:tc>
                <a:tc>
                  <a:txBody>
                    <a:bodyPr/>
                    <a:lstStyle/>
                    <a:p>
                      <a:pPr algn="ctr" rtl="0" fontAlgn="t"/>
                      <a:r>
                        <a:rPr lang="tr-TR" sz="1000" u="none" strike="noStrike" dirty="0"/>
                        <a:t>2024</a:t>
                      </a:r>
                      <a:endParaRPr lang="tr-TR" sz="1000" b="1" i="0" u="none" strike="noStrike" dirty="0">
                        <a:solidFill>
                          <a:srgbClr val="000000"/>
                        </a:solidFill>
                        <a:latin typeface="Times New Roman"/>
                      </a:endParaRPr>
                    </a:p>
                  </a:txBody>
                  <a:tcPr marL="7080" marR="7080" marT="7080" marB="0"/>
                </a:tc>
                <a:tc>
                  <a:txBody>
                    <a:bodyPr/>
                    <a:lstStyle/>
                    <a:p>
                      <a:pPr algn="ctr" rtl="0" fontAlgn="t"/>
                      <a:r>
                        <a:rPr lang="tr-TR" sz="1000" u="none" strike="noStrike" dirty="0"/>
                        <a:t>2025</a:t>
                      </a:r>
                      <a:endParaRPr lang="tr-TR" sz="1000" b="1" i="0" u="none" strike="noStrike" dirty="0">
                        <a:solidFill>
                          <a:srgbClr val="000000"/>
                        </a:solidFill>
                        <a:latin typeface="Times New Roman"/>
                      </a:endParaRPr>
                    </a:p>
                  </a:txBody>
                  <a:tcPr marL="7080" marR="7080" marT="7080" marB="0"/>
                </a:tc>
                <a:tc>
                  <a:txBody>
                    <a:bodyPr/>
                    <a:lstStyle/>
                    <a:p>
                      <a:pPr algn="ctr" rtl="0" fontAlgn="t"/>
                      <a:r>
                        <a:rPr lang="tr-TR" sz="1000" u="none" strike="noStrike"/>
                        <a:t>2026</a:t>
                      </a:r>
                      <a:endParaRPr lang="tr-TR" sz="1000" b="1" i="0" u="none" strike="noStrike">
                        <a:solidFill>
                          <a:srgbClr val="000000"/>
                        </a:solidFill>
                        <a:latin typeface="Times New Roman"/>
                      </a:endParaRPr>
                    </a:p>
                  </a:txBody>
                  <a:tcPr marL="7080" marR="7080" marT="7080" marB="0"/>
                </a:tc>
                <a:tc>
                  <a:txBody>
                    <a:bodyPr/>
                    <a:lstStyle/>
                    <a:p>
                      <a:pPr algn="ctr" rtl="0" fontAlgn="t"/>
                      <a:r>
                        <a:rPr lang="tr-TR" sz="1000" u="none" strike="noStrike"/>
                        <a:t>2027</a:t>
                      </a:r>
                      <a:endParaRPr lang="tr-TR" sz="1000" b="1" i="0" u="none" strike="noStrike">
                        <a:solidFill>
                          <a:srgbClr val="000000"/>
                        </a:solidFill>
                        <a:latin typeface="Times New Roman"/>
                      </a:endParaRPr>
                    </a:p>
                  </a:txBody>
                  <a:tcPr marL="7080" marR="7080" marT="7080" marB="0"/>
                </a:tc>
                <a:tc>
                  <a:txBody>
                    <a:bodyPr/>
                    <a:lstStyle/>
                    <a:p>
                      <a:pPr algn="ctr" rtl="0" fontAlgn="t"/>
                      <a:r>
                        <a:rPr lang="tr-TR" sz="1000" u="none" strike="noStrike" dirty="0"/>
                        <a:t>2028</a:t>
                      </a:r>
                      <a:endParaRPr lang="tr-TR" sz="1000" b="1" i="0" u="none" strike="noStrike" dirty="0">
                        <a:solidFill>
                          <a:srgbClr val="000000"/>
                        </a:solidFill>
                        <a:latin typeface="Times New Roman"/>
                      </a:endParaRPr>
                    </a:p>
                  </a:txBody>
                  <a:tcPr marL="7080" marR="7080" marT="7080" marB="0"/>
                </a:tc>
              </a:tr>
              <a:tr h="447282">
                <a:tc gridSpan="3">
                  <a:txBody>
                    <a:bodyPr/>
                    <a:lstStyle/>
                    <a:p>
                      <a:pPr algn="l" rtl="0" fontAlgn="t"/>
                      <a:r>
                        <a:rPr lang="tr-TR" sz="1000" u="none" strike="noStrike" dirty="0" smtClean="0"/>
                        <a:t>PG3.2.1</a:t>
                      </a:r>
                      <a:r>
                        <a:rPr lang="tr-TR" sz="1000" kern="1200" dirty="0" smtClean="0">
                          <a:solidFill>
                            <a:schemeClr val="dk1"/>
                          </a:solidFill>
                          <a:effectLst/>
                          <a:latin typeface="+mn-lt"/>
                          <a:ea typeface="+mn-ea"/>
                          <a:cs typeface="+mn-cs"/>
                        </a:rPr>
                        <a:t>Hizmet içi eğitim alan yönetici ve öğretmen oranı(%) </a:t>
                      </a:r>
                      <a:endParaRPr lang="tr-TR" sz="1000" b="1"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40</a:t>
                      </a:r>
                      <a:endParaRPr lang="tr-TR" sz="1000" b="1" i="0" u="none" strike="noStrike" dirty="0">
                        <a:solidFill>
                          <a:srgbClr val="000000"/>
                        </a:solidFill>
                        <a:latin typeface="Times New Roman"/>
                      </a:endParaRPr>
                    </a:p>
                  </a:txBody>
                  <a:tcPr marL="7080" marR="7080" marT="7080" marB="0" anchor="ctr"/>
                </a:tc>
                <a:tc>
                  <a:txBody>
                    <a:bodyPr/>
                    <a:lstStyle/>
                    <a:p>
                      <a:pPr algn="ctr">
                        <a:lnSpc>
                          <a:spcPct val="125000"/>
                        </a:lnSpc>
                        <a:spcAft>
                          <a:spcPts val="0"/>
                        </a:spcAft>
                      </a:pPr>
                      <a:r>
                        <a:rPr lang="tr-TR" sz="1100" dirty="0" smtClean="0">
                          <a:effectLst/>
                          <a:latin typeface="Cambria"/>
                          <a:ea typeface="Times New Roman"/>
                          <a:cs typeface="Times New Roman"/>
                        </a:rPr>
                        <a:t>%45</a:t>
                      </a:r>
                      <a:endParaRPr lang="tr-TR" sz="12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smtClean="0">
                          <a:effectLst/>
                          <a:latin typeface="Cambria"/>
                          <a:ea typeface="Times New Roman"/>
                          <a:cs typeface="Times New Roman"/>
                        </a:rPr>
                        <a:t>%50</a:t>
                      </a:r>
                      <a:endParaRPr lang="tr-TR" sz="12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smtClean="0">
                          <a:effectLst/>
                          <a:latin typeface="Cambria"/>
                          <a:ea typeface="Times New Roman"/>
                          <a:cs typeface="Times New Roman"/>
                        </a:rPr>
                        <a:t>%65</a:t>
                      </a:r>
                      <a:endParaRPr lang="tr-TR" sz="12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smtClean="0">
                          <a:effectLst/>
                          <a:latin typeface="Cambria"/>
                          <a:ea typeface="Times New Roman"/>
                          <a:cs typeface="Times New Roman"/>
                        </a:rPr>
                        <a:t>%70</a:t>
                      </a:r>
                      <a:endParaRPr lang="tr-TR" sz="12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smtClean="0">
                          <a:effectLst/>
                          <a:latin typeface="Cambria"/>
                          <a:ea typeface="Times New Roman"/>
                          <a:cs typeface="Times New Roman"/>
                        </a:rPr>
                        <a:t>%85</a:t>
                      </a:r>
                      <a:endParaRPr lang="tr-TR" sz="1200" dirty="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smtClean="0">
                          <a:effectLst/>
                          <a:latin typeface="Cambria"/>
                          <a:ea typeface="Times New Roman"/>
                          <a:cs typeface="Times New Roman"/>
                        </a:rPr>
                        <a:t>%100</a:t>
                      </a:r>
                      <a:endParaRPr lang="tr-TR" sz="1200" dirty="0">
                        <a:effectLst/>
                        <a:latin typeface="Book Antiqua"/>
                        <a:ea typeface="Times New Roman"/>
                        <a:cs typeface="Times New Roman"/>
                      </a:endParaRPr>
                    </a:p>
                  </a:txBody>
                  <a:tcPr marL="68580" marR="68580" marT="0" marB="0" anchor="ctr"/>
                </a:tc>
              </a:tr>
              <a:tr h="447282">
                <a:tc gridSpan="3">
                  <a:txBody>
                    <a:bodyPr/>
                    <a:lstStyle/>
                    <a:p>
                      <a:pPr algn="l" rtl="0" fontAlgn="t"/>
                      <a:r>
                        <a:rPr lang="tr-TR" sz="1000" u="none" strike="noStrike" dirty="0"/>
                        <a:t>PG3.2.2 </a:t>
                      </a:r>
                      <a:r>
                        <a:rPr lang="tr-TR" sz="1000" kern="1200" dirty="0" smtClean="0">
                          <a:solidFill>
                            <a:schemeClr val="dk1"/>
                          </a:solidFill>
                          <a:effectLst/>
                          <a:latin typeface="+mn-lt"/>
                          <a:ea typeface="+mn-ea"/>
                          <a:cs typeface="+mn-cs"/>
                        </a:rPr>
                        <a:t>İş başı eğitim alan atölye ve laboratuvar öğretmeni oranı (%)</a:t>
                      </a:r>
                      <a:endParaRPr lang="tr-TR" sz="1000" b="1"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40</a:t>
                      </a:r>
                      <a:endParaRPr lang="tr-TR" sz="1000" b="1" i="0" u="none" strike="noStrike" dirty="0">
                        <a:solidFill>
                          <a:srgbClr val="000000"/>
                        </a:solidFill>
                        <a:latin typeface="Times New Roman"/>
                      </a:endParaRPr>
                    </a:p>
                  </a:txBody>
                  <a:tcPr marL="7080" marR="7080" marT="7080" marB="0" anchor="ctr"/>
                </a:tc>
                <a:tc>
                  <a:txBody>
                    <a:bodyPr/>
                    <a:lstStyle/>
                    <a:p>
                      <a:pPr algn="ctr">
                        <a:lnSpc>
                          <a:spcPct val="125000"/>
                        </a:lnSpc>
                        <a:spcAft>
                          <a:spcPts val="0"/>
                        </a:spcAft>
                      </a:pPr>
                      <a:r>
                        <a:rPr lang="tr-TR" sz="1100">
                          <a:effectLst/>
                          <a:latin typeface="Cambria"/>
                          <a:ea typeface="Times New Roman"/>
                          <a:cs typeface="Times New Roman"/>
                        </a:rPr>
                        <a:t>%25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a:t>
                      </a:r>
                      <a:endParaRPr lang="tr-TR" sz="1200">
                        <a:effectLst/>
                        <a:latin typeface="Book Antiqua"/>
                        <a:ea typeface="Times New Roman"/>
                        <a:cs typeface="Times New Roman"/>
                      </a:endParaRPr>
                    </a:p>
                  </a:txBody>
                  <a:tcPr marL="68580" marR="68580" marT="0" marB="0" anchor="ctr"/>
                </a:tc>
              </a:tr>
              <a:tr h="447282">
                <a:tc gridSpan="3">
                  <a:txBody>
                    <a:bodyPr/>
                    <a:lstStyle/>
                    <a:p>
                      <a:pPr algn="l" rtl="0" fontAlgn="t"/>
                      <a:r>
                        <a:rPr lang="tr-TR" sz="1000" u="none" strike="noStrike" dirty="0"/>
                        <a:t>PG3.2.3. </a:t>
                      </a:r>
                      <a:r>
                        <a:rPr lang="tr-TR" sz="1000" kern="1200" dirty="0" smtClean="0">
                          <a:solidFill>
                            <a:schemeClr val="dk1"/>
                          </a:solidFill>
                          <a:effectLst/>
                          <a:latin typeface="+mn-lt"/>
                          <a:ea typeface="+mn-ea"/>
                          <a:cs typeface="+mn-cs"/>
                        </a:rPr>
                        <a:t>Hizmet içi eğitim alan genel bilgi ve kültür dersleri öğretmeni oranı (%)</a:t>
                      </a:r>
                      <a:endParaRPr lang="tr-TR" sz="1000" b="1"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a:txBody>
                    <a:bodyPr/>
                    <a:lstStyle/>
                    <a:p>
                      <a:pPr algn="ctr" rtl="0" fontAlgn="t"/>
                      <a:r>
                        <a:rPr lang="tr-TR" sz="1000" u="none" strike="noStrike" dirty="0"/>
                        <a:t> </a:t>
                      </a:r>
                      <a:r>
                        <a:rPr lang="tr-TR" sz="1000" u="none" strike="noStrike" dirty="0" smtClean="0"/>
                        <a:t>20</a:t>
                      </a:r>
                      <a:endParaRPr lang="tr-TR" sz="1000" b="1" i="0" u="none" strike="noStrike" dirty="0">
                        <a:solidFill>
                          <a:srgbClr val="000000"/>
                        </a:solidFill>
                        <a:latin typeface="Times New Roman"/>
                      </a:endParaRPr>
                    </a:p>
                  </a:txBody>
                  <a:tcPr marL="7080" marR="7080" marT="7080" marB="0" anchor="ctr"/>
                </a:tc>
                <a:tc>
                  <a:txBody>
                    <a:bodyPr/>
                    <a:lstStyle/>
                    <a:p>
                      <a:pPr algn="ctr">
                        <a:lnSpc>
                          <a:spcPct val="125000"/>
                        </a:lnSpc>
                        <a:spcAft>
                          <a:spcPts val="0"/>
                        </a:spcAft>
                      </a:pPr>
                      <a:r>
                        <a:rPr lang="tr-TR" sz="1100">
                          <a:effectLst/>
                          <a:latin typeface="Cambria"/>
                          <a:ea typeface="Times New Roman"/>
                          <a:cs typeface="Times New Roman"/>
                        </a:rPr>
                        <a:t>%100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%100</a:t>
                      </a:r>
                      <a:endParaRPr lang="tr-TR" sz="1200">
                        <a:effectLst/>
                        <a:latin typeface="Book Antiqua"/>
                        <a:ea typeface="Times New Roman"/>
                        <a:cs typeface="Times New Roman"/>
                      </a:endParaRPr>
                    </a:p>
                  </a:txBody>
                  <a:tcPr marL="68580" marR="68580" marT="0" marB="0" anchor="ctr"/>
                </a:tc>
              </a:tr>
              <a:tr h="447282">
                <a:tc gridSpan="3">
                  <a:txBody>
                    <a:bodyPr/>
                    <a:lstStyle/>
                    <a:p>
                      <a:pPr algn="l" rtl="0" fontAlgn="t"/>
                      <a:r>
                        <a:rPr lang="tr-TR" sz="1000" kern="1200" dirty="0" smtClean="0">
                          <a:solidFill>
                            <a:schemeClr val="dk1"/>
                          </a:solidFill>
                          <a:effectLst/>
                          <a:latin typeface="+mn-lt"/>
                          <a:ea typeface="+mn-ea"/>
                          <a:cs typeface="+mn-cs"/>
                        </a:rPr>
                        <a:t>PG3.2.4.Hizmet içi eğitim alan atölye ve laboratuvar öğretmeni oranı (%)</a:t>
                      </a:r>
                      <a:endParaRPr lang="tr-TR" sz="1000" b="1"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a:txBody>
                    <a:bodyPr/>
                    <a:lstStyle/>
                    <a:p>
                      <a:pPr algn="ctr" rtl="0" fontAlgn="t"/>
                      <a:r>
                        <a:rPr lang="tr-TR" sz="1000" b="0" i="0" u="none" strike="noStrike" dirty="0" smtClean="0">
                          <a:solidFill>
                            <a:srgbClr val="000000"/>
                          </a:solidFill>
                          <a:latin typeface="Times New Roman"/>
                        </a:rPr>
                        <a:t>30</a:t>
                      </a:r>
                      <a:endParaRPr lang="tr-TR" sz="1000" b="0" i="0" u="none" strike="noStrike" dirty="0">
                        <a:solidFill>
                          <a:srgbClr val="000000"/>
                        </a:solidFill>
                        <a:latin typeface="Times New Roman"/>
                      </a:endParaRPr>
                    </a:p>
                  </a:txBody>
                  <a:tcPr marL="7080" marR="7080" marT="7080" marB="0" anchor="ctr"/>
                </a:tc>
                <a:tc>
                  <a:txBody>
                    <a:bodyPr/>
                    <a:lstStyle/>
                    <a:p>
                      <a:pPr algn="ctr">
                        <a:lnSpc>
                          <a:spcPct val="125000"/>
                        </a:lnSpc>
                        <a:spcAft>
                          <a:spcPts val="0"/>
                        </a:spcAft>
                      </a:pPr>
                      <a:r>
                        <a:rPr lang="tr-TR" sz="1100">
                          <a:effectLst/>
                          <a:latin typeface="Cambria"/>
                          <a:ea typeface="Times New Roman"/>
                          <a:cs typeface="Times New Roman"/>
                        </a:rPr>
                        <a:t>%25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%33</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%10</a:t>
                      </a:r>
                      <a:endParaRPr lang="tr-TR" sz="1200">
                        <a:effectLst/>
                        <a:latin typeface="Book Antiqua"/>
                        <a:ea typeface="Times New Roman"/>
                        <a:cs typeface="Times New Roman"/>
                      </a:endParaRPr>
                    </a:p>
                  </a:txBody>
                  <a:tcPr marL="68580" marR="68580" marT="0" marB="0" anchor="ctr"/>
                </a:tc>
              </a:tr>
              <a:tr h="447282">
                <a:tc gridSpan="3">
                  <a:txBody>
                    <a:bodyPr/>
                    <a:lstStyle/>
                    <a:p>
                      <a:pPr algn="l" rtl="0" fontAlgn="t"/>
                      <a:r>
                        <a:rPr lang="tr-TR" sz="1000" kern="1200" dirty="0" smtClean="0">
                          <a:solidFill>
                            <a:schemeClr val="dk1"/>
                          </a:solidFill>
                          <a:effectLst/>
                          <a:latin typeface="+mn-lt"/>
                          <a:ea typeface="+mn-ea"/>
                          <a:cs typeface="+mn-cs"/>
                        </a:rPr>
                        <a:t>PG3.2.5.Uzaktan hizmet içi  eğitime katılan oranı (%)</a:t>
                      </a:r>
                      <a:endParaRPr lang="tr-TR" sz="1000" b="1"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a:txBody>
                    <a:bodyPr/>
                    <a:lstStyle/>
                    <a:p>
                      <a:pPr algn="ctr" rtl="0" fontAlgn="t"/>
                      <a:r>
                        <a:rPr lang="tr-TR" sz="1000" b="0" i="0" u="none" strike="noStrike" dirty="0" smtClean="0">
                          <a:solidFill>
                            <a:srgbClr val="000000"/>
                          </a:solidFill>
                          <a:latin typeface="Times New Roman"/>
                        </a:rPr>
                        <a:t>40</a:t>
                      </a:r>
                      <a:endParaRPr lang="tr-TR" sz="1000" b="0" i="0" u="none" strike="noStrike" dirty="0">
                        <a:solidFill>
                          <a:srgbClr val="000000"/>
                        </a:solidFill>
                        <a:latin typeface="Times New Roman"/>
                      </a:endParaRPr>
                    </a:p>
                  </a:txBody>
                  <a:tcPr marL="7080" marR="7080" marT="7080" marB="0" anchor="ctr"/>
                </a:tc>
                <a:tc>
                  <a:txBody>
                    <a:bodyPr/>
                    <a:lstStyle/>
                    <a:p>
                      <a:pPr algn="ctr">
                        <a:lnSpc>
                          <a:spcPct val="125000"/>
                        </a:lnSpc>
                        <a:spcAft>
                          <a:spcPts val="0"/>
                        </a:spcAft>
                      </a:pPr>
                      <a:r>
                        <a:rPr lang="tr-TR" sz="1100">
                          <a:effectLst/>
                          <a:latin typeface="Cambria"/>
                          <a:ea typeface="Times New Roman"/>
                          <a:cs typeface="Times New Roman"/>
                        </a:rPr>
                        <a:t>%65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%75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%89</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a:effectLst/>
                          <a:latin typeface="Cambria"/>
                          <a:ea typeface="Times New Roman"/>
                          <a:cs typeface="Times New Roman"/>
                        </a:rPr>
                        <a:t>%95</a:t>
                      </a:r>
                      <a:endParaRPr lang="tr-TR" sz="1200" dirty="0">
                        <a:effectLst/>
                        <a:latin typeface="Book Antiqua"/>
                        <a:ea typeface="Times New Roman"/>
                        <a:cs typeface="Times New Roman"/>
                      </a:endParaRPr>
                    </a:p>
                  </a:txBody>
                  <a:tcPr marL="68580" marR="68580" marT="0" marB="0" anchor="ctr"/>
                </a:tc>
              </a:tr>
              <a:tr h="313883">
                <a:tc rowSpan="3">
                  <a:txBody>
                    <a:bodyPr/>
                    <a:lstStyle/>
                    <a:p>
                      <a:pPr algn="ctr" rtl="0" fontAlgn="ctr"/>
                      <a:r>
                        <a:rPr lang="tr-TR" sz="1000" u="none" strike="noStrike"/>
                        <a:t>Stratejiler  </a:t>
                      </a:r>
                      <a:endParaRPr lang="tr-TR" sz="1000" b="1" i="0" u="none" strike="noStrike">
                        <a:solidFill>
                          <a:srgbClr val="000000"/>
                        </a:solidFill>
                        <a:latin typeface="Times New Roman"/>
                      </a:endParaRPr>
                    </a:p>
                  </a:txBody>
                  <a:tcPr marL="7080" marR="7080" marT="7080" marB="0" anchor="ctr"/>
                </a:tc>
                <a:tc gridSpan="2">
                  <a:txBody>
                    <a:bodyPr/>
                    <a:lstStyle/>
                    <a:p>
                      <a:pPr algn="ctr" rtl="0" fontAlgn="t"/>
                      <a:r>
                        <a:rPr lang="tr-TR" sz="1000" u="none" strike="noStrike"/>
                        <a:t>S.1.1.1</a:t>
                      </a:r>
                      <a:endParaRPr lang="tr-TR" sz="1000" b="1" i="0" u="none" strike="noStrike">
                        <a:solidFill>
                          <a:srgbClr val="000000"/>
                        </a:solidFill>
                        <a:latin typeface="Times New Roman"/>
                      </a:endParaRPr>
                    </a:p>
                  </a:txBody>
                  <a:tcPr marL="7080" marR="7080" marT="7080"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Okul yöneticilerinin ve öğretmenlerin mesleki gelişim ihtiyaçları tespit edilerek, bu ihtiyaçları gidermeye yönelik bir mesleki gelişim planı hazırlanacaktır.</a:t>
                      </a:r>
                      <a:endParaRPr lang="tr-TR" sz="1000" b="0"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70823">
                <a:tc vMerge="1">
                  <a:txBody>
                    <a:bodyPr/>
                    <a:lstStyle/>
                    <a:p>
                      <a:endParaRPr lang="tr-TR"/>
                    </a:p>
                  </a:txBody>
                  <a:tcPr/>
                </a:tc>
                <a:tc gridSpan="2">
                  <a:txBody>
                    <a:bodyPr/>
                    <a:lstStyle/>
                    <a:p>
                      <a:pPr algn="ctr" rtl="0" fontAlgn="t"/>
                      <a:r>
                        <a:rPr lang="tr-TR" sz="1000" u="none" strike="noStrike" dirty="0"/>
                        <a:t>S.1.1.2</a:t>
                      </a:r>
                      <a:endParaRPr lang="tr-TR" sz="1000" b="1" i="0" u="none" strike="noStrike" dirty="0">
                        <a:solidFill>
                          <a:srgbClr val="000000"/>
                        </a:solidFill>
                        <a:latin typeface="Times New Roman"/>
                      </a:endParaRPr>
                    </a:p>
                  </a:txBody>
                  <a:tcPr marL="7080" marR="7080" marT="7080"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Sektörle yapılan iş birlikleri kapsamında atölye ve laboratuvar öğretmenlerinin iş başı eğitim almaları sağlanacaktır.</a:t>
                      </a:r>
                      <a:endParaRPr lang="tr-TR" sz="1000" b="0"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3883">
                <a:tc vMerge="1">
                  <a:txBody>
                    <a:bodyPr/>
                    <a:lstStyle/>
                    <a:p>
                      <a:endParaRPr lang="tr-TR"/>
                    </a:p>
                  </a:txBody>
                  <a:tcPr/>
                </a:tc>
                <a:tc gridSpan="2">
                  <a:txBody>
                    <a:bodyPr/>
                    <a:lstStyle/>
                    <a:p>
                      <a:pPr algn="ctr" rtl="0" fontAlgn="t"/>
                      <a:r>
                        <a:rPr lang="tr-TR" sz="1000" u="none" strike="noStrike"/>
                        <a:t>S.1.1.3</a:t>
                      </a:r>
                      <a:endParaRPr lang="tr-TR" sz="1000" b="1" i="0" u="none" strike="noStrike">
                        <a:solidFill>
                          <a:srgbClr val="000000"/>
                        </a:solidFill>
                        <a:latin typeface="Times New Roman"/>
                      </a:endParaRPr>
                    </a:p>
                  </a:txBody>
                  <a:tcPr marL="7080" marR="7080" marT="7080" marB="0"/>
                </a:tc>
                <a:tc hMerge="1">
                  <a:txBody>
                    <a:bodyPr/>
                    <a:lstStyle/>
                    <a:p>
                      <a:endParaRPr lang="tr-TR"/>
                    </a:p>
                  </a:txBody>
                  <a:tcPr/>
                </a:tc>
                <a:tc gridSpan="7">
                  <a:txBody>
                    <a:bodyPr/>
                    <a:lstStyle/>
                    <a:p>
                      <a:pPr algn="l" rtl="0" fontAlgn="t"/>
                      <a:r>
                        <a:rPr lang="tr-TR" sz="1000" kern="1200" dirty="0" smtClean="0">
                          <a:solidFill>
                            <a:schemeClr val="dk1"/>
                          </a:solidFill>
                          <a:effectLst/>
                          <a:latin typeface="+mn-lt"/>
                          <a:ea typeface="+mn-ea"/>
                          <a:cs typeface="+mn-cs"/>
                        </a:rPr>
                        <a:t>Kültür öğretmenlerinin alanlarında mesleki gelişimlerini ve öğretmenlik yeterliklerini geliştirmek için yerel ve merkezi düzeyde eğitim almaları sağlanacaktır.</a:t>
                      </a:r>
                      <a:endParaRPr lang="tr-TR" sz="1000" b="0"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3883">
                <a:tc>
                  <a:txBody>
                    <a:bodyPr/>
                    <a:lstStyle/>
                    <a:p>
                      <a:pPr algn="ctr" rtl="0" fontAlgn="ctr"/>
                      <a:endParaRPr lang="tr-TR" sz="1000" b="1" i="0" u="none" strike="noStrike">
                        <a:solidFill>
                          <a:srgbClr val="000000"/>
                        </a:solidFill>
                        <a:latin typeface="Times New Roman"/>
                      </a:endParaRPr>
                    </a:p>
                  </a:txBody>
                  <a:tcPr marL="7080" marR="7080" marT="7080" marB="0" anchor="ctr"/>
                </a:tc>
                <a:tc gridSpan="2">
                  <a:txBody>
                    <a:bodyPr/>
                    <a:lstStyle/>
                    <a:p>
                      <a:pPr algn="ctr" rtl="0" fontAlgn="t"/>
                      <a:r>
                        <a:rPr lang="tr-TR" sz="1000" b="0" i="0" u="none" strike="noStrike" dirty="0" smtClean="0">
                          <a:solidFill>
                            <a:srgbClr val="000000"/>
                          </a:solidFill>
                          <a:latin typeface="Times New Roman"/>
                        </a:rPr>
                        <a:t>S.1.1.4</a:t>
                      </a:r>
                      <a:endParaRPr lang="tr-TR" sz="1000" b="0" i="0" u="none" strike="noStrike" dirty="0">
                        <a:solidFill>
                          <a:srgbClr val="000000"/>
                        </a:solidFill>
                        <a:latin typeface="Times New Roman"/>
                      </a:endParaRPr>
                    </a:p>
                  </a:txBody>
                  <a:tcPr marL="7080" marR="7080" marT="7080" marB="0"/>
                </a:tc>
                <a:tc hMerge="1">
                  <a:txBody>
                    <a:bodyPr/>
                    <a:lstStyle/>
                    <a:p>
                      <a:endParaRPr lang="tr-TR"/>
                    </a:p>
                  </a:txBody>
                  <a:tcPr/>
                </a:tc>
                <a:tc gridSpan="7">
                  <a:txBody>
                    <a:bodyPr/>
                    <a:lstStyle/>
                    <a:p>
                      <a:pPr algn="l" rtl="0" fontAlgn="t"/>
                      <a:r>
                        <a:rPr lang="tr-TR" sz="1000" b="0" kern="1200" dirty="0" smtClean="0">
                          <a:solidFill>
                            <a:schemeClr val="dk1"/>
                          </a:solidFill>
                          <a:effectLst/>
                          <a:latin typeface="+mn-lt"/>
                          <a:ea typeface="+mn-ea"/>
                          <a:cs typeface="+mn-cs"/>
                        </a:rPr>
                        <a:t>Atölye ve laboratuvar öğretmenlerinin alanlarında mesleki gelişimlerini ve öğretmenlik yeterliklerini geliştirmek için yerel ve merkezi düzeyde eğitim almaları sağlanacaktır.</a:t>
                      </a:r>
                      <a:endParaRPr lang="tr-TR" sz="1000" b="0"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3883">
                <a:tc>
                  <a:txBody>
                    <a:bodyPr/>
                    <a:lstStyle/>
                    <a:p>
                      <a:pPr algn="ctr" rtl="0" fontAlgn="ctr"/>
                      <a:endParaRPr lang="tr-TR" sz="1000" b="1" i="0" u="none" strike="noStrike" dirty="0">
                        <a:solidFill>
                          <a:srgbClr val="000000"/>
                        </a:solidFill>
                        <a:latin typeface="Times New Roman"/>
                      </a:endParaRPr>
                    </a:p>
                  </a:txBody>
                  <a:tcPr marL="7080" marR="7080" marT="7080" marB="0" anchor="ctr"/>
                </a:tc>
                <a:tc gridSpan="2">
                  <a:txBody>
                    <a:bodyPr/>
                    <a:lstStyle/>
                    <a:p>
                      <a:pPr algn="ctr" rtl="0" fontAlgn="t"/>
                      <a:r>
                        <a:rPr lang="tr-TR" sz="1000" b="0" i="0" u="none" strike="noStrike" dirty="0" smtClean="0">
                          <a:solidFill>
                            <a:srgbClr val="000000"/>
                          </a:solidFill>
                          <a:latin typeface="Times New Roman"/>
                        </a:rPr>
                        <a:t>S.1.1.5</a:t>
                      </a:r>
                      <a:endParaRPr lang="tr-TR" sz="1000" b="0" i="0" u="none" strike="noStrike" dirty="0">
                        <a:solidFill>
                          <a:srgbClr val="000000"/>
                        </a:solidFill>
                        <a:latin typeface="Times New Roman"/>
                      </a:endParaRPr>
                    </a:p>
                  </a:txBody>
                  <a:tcPr marL="7080" marR="7080" marT="7080" marB="0"/>
                </a:tc>
                <a:tc hMerge="1">
                  <a:txBody>
                    <a:bodyPr/>
                    <a:lstStyle/>
                    <a:p>
                      <a:endParaRPr lang="tr-TR"/>
                    </a:p>
                  </a:txBody>
                  <a:tcPr/>
                </a:tc>
                <a:tc gridSpan="7">
                  <a:txBody>
                    <a:bodyPr/>
                    <a:lstStyle/>
                    <a:p>
                      <a:pPr algn="l" rtl="0" fontAlgn="t"/>
                      <a:r>
                        <a:rPr lang="tr-TR" sz="1000" b="0" kern="1200" dirty="0" smtClean="0">
                          <a:solidFill>
                            <a:schemeClr val="dk1"/>
                          </a:solidFill>
                          <a:effectLst/>
                          <a:latin typeface="+mn-lt"/>
                          <a:ea typeface="+mn-ea"/>
                          <a:cs typeface="+mn-cs"/>
                        </a:rPr>
                        <a:t>Okul yöneticilerinin ve öğretmenlerin uzaktan hizmet içi eğitimlere katılmaları teşvik edilecektir.</a:t>
                      </a:r>
                      <a:endParaRPr lang="tr-TR" sz="1000" b="0"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3883">
                <a:tc>
                  <a:txBody>
                    <a:bodyPr/>
                    <a:lstStyle/>
                    <a:p>
                      <a:pPr algn="ctr" rtl="0" fontAlgn="ctr"/>
                      <a:endParaRPr lang="tr-TR" sz="1000" b="1" i="0" u="none" strike="noStrike" dirty="0">
                        <a:solidFill>
                          <a:srgbClr val="000000"/>
                        </a:solidFill>
                        <a:latin typeface="Times New Roman"/>
                      </a:endParaRPr>
                    </a:p>
                  </a:txBody>
                  <a:tcPr marL="7080" marR="7080" marT="7080" marB="0" anchor="ctr"/>
                </a:tc>
                <a:tc gridSpan="2">
                  <a:txBody>
                    <a:bodyPr/>
                    <a:lstStyle/>
                    <a:p>
                      <a:pPr algn="ctr" rtl="0" fontAlgn="t"/>
                      <a:r>
                        <a:rPr lang="tr-TR" sz="1000" b="0" i="0" u="none" strike="noStrike" dirty="0" smtClean="0">
                          <a:solidFill>
                            <a:srgbClr val="000000"/>
                          </a:solidFill>
                          <a:latin typeface="Times New Roman"/>
                        </a:rPr>
                        <a:t>S.1.1.6</a:t>
                      </a:r>
                      <a:endParaRPr lang="tr-TR" sz="1000" b="0" i="0" u="none" strike="noStrike" dirty="0">
                        <a:solidFill>
                          <a:srgbClr val="000000"/>
                        </a:solidFill>
                        <a:latin typeface="Times New Roman"/>
                      </a:endParaRPr>
                    </a:p>
                  </a:txBody>
                  <a:tcPr marL="7080" marR="7080" marT="7080" marB="0"/>
                </a:tc>
                <a:tc hMerge="1">
                  <a:txBody>
                    <a:bodyPr/>
                    <a:lstStyle/>
                    <a:p>
                      <a:endParaRPr lang="tr-TR"/>
                    </a:p>
                  </a:txBody>
                  <a:tcPr/>
                </a:tc>
                <a:tc gridSpan="7">
                  <a:txBody>
                    <a:bodyPr/>
                    <a:lstStyle/>
                    <a:p>
                      <a:pPr algn="l" rtl="0" fontAlgn="t"/>
                      <a:r>
                        <a:rPr lang="tr-TR" sz="1000" b="0" kern="1200" dirty="0" smtClean="0">
                          <a:solidFill>
                            <a:schemeClr val="dk1"/>
                          </a:solidFill>
                          <a:effectLst/>
                          <a:latin typeface="+mn-lt"/>
                          <a:ea typeface="+mn-ea"/>
                          <a:cs typeface="+mn-cs"/>
                        </a:rPr>
                        <a:t>Okul personelinin </a:t>
                      </a:r>
                      <a:r>
                        <a:rPr lang="tr-TR" sz="1000" b="0" kern="1200" dirty="0" err="1" smtClean="0">
                          <a:solidFill>
                            <a:schemeClr val="dk1"/>
                          </a:solidFill>
                          <a:effectLst/>
                          <a:latin typeface="+mn-lt"/>
                          <a:ea typeface="+mn-ea"/>
                          <a:cs typeface="+mn-cs"/>
                        </a:rPr>
                        <a:t>motivasyon,iş</a:t>
                      </a:r>
                      <a:r>
                        <a:rPr lang="tr-TR" sz="1000" b="0" kern="1200" dirty="0" smtClean="0">
                          <a:solidFill>
                            <a:schemeClr val="dk1"/>
                          </a:solidFill>
                          <a:effectLst/>
                          <a:latin typeface="+mn-lt"/>
                          <a:ea typeface="+mn-ea"/>
                          <a:cs typeface="+mn-cs"/>
                        </a:rPr>
                        <a:t> doyumu ve kurumsal bağlılık düzeylerini artıracak çalışmalar yapılacaktır.</a:t>
                      </a:r>
                      <a:endParaRPr lang="tr-TR" sz="1000" b="0"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8329">
                <a:tc gridSpan="3">
                  <a:txBody>
                    <a:bodyPr/>
                    <a:lstStyle/>
                    <a:p>
                      <a:pPr algn="l" rtl="0" fontAlgn="t"/>
                      <a:r>
                        <a:rPr lang="tr-TR" sz="1000" u="none" strike="noStrike"/>
                        <a:t>Riskler  </a:t>
                      </a:r>
                      <a:endParaRPr lang="tr-TR" sz="1000" b="1" i="0" u="none" strike="noStrike">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Risk</a:t>
                      </a:r>
                      <a:r>
                        <a:rPr lang="tr-TR" sz="1000" u="none" strike="noStrike" baseline="0" dirty="0" smtClean="0"/>
                        <a:t> yoktur</a:t>
                      </a:r>
                      <a:endParaRPr lang="tr-TR" sz="1000" b="0"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8329">
                <a:tc gridSpan="3">
                  <a:txBody>
                    <a:bodyPr/>
                    <a:lstStyle/>
                    <a:p>
                      <a:pPr algn="l" rtl="0" fontAlgn="t"/>
                      <a:r>
                        <a:rPr lang="tr-TR" sz="1000" u="none" strike="noStrike"/>
                        <a:t>Maliyet Tahmini  </a:t>
                      </a:r>
                      <a:endParaRPr lang="tr-TR" sz="1000" b="1" i="0" u="none" strike="noStrike">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gridSpan="7">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000" b="1" u="none" strike="noStrike" dirty="0"/>
                        <a:t> </a:t>
                      </a:r>
                      <a:r>
                        <a:rPr lang="tr-TR" sz="1000" b="1" u="none" strike="noStrike" dirty="0" smtClean="0"/>
                        <a:t>155.375,00</a:t>
                      </a:r>
                      <a:r>
                        <a:rPr lang="tr-TR" sz="1000" b="1" i="0" u="none" strike="noStrike" baseline="0" dirty="0" smtClean="0">
                          <a:solidFill>
                            <a:srgbClr val="000000"/>
                          </a:solidFill>
                          <a:latin typeface="Times New Roman"/>
                        </a:rPr>
                        <a:t> TL</a:t>
                      </a:r>
                      <a:endParaRPr lang="tr-TR" sz="1000" b="1" i="0" u="none" strike="noStrike" dirty="0" smtClean="0">
                        <a:solidFill>
                          <a:srgbClr val="000000"/>
                        </a:solidFill>
                        <a:latin typeface="+mn-lt"/>
                      </a:endParaRPr>
                    </a:p>
                  </a:txBody>
                  <a:tcPr marL="7080" marR="7080" marT="70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8329">
                <a:tc gridSpan="3">
                  <a:txBody>
                    <a:bodyPr/>
                    <a:lstStyle/>
                    <a:p>
                      <a:pPr algn="l" rtl="0" fontAlgn="t"/>
                      <a:r>
                        <a:rPr lang="tr-TR" sz="1000" u="none" strike="noStrike" dirty="0"/>
                        <a:t>İhtiyaçlar  </a:t>
                      </a:r>
                      <a:endParaRPr lang="tr-TR" sz="1000" b="1"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gridSpan="7">
                  <a:txBody>
                    <a:bodyPr/>
                    <a:lstStyle/>
                    <a:p>
                      <a:pPr algn="l" rtl="0" fontAlgn="t"/>
                      <a:r>
                        <a:rPr lang="tr-TR" sz="1000" u="none" strike="noStrike" dirty="0"/>
                        <a:t> </a:t>
                      </a:r>
                      <a:r>
                        <a:rPr lang="tr-TR" sz="1000" u="none" strike="noStrike" dirty="0" smtClean="0"/>
                        <a:t>Yeni Müfredat</a:t>
                      </a:r>
                      <a:r>
                        <a:rPr lang="tr-TR" sz="1000" u="none" strike="noStrike" baseline="0" dirty="0" smtClean="0"/>
                        <a:t>ın </a:t>
                      </a:r>
                      <a:r>
                        <a:rPr lang="tr-TR" sz="1000" u="none" strike="noStrike" baseline="0" dirty="0" err="1" smtClean="0"/>
                        <a:t>tantım</a:t>
                      </a:r>
                      <a:r>
                        <a:rPr lang="tr-TR" sz="1000" u="none" strike="noStrike" baseline="0" dirty="0" smtClean="0"/>
                        <a:t> seminerlerinin yapılması</a:t>
                      </a:r>
                      <a:endParaRPr lang="tr-TR" sz="1000" b="0" i="0" u="none" strike="noStrike" dirty="0">
                        <a:solidFill>
                          <a:srgbClr val="000000"/>
                        </a:solidFill>
                        <a:latin typeface="Times New Roman"/>
                      </a:endParaRPr>
                    </a:p>
                  </a:txBody>
                  <a:tcPr marL="7080" marR="7080" marT="70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p:cNvSpPr txBox="1"/>
          <p:nvPr/>
        </p:nvSpPr>
        <p:spPr>
          <a:xfrm>
            <a:off x="3428992" y="142852"/>
            <a:ext cx="2338797" cy="461665"/>
          </a:xfrm>
          <a:prstGeom prst="rect">
            <a:avLst/>
          </a:prstGeom>
          <a:noFill/>
          <a:ln>
            <a:noFill/>
          </a:ln>
          <a:effectLst>
            <a:glow rad="139700">
              <a:schemeClr val="accent2">
                <a:satMod val="175000"/>
                <a:alpha val="40000"/>
              </a:schemeClr>
            </a:glow>
          </a:effectLst>
        </p:spPr>
        <p:txBody>
          <a:bodyPr wrap="square" rtlCol="0">
            <a:spAutoFit/>
          </a:bodyPr>
          <a:lstStyle/>
          <a:p>
            <a:r>
              <a:rPr lang="tr-TR" sz="2400" b="1"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GELECEĞE BAKIŞ</a:t>
            </a:r>
          </a:p>
        </p:txBody>
      </p:sp>
      <p:sp>
        <p:nvSpPr>
          <p:cNvPr id="6" name="5 Slayt Numarası Yer Tutucusu"/>
          <p:cNvSpPr>
            <a:spLocks noGrp="1"/>
          </p:cNvSpPr>
          <p:nvPr>
            <p:ph type="sldNum" sz="quarter" idx="12"/>
          </p:nvPr>
        </p:nvSpPr>
        <p:spPr/>
        <p:txBody>
          <a:bodyPr/>
          <a:lstStyle/>
          <a:p>
            <a:fld id="{70B8EFC6-9B92-4EC2-910F-8C8DAAC16B59}" type="slidenum">
              <a:rPr lang="tr-TR" smtClean="0"/>
              <a:pPr/>
              <a:t>99</a:t>
            </a:fld>
            <a:endParaRPr lang="tr-TR"/>
          </a:p>
        </p:txBody>
      </p:sp>
      <p:graphicFrame>
        <p:nvGraphicFramePr>
          <p:cNvPr id="4" name="3 Tablo"/>
          <p:cNvGraphicFramePr>
            <a:graphicFrameLocks noGrp="1"/>
          </p:cNvGraphicFramePr>
          <p:nvPr>
            <p:extLst>
              <p:ext uri="{D42A27DB-BD31-4B8C-83A1-F6EECF244321}">
                <p14:modId xmlns:p14="http://schemas.microsoft.com/office/powerpoint/2010/main" xmlns="" val="1357206960"/>
              </p:ext>
            </p:extLst>
          </p:nvPr>
        </p:nvGraphicFramePr>
        <p:xfrm>
          <a:off x="214280" y="785794"/>
          <a:ext cx="8786878" cy="5389790"/>
        </p:xfrm>
        <a:graphic>
          <a:graphicData uri="http://schemas.openxmlformats.org/drawingml/2006/table">
            <a:tbl>
              <a:tblPr>
                <a:tableStyleId>{35758FB7-9AC5-4552-8A53-C91805E547FA}</a:tableStyleId>
              </a:tblPr>
              <a:tblGrid>
                <a:gridCol w="915300"/>
                <a:gridCol w="732239"/>
                <a:gridCol w="732239"/>
                <a:gridCol w="915300"/>
                <a:gridCol w="915300"/>
                <a:gridCol w="915300"/>
                <a:gridCol w="915300"/>
                <a:gridCol w="915300"/>
                <a:gridCol w="915300"/>
                <a:gridCol w="915300"/>
              </a:tblGrid>
              <a:tr h="74202">
                <a:tc>
                  <a:txBody>
                    <a:bodyPr/>
                    <a:lstStyle/>
                    <a:p>
                      <a:pPr algn="l" rtl="0" fontAlgn="b"/>
                      <a:r>
                        <a:rPr lang="tr-TR" sz="800" u="none" strike="noStrike" dirty="0">
                          <a:latin typeface="Times New Roman" pitchFamily="18" charset="0"/>
                          <a:cs typeface="Times New Roman" pitchFamily="18" charset="0"/>
                        </a:rPr>
                        <a:t>TEMA</a:t>
                      </a:r>
                      <a:endParaRPr lang="tr-TR" sz="800" b="1" i="0" u="none" strike="noStrike" dirty="0">
                        <a:solidFill>
                          <a:srgbClr val="000000"/>
                        </a:solidFill>
                        <a:latin typeface="Times New Roman" pitchFamily="18" charset="0"/>
                        <a:cs typeface="Times New Roman" pitchFamily="18" charset="0"/>
                      </a:endParaRPr>
                    </a:p>
                  </a:txBody>
                  <a:tcPr marL="2854" marR="2854" marT="2854" marB="0" anchor="b"/>
                </a:tc>
                <a:tc gridSpan="9">
                  <a:txBody>
                    <a:bodyPr/>
                    <a:lstStyle/>
                    <a:p>
                      <a:pPr algn="ctr" rtl="0" fontAlgn="b"/>
                      <a:r>
                        <a:rPr lang="tr-TR" sz="800" u="none" strike="noStrike" dirty="0">
                          <a:latin typeface="Times New Roman" pitchFamily="18" charset="0"/>
                          <a:cs typeface="Times New Roman" pitchFamily="18" charset="0"/>
                        </a:rPr>
                        <a:t>Kurumsal Kapasite </a:t>
                      </a:r>
                      <a:endParaRPr lang="tr-TR" sz="800" b="1" i="0" u="none" strike="noStrike" dirty="0">
                        <a:solidFill>
                          <a:srgbClr val="000000"/>
                        </a:solidFill>
                        <a:latin typeface="Times New Roman" pitchFamily="18" charset="0"/>
                        <a:cs typeface="Times New Roman" pitchFamily="18" charset="0"/>
                      </a:endParaRPr>
                    </a:p>
                  </a:txBody>
                  <a:tcPr marL="2854" marR="2854" marT="285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4202">
                <a:tc>
                  <a:txBody>
                    <a:bodyPr/>
                    <a:lstStyle/>
                    <a:p>
                      <a:pPr algn="l" rtl="0" fontAlgn="b"/>
                      <a:r>
                        <a:rPr lang="tr-TR" sz="800" u="none" strike="noStrike">
                          <a:latin typeface="Times New Roman" pitchFamily="18" charset="0"/>
                          <a:cs typeface="Times New Roman" pitchFamily="18" charset="0"/>
                        </a:rPr>
                        <a:t>OKUL</a:t>
                      </a:r>
                      <a:endParaRPr lang="tr-TR" sz="800" b="1" i="0" u="none" strike="noStrike">
                        <a:solidFill>
                          <a:srgbClr val="000000"/>
                        </a:solidFill>
                        <a:latin typeface="Times New Roman" pitchFamily="18" charset="0"/>
                        <a:cs typeface="Times New Roman" pitchFamily="18" charset="0"/>
                      </a:endParaRPr>
                    </a:p>
                  </a:txBody>
                  <a:tcPr marL="2854" marR="2854" marT="2854" marB="0" anchor="b"/>
                </a:tc>
                <a:tc gridSpan="9">
                  <a:txBody>
                    <a:bodyPr/>
                    <a:lstStyle/>
                    <a:p>
                      <a:pPr algn="ctr" rtl="0" fontAlgn="b"/>
                      <a:r>
                        <a:rPr lang="tr-TR" sz="800" u="none" strike="noStrike" dirty="0">
                          <a:latin typeface="Times New Roman" pitchFamily="18" charset="0"/>
                          <a:cs typeface="Times New Roman" pitchFamily="18" charset="0"/>
                        </a:rPr>
                        <a:t>Hizan </a:t>
                      </a:r>
                      <a:r>
                        <a:rPr lang="tr-TR" sz="800" b="1" dirty="0" smtClean="0">
                          <a:latin typeface="Times New Roman" pitchFamily="18" charset="0"/>
                          <a:ea typeface="Times New Roman" pitchFamily="18" charset="0"/>
                          <a:cs typeface="Times New Roman" pitchFamily="18" charset="0"/>
                        </a:rPr>
                        <a:t>Mesleki ve Teknik Anadolu </a:t>
                      </a:r>
                      <a:r>
                        <a:rPr lang="tr-TR" sz="800" u="none" strike="noStrike" dirty="0" smtClean="0">
                          <a:latin typeface="Times New Roman" pitchFamily="18" charset="0"/>
                          <a:cs typeface="Times New Roman" pitchFamily="18" charset="0"/>
                        </a:rPr>
                        <a:t>Lisesi</a:t>
                      </a:r>
                      <a:endParaRPr lang="tr-TR" sz="800" b="1" i="0" u="none" strike="noStrike" dirty="0">
                        <a:solidFill>
                          <a:srgbClr val="000000"/>
                        </a:solidFill>
                        <a:latin typeface="Times New Roman" pitchFamily="18" charset="0"/>
                        <a:cs typeface="Times New Roman" pitchFamily="18" charset="0"/>
                      </a:endParaRPr>
                    </a:p>
                  </a:txBody>
                  <a:tcPr marL="2854" marR="2854" marT="285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1303">
                <a:tc gridSpan="2">
                  <a:txBody>
                    <a:bodyPr/>
                    <a:lstStyle/>
                    <a:p>
                      <a:pPr algn="l" rtl="0" fontAlgn="t"/>
                      <a:r>
                        <a:rPr lang="tr-TR" sz="1800" u="none" strike="noStrike" dirty="0">
                          <a:latin typeface="Times New Roman" pitchFamily="18" charset="0"/>
                          <a:cs typeface="Times New Roman" pitchFamily="18" charset="0"/>
                        </a:rPr>
                        <a:t>Amaç 3</a:t>
                      </a:r>
                      <a:endParaRPr lang="tr-TR" sz="1800" b="1"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gridSpan="8">
                  <a:txBody>
                    <a:bodyPr/>
                    <a:lstStyle/>
                    <a:p>
                      <a:pPr algn="l" rtl="0" fontAlgn="t"/>
                      <a:r>
                        <a:rPr lang="tr-TR" sz="900" u="none" strike="noStrike" dirty="0">
                          <a:latin typeface="Times New Roman" pitchFamily="18" charset="0"/>
                          <a:cs typeface="Times New Roman" pitchFamily="18" charset="0"/>
                        </a:rPr>
                        <a:t>A3. </a:t>
                      </a:r>
                      <a:r>
                        <a:rPr lang="tr-TR" sz="900" kern="1200" dirty="0" smtClean="0">
                          <a:solidFill>
                            <a:schemeClr val="dk1"/>
                          </a:solidFill>
                          <a:effectLst/>
                          <a:latin typeface="+mn-lt"/>
                          <a:ea typeface="+mn-ea"/>
                          <a:cs typeface="+mn-cs"/>
                        </a:rPr>
                        <a:t>Okulun amaçlarına ulaşmasını sağlayacak kurumsal imkan ve yetkinlikler verimli sürdürülebilir bir şekilde geliştirilecektir.</a:t>
                      </a:r>
                      <a:endParaRPr lang="tr-TR" sz="900" b="0"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8449">
                <a:tc gridSpan="2">
                  <a:txBody>
                    <a:bodyPr/>
                    <a:lstStyle/>
                    <a:p>
                      <a:pPr algn="l" rtl="0" fontAlgn="t"/>
                      <a:r>
                        <a:rPr lang="tr-TR" sz="800" u="none" strike="noStrike" dirty="0">
                          <a:latin typeface="Times New Roman" pitchFamily="18" charset="0"/>
                          <a:cs typeface="Times New Roman" pitchFamily="18" charset="0"/>
                        </a:rPr>
                        <a:t>Hedef 3.3</a:t>
                      </a:r>
                      <a:endParaRPr lang="tr-TR" sz="800" b="1"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gridSpan="8">
                  <a:txBody>
                    <a:bodyPr/>
                    <a:lstStyle/>
                    <a:p>
                      <a:pPr algn="l" rtl="0" fontAlgn="t"/>
                      <a:r>
                        <a:rPr lang="tr-TR" sz="800" u="none" strike="noStrike" dirty="0">
                          <a:latin typeface="Times New Roman" pitchFamily="18" charset="0"/>
                          <a:cs typeface="Times New Roman" pitchFamily="18" charset="0"/>
                        </a:rPr>
                        <a:t>H3.3. </a:t>
                      </a:r>
                      <a:r>
                        <a:rPr lang="tr-TR" sz="900" kern="1200" dirty="0" smtClean="0">
                          <a:solidFill>
                            <a:schemeClr val="dk1"/>
                          </a:solidFill>
                          <a:effectLst/>
                          <a:latin typeface="+mn-lt"/>
                          <a:ea typeface="+mn-ea"/>
                          <a:cs typeface="+mn-cs"/>
                        </a:rPr>
                        <a:t>Eğitim ve öğretimin bilişsel, duyusal ve davranışsal açıdan sağlıklı ve güvenli bir ortamda gerçekleştirilmesi için okul sağlığı ve güvenliği geliştirilecektir</a:t>
                      </a:r>
                      <a:endParaRPr lang="tr-TR" sz="900" b="0"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8449">
                <a:tc gridSpan="3">
                  <a:txBody>
                    <a:bodyPr/>
                    <a:lstStyle/>
                    <a:p>
                      <a:pPr algn="l" rtl="0" fontAlgn="t"/>
                      <a:r>
                        <a:rPr lang="tr-TR" sz="800" u="none" strike="noStrike" dirty="0">
                          <a:latin typeface="Times New Roman" pitchFamily="18" charset="0"/>
                          <a:cs typeface="Times New Roman" pitchFamily="18" charset="0"/>
                        </a:rPr>
                        <a:t>Performans Göstergeleri  </a:t>
                      </a:r>
                      <a:endParaRPr lang="tr-TR" sz="800" b="1"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a:txBody>
                    <a:bodyPr/>
                    <a:lstStyle/>
                    <a:p>
                      <a:pPr algn="l" rtl="0" fontAlgn="t"/>
                      <a:r>
                        <a:rPr lang="tr-TR" sz="800" u="none" strike="noStrike" dirty="0">
                          <a:latin typeface="Times New Roman" pitchFamily="18" charset="0"/>
                          <a:cs typeface="Times New Roman" pitchFamily="18" charset="0"/>
                        </a:rPr>
                        <a:t>Hedefe Etkisi (%)  </a:t>
                      </a:r>
                      <a:endParaRPr lang="tr-TR" sz="800" b="1" i="0" u="none" strike="noStrike" dirty="0">
                        <a:solidFill>
                          <a:srgbClr val="000000"/>
                        </a:solidFill>
                        <a:latin typeface="Times New Roman" pitchFamily="18" charset="0"/>
                        <a:cs typeface="Times New Roman" pitchFamily="18" charset="0"/>
                      </a:endParaRPr>
                    </a:p>
                  </a:txBody>
                  <a:tcPr marL="2854" marR="2854" marT="2854" marB="0"/>
                </a:tc>
                <a:tc>
                  <a:txBody>
                    <a:bodyPr/>
                    <a:lstStyle/>
                    <a:p>
                      <a:pPr algn="l" rtl="0" fontAlgn="t"/>
                      <a:r>
                        <a:rPr lang="tr-TR" sz="800" u="none" strike="noStrike">
                          <a:latin typeface="Times New Roman" pitchFamily="18" charset="0"/>
                          <a:cs typeface="Times New Roman" pitchFamily="18" charset="0"/>
                        </a:rPr>
                        <a:t>Başlangıç Değeri  </a:t>
                      </a:r>
                      <a:endParaRPr lang="tr-TR" sz="800" b="1" i="0" u="none" strike="noStrike">
                        <a:solidFill>
                          <a:srgbClr val="000000"/>
                        </a:solidFill>
                        <a:latin typeface="Times New Roman" pitchFamily="18" charset="0"/>
                        <a:cs typeface="Times New Roman" pitchFamily="18" charset="0"/>
                      </a:endParaRPr>
                    </a:p>
                  </a:txBody>
                  <a:tcPr marL="2854" marR="2854" marT="2854" marB="0"/>
                </a:tc>
                <a:tc>
                  <a:txBody>
                    <a:bodyPr/>
                    <a:lstStyle/>
                    <a:p>
                      <a:pPr algn="ctr" rtl="0" fontAlgn="t"/>
                      <a:r>
                        <a:rPr lang="tr-TR" sz="800" u="none" strike="noStrike">
                          <a:latin typeface="Times New Roman" pitchFamily="18" charset="0"/>
                          <a:cs typeface="Times New Roman" pitchFamily="18" charset="0"/>
                        </a:rPr>
                        <a:t>2024</a:t>
                      </a:r>
                      <a:endParaRPr lang="tr-TR" sz="800" b="1" i="0" u="none" strike="noStrike">
                        <a:solidFill>
                          <a:srgbClr val="000000"/>
                        </a:solidFill>
                        <a:latin typeface="Times New Roman" pitchFamily="18" charset="0"/>
                        <a:cs typeface="Times New Roman" pitchFamily="18" charset="0"/>
                      </a:endParaRPr>
                    </a:p>
                  </a:txBody>
                  <a:tcPr marL="2854" marR="2854" marT="2854" marB="0"/>
                </a:tc>
                <a:tc>
                  <a:txBody>
                    <a:bodyPr/>
                    <a:lstStyle/>
                    <a:p>
                      <a:pPr algn="ctr" rtl="0" fontAlgn="t"/>
                      <a:r>
                        <a:rPr lang="tr-TR" sz="800" u="none" strike="noStrike">
                          <a:latin typeface="Times New Roman" pitchFamily="18" charset="0"/>
                          <a:cs typeface="Times New Roman" pitchFamily="18" charset="0"/>
                        </a:rPr>
                        <a:t>2025</a:t>
                      </a:r>
                      <a:endParaRPr lang="tr-TR" sz="800" b="1" i="0" u="none" strike="noStrike">
                        <a:solidFill>
                          <a:srgbClr val="000000"/>
                        </a:solidFill>
                        <a:latin typeface="Times New Roman" pitchFamily="18" charset="0"/>
                        <a:cs typeface="Times New Roman" pitchFamily="18" charset="0"/>
                      </a:endParaRPr>
                    </a:p>
                  </a:txBody>
                  <a:tcPr marL="2854" marR="2854" marT="2854" marB="0"/>
                </a:tc>
                <a:tc>
                  <a:txBody>
                    <a:bodyPr/>
                    <a:lstStyle/>
                    <a:p>
                      <a:pPr algn="ctr" rtl="0" fontAlgn="t"/>
                      <a:r>
                        <a:rPr lang="tr-TR" sz="800" u="none" strike="noStrike" dirty="0">
                          <a:latin typeface="Times New Roman" pitchFamily="18" charset="0"/>
                          <a:cs typeface="Times New Roman" pitchFamily="18" charset="0"/>
                        </a:rPr>
                        <a:t>2026</a:t>
                      </a:r>
                      <a:endParaRPr lang="tr-TR" sz="800" b="1" i="0" u="none" strike="noStrike" dirty="0">
                        <a:solidFill>
                          <a:srgbClr val="000000"/>
                        </a:solidFill>
                        <a:latin typeface="Times New Roman" pitchFamily="18" charset="0"/>
                        <a:cs typeface="Times New Roman" pitchFamily="18" charset="0"/>
                      </a:endParaRPr>
                    </a:p>
                  </a:txBody>
                  <a:tcPr marL="2854" marR="2854" marT="2854" marB="0"/>
                </a:tc>
                <a:tc>
                  <a:txBody>
                    <a:bodyPr/>
                    <a:lstStyle/>
                    <a:p>
                      <a:pPr algn="ctr" rtl="0" fontAlgn="t"/>
                      <a:r>
                        <a:rPr lang="tr-TR" sz="800" u="none" strike="noStrike">
                          <a:latin typeface="Times New Roman" pitchFamily="18" charset="0"/>
                          <a:cs typeface="Times New Roman" pitchFamily="18" charset="0"/>
                        </a:rPr>
                        <a:t>2027</a:t>
                      </a:r>
                      <a:endParaRPr lang="tr-TR" sz="800" b="1" i="0" u="none" strike="noStrike">
                        <a:solidFill>
                          <a:srgbClr val="000000"/>
                        </a:solidFill>
                        <a:latin typeface="Times New Roman" pitchFamily="18" charset="0"/>
                        <a:cs typeface="Times New Roman" pitchFamily="18" charset="0"/>
                      </a:endParaRPr>
                    </a:p>
                  </a:txBody>
                  <a:tcPr marL="2854" marR="2854" marT="2854" marB="0"/>
                </a:tc>
                <a:tc>
                  <a:txBody>
                    <a:bodyPr/>
                    <a:lstStyle/>
                    <a:p>
                      <a:pPr algn="ctr" rtl="0" fontAlgn="t"/>
                      <a:r>
                        <a:rPr lang="tr-TR" sz="800" u="none" strike="noStrike" dirty="0">
                          <a:latin typeface="Times New Roman" pitchFamily="18" charset="0"/>
                          <a:cs typeface="Times New Roman" pitchFamily="18" charset="0"/>
                        </a:rPr>
                        <a:t>2028</a:t>
                      </a:r>
                      <a:endParaRPr lang="tr-TR" sz="800" b="1" i="0" u="none" strike="noStrike" dirty="0">
                        <a:solidFill>
                          <a:srgbClr val="000000"/>
                        </a:solidFill>
                        <a:latin typeface="Times New Roman" pitchFamily="18" charset="0"/>
                        <a:cs typeface="Times New Roman" pitchFamily="18" charset="0"/>
                      </a:endParaRPr>
                    </a:p>
                  </a:txBody>
                  <a:tcPr marL="2854" marR="2854" marT="2854" marB="0"/>
                </a:tc>
              </a:tr>
              <a:tr h="145551">
                <a:tc gridSpan="3">
                  <a:txBody>
                    <a:bodyPr/>
                    <a:lstStyle/>
                    <a:p>
                      <a:pPr algn="l" rtl="0" fontAlgn="auto"/>
                      <a:r>
                        <a:rPr lang="tr-TR" sz="800" u="none" strike="noStrike" dirty="0">
                          <a:latin typeface="Times New Roman" pitchFamily="18" charset="0"/>
                          <a:cs typeface="Times New Roman" pitchFamily="18" charset="0"/>
                        </a:rPr>
                        <a:t>PG3.3.1. </a:t>
                      </a:r>
                      <a:r>
                        <a:rPr lang="tr-TR" sz="900" kern="1200" dirty="0" smtClean="0">
                          <a:solidFill>
                            <a:schemeClr val="dk1"/>
                          </a:solidFill>
                          <a:effectLst/>
                          <a:latin typeface="+mn-lt"/>
                          <a:ea typeface="+mn-ea"/>
                          <a:cs typeface="+mn-cs"/>
                        </a:rPr>
                        <a:t>Atölye ve laboratuvarlarda yaşanan iş kazası sayısı </a:t>
                      </a:r>
                      <a:endParaRPr lang="tr-TR" sz="900" b="1" i="0" u="none" strike="noStrike" dirty="0">
                        <a:solidFill>
                          <a:srgbClr val="000000"/>
                        </a:solidFill>
                        <a:latin typeface="Times New Roman" pitchFamily="18" charset="0"/>
                        <a:cs typeface="Times New Roman" pitchFamily="18" charset="0"/>
                      </a:endParaRPr>
                    </a:p>
                  </a:txBody>
                  <a:tcPr marL="2854" marR="2854" marT="2854" marB="0" anchor="b"/>
                </a:tc>
                <a:tc hMerge="1">
                  <a:txBody>
                    <a:bodyPr/>
                    <a:lstStyle/>
                    <a:p>
                      <a:endParaRPr lang="tr-TR"/>
                    </a:p>
                  </a:txBody>
                  <a:tcPr/>
                </a:tc>
                <a:tc hMerge="1">
                  <a:txBody>
                    <a:bodyPr/>
                    <a:lstStyle/>
                    <a:p>
                      <a:endParaRPr lang="tr-TR"/>
                    </a:p>
                  </a:txBody>
                  <a:tcPr/>
                </a:tc>
                <a:tc>
                  <a:txBody>
                    <a:bodyPr/>
                    <a:lstStyle/>
                    <a:p>
                      <a:pPr algn="ctr" rtl="0" fontAlgn="t"/>
                      <a:r>
                        <a:rPr lang="tr-TR" sz="800" u="none" strike="noStrike" dirty="0">
                          <a:latin typeface="Times New Roman" pitchFamily="18" charset="0"/>
                          <a:cs typeface="Times New Roman" pitchFamily="18" charset="0"/>
                        </a:rPr>
                        <a:t> </a:t>
                      </a:r>
                      <a:r>
                        <a:rPr lang="tr-TR" sz="800" u="none" strike="noStrike" dirty="0" smtClean="0">
                          <a:latin typeface="Times New Roman" pitchFamily="18" charset="0"/>
                          <a:cs typeface="Times New Roman" pitchFamily="18" charset="0"/>
                        </a:rPr>
                        <a:t>10</a:t>
                      </a:r>
                      <a:endParaRPr lang="tr-TR" sz="800" b="1" i="0" u="none" strike="noStrike" dirty="0">
                        <a:solidFill>
                          <a:srgbClr val="000000"/>
                        </a:solidFill>
                        <a:latin typeface="Times New Roman" pitchFamily="18" charset="0"/>
                        <a:cs typeface="Times New Roman" pitchFamily="18" charset="0"/>
                      </a:endParaRPr>
                    </a:p>
                  </a:txBody>
                  <a:tcPr marL="2854" marR="2854" marT="2854"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r>
              <a:tr h="208337">
                <a:tc gridSpan="3">
                  <a:txBody>
                    <a:bodyPr/>
                    <a:lstStyle/>
                    <a:p>
                      <a:pPr algn="l" rtl="0" fontAlgn="auto"/>
                      <a:r>
                        <a:rPr lang="tr-TR" sz="800" u="none" strike="noStrike" dirty="0">
                          <a:latin typeface="Times New Roman" pitchFamily="18" charset="0"/>
                          <a:cs typeface="Times New Roman" pitchFamily="18" charset="0"/>
                        </a:rPr>
                        <a:t> </a:t>
                      </a:r>
                      <a:r>
                        <a:rPr lang="tr-TR" sz="900" u="none" strike="noStrike" dirty="0">
                          <a:latin typeface="Times New Roman" pitchFamily="18" charset="0"/>
                          <a:cs typeface="Times New Roman" pitchFamily="18" charset="0"/>
                        </a:rPr>
                        <a:t>PG3.3.2. </a:t>
                      </a:r>
                      <a:r>
                        <a:rPr lang="tr-TR" sz="900" kern="1200" dirty="0" smtClean="0">
                          <a:solidFill>
                            <a:schemeClr val="dk1"/>
                          </a:solidFill>
                          <a:effectLst/>
                          <a:latin typeface="+mn-lt"/>
                          <a:ea typeface="+mn-ea"/>
                          <a:cs typeface="+mn-cs"/>
                        </a:rPr>
                        <a:t>Okulda yaşanan kaza sayısı</a:t>
                      </a:r>
                      <a:endParaRPr lang="tr-TR" sz="900" b="1" i="0" u="none" strike="noStrike" dirty="0">
                        <a:solidFill>
                          <a:srgbClr val="000000"/>
                        </a:solidFill>
                        <a:latin typeface="Times New Roman" pitchFamily="18" charset="0"/>
                        <a:cs typeface="Times New Roman" pitchFamily="18" charset="0"/>
                      </a:endParaRPr>
                    </a:p>
                  </a:txBody>
                  <a:tcPr marL="2854" marR="2854" marT="2854" marB="0" anchor="b"/>
                </a:tc>
                <a:tc hMerge="1">
                  <a:txBody>
                    <a:bodyPr/>
                    <a:lstStyle/>
                    <a:p>
                      <a:endParaRPr lang="tr-TR"/>
                    </a:p>
                  </a:txBody>
                  <a:tcPr/>
                </a:tc>
                <a:tc hMerge="1">
                  <a:txBody>
                    <a:bodyPr/>
                    <a:lstStyle/>
                    <a:p>
                      <a:endParaRPr lang="tr-TR"/>
                    </a:p>
                  </a:txBody>
                  <a:tcPr/>
                </a:tc>
                <a:tc>
                  <a:txBody>
                    <a:bodyPr/>
                    <a:lstStyle/>
                    <a:p>
                      <a:pPr algn="ctr" rtl="0" fontAlgn="t"/>
                      <a:r>
                        <a:rPr lang="tr-TR" sz="800" u="none" strike="noStrike" dirty="0">
                          <a:latin typeface="Times New Roman" pitchFamily="18" charset="0"/>
                          <a:cs typeface="Times New Roman" pitchFamily="18" charset="0"/>
                        </a:rPr>
                        <a:t> </a:t>
                      </a:r>
                      <a:r>
                        <a:rPr lang="tr-TR" sz="800" u="none" strike="noStrike" dirty="0" smtClean="0">
                          <a:latin typeface="Times New Roman" pitchFamily="18" charset="0"/>
                          <a:cs typeface="Times New Roman" pitchFamily="18" charset="0"/>
                        </a:rPr>
                        <a:t>10</a:t>
                      </a:r>
                      <a:endParaRPr lang="tr-TR" sz="800" b="1" i="0" u="none" strike="noStrike" dirty="0">
                        <a:solidFill>
                          <a:srgbClr val="000000"/>
                        </a:solidFill>
                        <a:latin typeface="Times New Roman" pitchFamily="18" charset="0"/>
                        <a:cs typeface="Times New Roman" pitchFamily="18" charset="0"/>
                      </a:endParaRPr>
                    </a:p>
                  </a:txBody>
                  <a:tcPr marL="2854" marR="2854" marT="2854"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a:t>
                      </a:r>
                      <a:endParaRPr lang="tr-TR" sz="1200">
                        <a:effectLst/>
                        <a:latin typeface="Book Antiqua"/>
                        <a:ea typeface="Times New Roman"/>
                        <a:cs typeface="Times New Roman"/>
                      </a:endParaRPr>
                    </a:p>
                  </a:txBody>
                  <a:tcPr marL="68580" marR="68580" marT="0" marB="0" anchor="ctr"/>
                </a:tc>
              </a:tr>
              <a:tr h="228315">
                <a:tc gridSpan="3">
                  <a:txBody>
                    <a:bodyPr/>
                    <a:lstStyle/>
                    <a:p>
                      <a:pPr algn="l" rtl="0" fontAlgn="auto"/>
                      <a:r>
                        <a:rPr lang="tr-TR" sz="900" u="none" strike="noStrike" dirty="0" smtClean="0">
                          <a:latin typeface="Times New Roman" pitchFamily="18" charset="0"/>
                          <a:cs typeface="Times New Roman" pitchFamily="18" charset="0"/>
                        </a:rPr>
                        <a:t>PG3.3.3.</a:t>
                      </a:r>
                      <a:r>
                        <a:rPr lang="tr-TR" sz="900" kern="1200" dirty="0" smtClean="0">
                          <a:solidFill>
                            <a:schemeClr val="dk1"/>
                          </a:solidFill>
                          <a:effectLst/>
                          <a:latin typeface="+mn-lt"/>
                          <a:ea typeface="+mn-ea"/>
                          <a:cs typeface="+mn-cs"/>
                        </a:rPr>
                        <a:t> Bağımlılıkla mücadele il ilgili konularda eğitim alan öğrenci ve öğretmen sayısı</a:t>
                      </a:r>
                      <a:endParaRPr lang="tr-TR" sz="900" b="1" i="0" u="none" strike="noStrike" dirty="0">
                        <a:solidFill>
                          <a:srgbClr val="000000"/>
                        </a:solidFill>
                        <a:latin typeface="Times New Roman" pitchFamily="18" charset="0"/>
                        <a:cs typeface="Times New Roman" pitchFamily="18" charset="0"/>
                      </a:endParaRPr>
                    </a:p>
                  </a:txBody>
                  <a:tcPr marL="2854" marR="2854" marT="2854" marB="0" anchor="b"/>
                </a:tc>
                <a:tc hMerge="1">
                  <a:txBody>
                    <a:bodyPr/>
                    <a:lstStyle/>
                    <a:p>
                      <a:endParaRPr lang="tr-TR"/>
                    </a:p>
                  </a:txBody>
                  <a:tcPr/>
                </a:tc>
                <a:tc hMerge="1">
                  <a:txBody>
                    <a:bodyPr/>
                    <a:lstStyle/>
                    <a:p>
                      <a:endParaRPr lang="tr-TR"/>
                    </a:p>
                  </a:txBody>
                  <a:tcPr/>
                </a:tc>
                <a:tc>
                  <a:txBody>
                    <a:bodyPr/>
                    <a:lstStyle/>
                    <a:p>
                      <a:pPr algn="ctr" rtl="0" fontAlgn="t"/>
                      <a:r>
                        <a:rPr lang="tr-TR" sz="800" u="none" strike="noStrike" dirty="0">
                          <a:latin typeface="Times New Roman" pitchFamily="18" charset="0"/>
                          <a:cs typeface="Times New Roman" pitchFamily="18" charset="0"/>
                        </a:rPr>
                        <a:t> </a:t>
                      </a:r>
                      <a:r>
                        <a:rPr lang="tr-TR" sz="800" u="none" strike="noStrike" dirty="0" smtClean="0">
                          <a:latin typeface="Times New Roman" pitchFamily="18" charset="0"/>
                          <a:cs typeface="Times New Roman" pitchFamily="18" charset="0"/>
                        </a:rPr>
                        <a:t>10</a:t>
                      </a:r>
                      <a:endParaRPr lang="tr-TR" sz="800" b="1" i="0" u="none" strike="noStrike" dirty="0">
                        <a:solidFill>
                          <a:srgbClr val="000000"/>
                        </a:solidFill>
                        <a:latin typeface="Times New Roman" pitchFamily="18" charset="0"/>
                        <a:cs typeface="Times New Roman" pitchFamily="18" charset="0"/>
                      </a:endParaRPr>
                    </a:p>
                  </a:txBody>
                  <a:tcPr marL="2854" marR="2854" marT="2854" marB="0" anchor="ctr"/>
                </a:tc>
                <a:tc>
                  <a:txBody>
                    <a:bodyPr/>
                    <a:lstStyle/>
                    <a:p>
                      <a:pPr algn="ctr">
                        <a:lnSpc>
                          <a:spcPct val="125000"/>
                        </a:lnSpc>
                        <a:spcAft>
                          <a:spcPts val="0"/>
                        </a:spcAft>
                      </a:pPr>
                      <a:r>
                        <a:rPr lang="tr-TR" sz="1100">
                          <a:effectLst/>
                          <a:latin typeface="Cambria"/>
                          <a:ea typeface="Times New Roman"/>
                          <a:cs typeface="Times New Roman"/>
                        </a:rPr>
                        <a:t>230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240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265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278</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285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300</a:t>
                      </a:r>
                      <a:endParaRPr lang="tr-TR" sz="1200">
                        <a:effectLst/>
                        <a:latin typeface="Book Antiqua"/>
                        <a:ea typeface="Times New Roman"/>
                        <a:cs typeface="Times New Roman"/>
                      </a:endParaRPr>
                    </a:p>
                  </a:txBody>
                  <a:tcPr marL="68580" marR="68580" marT="0" marB="0" anchor="ctr"/>
                </a:tc>
              </a:tr>
              <a:tr h="245438">
                <a:tc gridSpan="3">
                  <a:txBody>
                    <a:bodyPr/>
                    <a:lstStyle/>
                    <a:p>
                      <a:pPr algn="l" rtl="0" fontAlgn="auto"/>
                      <a:r>
                        <a:rPr lang="tr-TR" sz="900" u="none" strike="noStrike" dirty="0">
                          <a:latin typeface="Times New Roman" pitchFamily="18" charset="0"/>
                          <a:cs typeface="Times New Roman" pitchFamily="18" charset="0"/>
                        </a:rPr>
                        <a:t>PG3.3.4. </a:t>
                      </a:r>
                      <a:r>
                        <a:rPr lang="tr-TR" sz="900" kern="1200" dirty="0" smtClean="0">
                          <a:solidFill>
                            <a:schemeClr val="dk1"/>
                          </a:solidFill>
                          <a:effectLst/>
                          <a:latin typeface="+mn-lt"/>
                          <a:ea typeface="+mn-ea"/>
                          <a:cs typeface="+mn-cs"/>
                        </a:rPr>
                        <a:t>Akran zorbalığı ve siber zorbalıkla ilgili konularda eğitim alan öğrenci ve öğretmen sayısı</a:t>
                      </a:r>
                      <a:endParaRPr lang="tr-TR" sz="900" b="1" i="0" u="none" strike="noStrike" dirty="0">
                        <a:solidFill>
                          <a:srgbClr val="000000"/>
                        </a:solidFill>
                        <a:latin typeface="Times New Roman" pitchFamily="18" charset="0"/>
                        <a:cs typeface="Times New Roman" pitchFamily="18" charset="0"/>
                      </a:endParaRPr>
                    </a:p>
                  </a:txBody>
                  <a:tcPr marL="2854" marR="2854" marT="2854" marB="0" anchor="b"/>
                </a:tc>
                <a:tc hMerge="1">
                  <a:txBody>
                    <a:bodyPr/>
                    <a:lstStyle/>
                    <a:p>
                      <a:endParaRPr lang="tr-TR"/>
                    </a:p>
                  </a:txBody>
                  <a:tcPr/>
                </a:tc>
                <a:tc hMerge="1">
                  <a:txBody>
                    <a:bodyPr/>
                    <a:lstStyle/>
                    <a:p>
                      <a:endParaRPr lang="tr-TR"/>
                    </a:p>
                  </a:txBody>
                  <a:tcPr/>
                </a:tc>
                <a:tc>
                  <a:txBody>
                    <a:bodyPr/>
                    <a:lstStyle/>
                    <a:p>
                      <a:pPr algn="ctr" rtl="0" fontAlgn="t"/>
                      <a:r>
                        <a:rPr lang="tr-TR" sz="800" u="none" strike="noStrike" dirty="0">
                          <a:latin typeface="Times New Roman" pitchFamily="18" charset="0"/>
                          <a:cs typeface="Times New Roman" pitchFamily="18" charset="0"/>
                        </a:rPr>
                        <a:t> </a:t>
                      </a:r>
                      <a:r>
                        <a:rPr lang="tr-TR" sz="800" u="none" strike="noStrike" dirty="0" smtClean="0">
                          <a:latin typeface="Times New Roman" pitchFamily="18" charset="0"/>
                          <a:cs typeface="Times New Roman" pitchFamily="18" charset="0"/>
                        </a:rPr>
                        <a:t>10</a:t>
                      </a:r>
                      <a:endParaRPr lang="tr-TR" sz="800" b="1" i="0" u="none" strike="noStrike" dirty="0">
                        <a:solidFill>
                          <a:srgbClr val="000000"/>
                        </a:solidFill>
                        <a:latin typeface="Times New Roman" pitchFamily="18" charset="0"/>
                        <a:cs typeface="Times New Roman" pitchFamily="18" charset="0"/>
                      </a:endParaRPr>
                    </a:p>
                  </a:txBody>
                  <a:tcPr marL="2854" marR="2854" marT="2854" marB="0" anchor="ctr"/>
                </a:tc>
                <a:tc>
                  <a:txBody>
                    <a:bodyPr/>
                    <a:lstStyle/>
                    <a:p>
                      <a:pPr algn="ctr">
                        <a:lnSpc>
                          <a:spcPct val="125000"/>
                        </a:lnSpc>
                        <a:spcAft>
                          <a:spcPts val="0"/>
                        </a:spcAft>
                      </a:pPr>
                      <a:r>
                        <a:rPr lang="tr-TR" sz="1100">
                          <a:effectLst/>
                          <a:latin typeface="Cambria"/>
                          <a:ea typeface="Times New Roman"/>
                          <a:cs typeface="Times New Roman"/>
                        </a:rPr>
                        <a:t>230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240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265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278</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285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300</a:t>
                      </a:r>
                      <a:endParaRPr lang="tr-TR" sz="1200">
                        <a:effectLst/>
                        <a:latin typeface="Book Antiqua"/>
                        <a:ea typeface="Times New Roman"/>
                        <a:cs typeface="Times New Roman"/>
                      </a:endParaRPr>
                    </a:p>
                  </a:txBody>
                  <a:tcPr marL="68580" marR="68580" marT="0" marB="0" anchor="ctr"/>
                </a:tc>
              </a:tr>
              <a:tr h="288247">
                <a:tc gridSpan="3">
                  <a:txBody>
                    <a:bodyPr/>
                    <a:lstStyle/>
                    <a:p>
                      <a:pPr algn="l" rtl="0" fontAlgn="auto"/>
                      <a:r>
                        <a:rPr lang="tr-TR" sz="900" u="none" strike="noStrike" dirty="0">
                          <a:latin typeface="Times New Roman" pitchFamily="18" charset="0"/>
                          <a:cs typeface="Times New Roman" pitchFamily="18" charset="0"/>
                        </a:rPr>
                        <a:t>PG3.3.5. </a:t>
                      </a:r>
                      <a:r>
                        <a:rPr lang="tr-TR" sz="900" kern="1200" dirty="0" smtClean="0">
                          <a:solidFill>
                            <a:schemeClr val="dk1"/>
                          </a:solidFill>
                          <a:effectLst/>
                          <a:latin typeface="+mn-lt"/>
                          <a:ea typeface="+mn-ea"/>
                          <a:cs typeface="+mn-cs"/>
                        </a:rPr>
                        <a:t>Sağlıklı beslenme ve </a:t>
                      </a:r>
                      <a:r>
                        <a:rPr lang="tr-TR" sz="900" kern="1200" dirty="0" err="1" smtClean="0">
                          <a:solidFill>
                            <a:schemeClr val="dk1"/>
                          </a:solidFill>
                          <a:effectLst/>
                          <a:latin typeface="+mn-lt"/>
                          <a:ea typeface="+mn-ea"/>
                          <a:cs typeface="+mn-cs"/>
                        </a:rPr>
                        <a:t>obezite</a:t>
                      </a:r>
                      <a:r>
                        <a:rPr lang="tr-TR" sz="900" kern="1200" dirty="0" smtClean="0">
                          <a:solidFill>
                            <a:schemeClr val="dk1"/>
                          </a:solidFill>
                          <a:effectLst/>
                          <a:latin typeface="+mn-lt"/>
                          <a:ea typeface="+mn-ea"/>
                          <a:cs typeface="+mn-cs"/>
                        </a:rPr>
                        <a:t> ile ilgili konularda eğitim alan öğrenci ve öğretmen sayısı</a:t>
                      </a:r>
                      <a:endParaRPr lang="tr-TR" sz="900" b="1" i="0" u="none" strike="noStrike" dirty="0">
                        <a:solidFill>
                          <a:srgbClr val="000000"/>
                        </a:solidFill>
                        <a:latin typeface="Times New Roman" pitchFamily="18" charset="0"/>
                        <a:cs typeface="Times New Roman" pitchFamily="18" charset="0"/>
                      </a:endParaRPr>
                    </a:p>
                  </a:txBody>
                  <a:tcPr marL="2854" marR="2854" marT="2854" marB="0" anchor="b"/>
                </a:tc>
                <a:tc hMerge="1">
                  <a:txBody>
                    <a:bodyPr/>
                    <a:lstStyle/>
                    <a:p>
                      <a:endParaRPr lang="tr-TR"/>
                    </a:p>
                  </a:txBody>
                  <a:tcPr/>
                </a:tc>
                <a:tc hMerge="1">
                  <a:txBody>
                    <a:bodyPr/>
                    <a:lstStyle/>
                    <a:p>
                      <a:endParaRPr lang="tr-TR"/>
                    </a:p>
                  </a:txBody>
                  <a:tcPr/>
                </a:tc>
                <a:tc>
                  <a:txBody>
                    <a:bodyPr/>
                    <a:lstStyle/>
                    <a:p>
                      <a:pPr algn="ctr" rtl="0" fontAlgn="t"/>
                      <a:r>
                        <a:rPr lang="tr-TR" sz="800" u="none" strike="noStrike" dirty="0">
                          <a:latin typeface="Times New Roman" pitchFamily="18" charset="0"/>
                          <a:cs typeface="Times New Roman" pitchFamily="18" charset="0"/>
                        </a:rPr>
                        <a:t> </a:t>
                      </a:r>
                      <a:r>
                        <a:rPr lang="tr-TR" sz="800" u="none" strike="noStrike" dirty="0" smtClean="0">
                          <a:latin typeface="Times New Roman" pitchFamily="18" charset="0"/>
                          <a:cs typeface="Times New Roman" pitchFamily="18" charset="0"/>
                        </a:rPr>
                        <a:t>10</a:t>
                      </a:r>
                      <a:endParaRPr lang="tr-TR" sz="800" b="1" i="0" u="none" strike="noStrike" dirty="0">
                        <a:solidFill>
                          <a:srgbClr val="000000"/>
                        </a:solidFill>
                        <a:latin typeface="Times New Roman" pitchFamily="18" charset="0"/>
                        <a:cs typeface="Times New Roman" pitchFamily="18" charset="0"/>
                      </a:endParaRPr>
                    </a:p>
                  </a:txBody>
                  <a:tcPr marL="2854" marR="2854" marT="2854" marB="0" anchor="ctr"/>
                </a:tc>
                <a:tc>
                  <a:txBody>
                    <a:bodyPr/>
                    <a:lstStyle/>
                    <a:p>
                      <a:pPr algn="ctr">
                        <a:lnSpc>
                          <a:spcPct val="125000"/>
                        </a:lnSpc>
                        <a:spcAft>
                          <a:spcPts val="0"/>
                        </a:spcAft>
                      </a:pPr>
                      <a:r>
                        <a:rPr lang="tr-TR" sz="1100">
                          <a:effectLst/>
                          <a:latin typeface="Cambria"/>
                          <a:ea typeface="Times New Roman"/>
                          <a:cs typeface="Times New Roman"/>
                        </a:rPr>
                        <a:t>230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240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265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278</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285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300</a:t>
                      </a:r>
                      <a:endParaRPr lang="tr-TR" sz="1200">
                        <a:effectLst/>
                        <a:latin typeface="Book Antiqua"/>
                        <a:ea typeface="Times New Roman"/>
                        <a:cs typeface="Times New Roman"/>
                      </a:endParaRPr>
                    </a:p>
                  </a:txBody>
                  <a:tcPr marL="68580" marR="68580" marT="0" marB="0" anchor="ctr"/>
                </a:tc>
              </a:tr>
              <a:tr h="105596">
                <a:tc gridSpan="3">
                  <a:txBody>
                    <a:bodyPr/>
                    <a:lstStyle/>
                    <a:p>
                      <a:pPr algn="l" rtl="0" fontAlgn="auto"/>
                      <a:r>
                        <a:rPr lang="tr-TR" sz="800" u="none" strike="noStrike" dirty="0" smtClean="0">
                          <a:latin typeface="Times New Roman" pitchFamily="18" charset="0"/>
                          <a:cs typeface="Times New Roman" pitchFamily="18" charset="0"/>
                        </a:rPr>
                        <a:t>PG3.3.6. </a:t>
                      </a:r>
                      <a:r>
                        <a:rPr lang="tr-TR" sz="900" kern="1200" dirty="0" err="1" smtClean="0">
                          <a:solidFill>
                            <a:schemeClr val="dk1"/>
                          </a:solidFill>
                          <a:effectLst/>
                          <a:latin typeface="+mn-lt"/>
                          <a:ea typeface="+mn-ea"/>
                          <a:cs typeface="+mn-cs"/>
                        </a:rPr>
                        <a:t>Hijyen,gıda</a:t>
                      </a:r>
                      <a:r>
                        <a:rPr lang="tr-TR" sz="900" kern="1200" dirty="0" smtClean="0">
                          <a:solidFill>
                            <a:schemeClr val="dk1"/>
                          </a:solidFill>
                          <a:effectLst/>
                          <a:latin typeface="+mn-lt"/>
                          <a:ea typeface="+mn-ea"/>
                          <a:cs typeface="+mn-cs"/>
                        </a:rPr>
                        <a:t> </a:t>
                      </a:r>
                      <a:r>
                        <a:rPr lang="tr-TR" sz="900" kern="1200" dirty="0" err="1" smtClean="0">
                          <a:solidFill>
                            <a:schemeClr val="dk1"/>
                          </a:solidFill>
                          <a:effectLst/>
                          <a:latin typeface="+mn-lt"/>
                          <a:ea typeface="+mn-ea"/>
                          <a:cs typeface="+mn-cs"/>
                        </a:rPr>
                        <a:t>güvenliği,bulaşıcı</a:t>
                      </a:r>
                      <a:r>
                        <a:rPr lang="tr-TR" sz="900" kern="1200" dirty="0" smtClean="0">
                          <a:solidFill>
                            <a:schemeClr val="dk1"/>
                          </a:solidFill>
                          <a:effectLst/>
                          <a:latin typeface="+mn-lt"/>
                          <a:ea typeface="+mn-ea"/>
                          <a:cs typeface="+mn-cs"/>
                        </a:rPr>
                        <a:t> hastalıklar ile ilgili konularda verilen eğitim alan öğrenci ve öğretmen sayısı</a:t>
                      </a:r>
                      <a:endParaRPr lang="tr-TR" sz="900" b="1" i="0" u="none" strike="noStrike" dirty="0">
                        <a:solidFill>
                          <a:srgbClr val="000000"/>
                        </a:solidFill>
                        <a:latin typeface="Times New Roman" pitchFamily="18" charset="0"/>
                        <a:cs typeface="Times New Roman" pitchFamily="18" charset="0"/>
                      </a:endParaRPr>
                    </a:p>
                  </a:txBody>
                  <a:tcPr marL="2854" marR="2854" marT="2854" marB="0" anchor="b"/>
                </a:tc>
                <a:tc hMerge="1">
                  <a:txBody>
                    <a:bodyPr/>
                    <a:lstStyle/>
                    <a:p>
                      <a:endParaRPr lang="tr-TR"/>
                    </a:p>
                  </a:txBody>
                  <a:tcPr/>
                </a:tc>
                <a:tc hMerge="1">
                  <a:txBody>
                    <a:bodyPr/>
                    <a:lstStyle/>
                    <a:p>
                      <a:endParaRPr lang="tr-TR"/>
                    </a:p>
                  </a:txBody>
                  <a:tcPr/>
                </a:tc>
                <a:tc>
                  <a:txBody>
                    <a:bodyPr/>
                    <a:lstStyle/>
                    <a:p>
                      <a:pPr algn="ctr" rtl="0" fontAlgn="t"/>
                      <a:r>
                        <a:rPr lang="tr-TR" sz="800" u="none" strike="noStrike" dirty="0">
                          <a:latin typeface="Times New Roman" pitchFamily="18" charset="0"/>
                          <a:cs typeface="Times New Roman" pitchFamily="18" charset="0"/>
                        </a:rPr>
                        <a:t> </a:t>
                      </a:r>
                      <a:r>
                        <a:rPr lang="tr-TR" sz="800" u="none" strike="noStrike" dirty="0" smtClean="0">
                          <a:latin typeface="Times New Roman" pitchFamily="18" charset="0"/>
                          <a:cs typeface="Times New Roman" pitchFamily="18" charset="0"/>
                        </a:rPr>
                        <a:t>10</a:t>
                      </a:r>
                      <a:endParaRPr lang="tr-TR" sz="800" b="1" i="0" u="none" strike="noStrike" dirty="0">
                        <a:solidFill>
                          <a:srgbClr val="000000"/>
                        </a:solidFill>
                        <a:latin typeface="Times New Roman" pitchFamily="18" charset="0"/>
                        <a:cs typeface="Times New Roman" pitchFamily="18" charset="0"/>
                      </a:endParaRPr>
                    </a:p>
                  </a:txBody>
                  <a:tcPr marL="2854" marR="2854" marT="2854" marB="0" anchor="ctr"/>
                </a:tc>
                <a:tc>
                  <a:txBody>
                    <a:bodyPr/>
                    <a:lstStyle/>
                    <a:p>
                      <a:pPr algn="ctr">
                        <a:lnSpc>
                          <a:spcPct val="125000"/>
                        </a:lnSpc>
                        <a:spcAft>
                          <a:spcPts val="0"/>
                        </a:spcAft>
                      </a:pPr>
                      <a:r>
                        <a:rPr lang="tr-TR" sz="1100">
                          <a:effectLst/>
                          <a:latin typeface="Cambria"/>
                          <a:ea typeface="Times New Roman"/>
                          <a:cs typeface="Times New Roman"/>
                        </a:rPr>
                        <a:t>230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240</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265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278</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a:effectLst/>
                          <a:latin typeface="Cambria"/>
                          <a:ea typeface="Times New Roman"/>
                          <a:cs typeface="Times New Roman"/>
                        </a:rPr>
                        <a:t>285</a:t>
                      </a:r>
                      <a:endParaRPr lang="tr-TR" sz="1200">
                        <a:effectLst/>
                        <a:latin typeface="Book Antiqua"/>
                        <a:ea typeface="Times New Roman"/>
                        <a:cs typeface="Times New Roman"/>
                      </a:endParaRPr>
                    </a:p>
                  </a:txBody>
                  <a:tcPr marL="68580" marR="68580" marT="0" marB="0" anchor="ctr"/>
                </a:tc>
                <a:tc>
                  <a:txBody>
                    <a:bodyPr/>
                    <a:lstStyle/>
                    <a:p>
                      <a:pPr algn="ctr">
                        <a:lnSpc>
                          <a:spcPct val="125000"/>
                        </a:lnSpc>
                        <a:spcAft>
                          <a:spcPts val="0"/>
                        </a:spcAft>
                      </a:pPr>
                      <a:r>
                        <a:rPr lang="tr-TR" sz="1100" dirty="0">
                          <a:effectLst/>
                          <a:latin typeface="Cambria"/>
                          <a:ea typeface="Times New Roman"/>
                          <a:cs typeface="Times New Roman"/>
                        </a:rPr>
                        <a:t>300</a:t>
                      </a:r>
                      <a:endParaRPr lang="tr-TR" sz="1200" dirty="0">
                        <a:effectLst/>
                        <a:latin typeface="Book Antiqua"/>
                        <a:ea typeface="Times New Roman"/>
                        <a:cs typeface="Times New Roman"/>
                      </a:endParaRPr>
                    </a:p>
                  </a:txBody>
                  <a:tcPr marL="68580" marR="68580" marT="0" marB="0" anchor="ctr"/>
                </a:tc>
              </a:tr>
              <a:tr h="256854">
                <a:tc rowSpan="8">
                  <a:txBody>
                    <a:bodyPr/>
                    <a:lstStyle/>
                    <a:p>
                      <a:pPr algn="ctr" rtl="0" fontAlgn="ctr"/>
                      <a:r>
                        <a:rPr lang="tr-TR" sz="800" u="none" strike="noStrike" dirty="0">
                          <a:latin typeface="Times New Roman" pitchFamily="18" charset="0"/>
                          <a:cs typeface="Times New Roman" pitchFamily="18" charset="0"/>
                        </a:rPr>
                        <a:t>Stratejiler  </a:t>
                      </a:r>
                      <a:endParaRPr lang="tr-TR" sz="800" b="1" i="0" u="none" strike="noStrike" dirty="0">
                        <a:solidFill>
                          <a:srgbClr val="000000"/>
                        </a:solidFill>
                        <a:latin typeface="Times New Roman" pitchFamily="18" charset="0"/>
                        <a:cs typeface="Times New Roman" pitchFamily="18" charset="0"/>
                      </a:endParaRPr>
                    </a:p>
                  </a:txBody>
                  <a:tcPr marL="2854" marR="2854" marT="2854" marB="0" anchor="ctr"/>
                </a:tc>
                <a:tc gridSpan="2">
                  <a:txBody>
                    <a:bodyPr/>
                    <a:lstStyle/>
                    <a:p>
                      <a:pPr algn="ctr" rtl="0" fontAlgn="t"/>
                      <a:r>
                        <a:rPr lang="tr-TR" sz="800" u="none" strike="noStrike">
                          <a:latin typeface="Times New Roman" pitchFamily="18" charset="0"/>
                          <a:cs typeface="Times New Roman" pitchFamily="18" charset="0"/>
                        </a:rPr>
                        <a:t>S.1.1.1</a:t>
                      </a:r>
                      <a:endParaRPr lang="tr-TR" sz="800" b="1" i="0" u="none" strike="noStrike">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gridSpan="7">
                  <a:txBody>
                    <a:bodyPr/>
                    <a:lstStyle/>
                    <a:p>
                      <a:pPr algn="l" rtl="0" fontAlgn="t"/>
                      <a:r>
                        <a:rPr lang="tr-TR" sz="900" kern="1200" dirty="0" smtClean="0">
                          <a:solidFill>
                            <a:schemeClr val="dk1"/>
                          </a:solidFill>
                          <a:effectLst/>
                          <a:latin typeface="+mn-lt"/>
                          <a:ea typeface="+mn-ea"/>
                          <a:cs typeface="+mn-cs"/>
                        </a:rPr>
                        <a:t>Atölye ve laboratuvarlarda iş kazası yaşanmaması için bilgilendirme faaliyetleri yapılacak ve eğitim ortamları iş güvenliği ve sağlığına uygun hale getirilecektir. </a:t>
                      </a:r>
                      <a:endParaRPr lang="tr-TR" sz="900" b="1"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2674">
                <a:tc vMerge="1">
                  <a:txBody>
                    <a:bodyPr/>
                    <a:lstStyle/>
                    <a:p>
                      <a:endParaRPr lang="tr-TR"/>
                    </a:p>
                  </a:txBody>
                  <a:tcPr/>
                </a:tc>
                <a:tc gridSpan="2">
                  <a:txBody>
                    <a:bodyPr/>
                    <a:lstStyle/>
                    <a:p>
                      <a:pPr algn="ctr" rtl="0" fontAlgn="t"/>
                      <a:r>
                        <a:rPr lang="tr-TR" sz="800" u="none" strike="noStrike">
                          <a:latin typeface="Times New Roman" pitchFamily="18" charset="0"/>
                          <a:cs typeface="Times New Roman" pitchFamily="18" charset="0"/>
                        </a:rPr>
                        <a:t>S.1.1.2</a:t>
                      </a:r>
                      <a:endParaRPr lang="tr-TR" sz="800" b="1" i="0" u="none" strike="noStrike">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gridSpan="7">
                  <a:txBody>
                    <a:bodyPr/>
                    <a:lstStyle/>
                    <a:p>
                      <a:pPr algn="l" rtl="0" fontAlgn="t"/>
                      <a:r>
                        <a:rPr lang="tr-TR" sz="900" kern="1200" dirty="0" smtClean="0">
                          <a:solidFill>
                            <a:schemeClr val="dk1"/>
                          </a:solidFill>
                          <a:effectLst/>
                          <a:latin typeface="+mn-lt"/>
                          <a:ea typeface="+mn-ea"/>
                          <a:cs typeface="+mn-cs"/>
                        </a:rPr>
                        <a:t>Öğrenci, öğretmen ve velilerde farkındalık oluşturmak için bağımlılıkla mücadele, arkan zorbalığı, siber zorbalığı, sağlıklı beslenme ve </a:t>
                      </a:r>
                      <a:r>
                        <a:rPr lang="tr-TR" sz="900" kern="1200" dirty="0" err="1" smtClean="0">
                          <a:solidFill>
                            <a:schemeClr val="dk1"/>
                          </a:solidFill>
                          <a:effectLst/>
                          <a:latin typeface="+mn-lt"/>
                          <a:ea typeface="+mn-ea"/>
                          <a:cs typeface="+mn-cs"/>
                        </a:rPr>
                        <a:t>obezite</a:t>
                      </a:r>
                      <a:r>
                        <a:rPr lang="tr-TR" sz="900" kern="1200" dirty="0" smtClean="0">
                          <a:solidFill>
                            <a:schemeClr val="dk1"/>
                          </a:solidFill>
                          <a:effectLst/>
                          <a:latin typeface="+mn-lt"/>
                          <a:ea typeface="+mn-ea"/>
                          <a:cs typeface="+mn-cs"/>
                        </a:rPr>
                        <a:t>, hijyen, bulaşıcı hastalıklar ve gıda güvenliği gibi konularda alan uzmanları ile iş birliği eğitimler düzenlenecek.</a:t>
                      </a:r>
                      <a:endParaRPr lang="tr-TR" sz="900" b="1"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2674">
                <a:tc vMerge="1">
                  <a:txBody>
                    <a:bodyPr/>
                    <a:lstStyle/>
                    <a:p>
                      <a:endParaRPr lang="tr-TR"/>
                    </a:p>
                  </a:txBody>
                  <a:tcPr/>
                </a:tc>
                <a:tc gridSpan="2">
                  <a:txBody>
                    <a:bodyPr/>
                    <a:lstStyle/>
                    <a:p>
                      <a:pPr algn="ctr" rtl="0" fontAlgn="t"/>
                      <a:r>
                        <a:rPr lang="tr-TR" sz="800" u="none" strike="noStrike">
                          <a:latin typeface="Times New Roman" pitchFamily="18" charset="0"/>
                          <a:cs typeface="Times New Roman" pitchFamily="18" charset="0"/>
                        </a:rPr>
                        <a:t>S.1.1.3</a:t>
                      </a:r>
                      <a:endParaRPr lang="tr-TR" sz="800" b="1" i="0" u="none" strike="noStrike">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gridSpan="7">
                  <a:txBody>
                    <a:bodyPr/>
                    <a:lstStyle/>
                    <a:p>
                      <a:pPr algn="l" rtl="0" fontAlgn="t"/>
                      <a:r>
                        <a:rPr lang="tr-TR" sz="900" kern="1200" dirty="0" smtClean="0">
                          <a:solidFill>
                            <a:schemeClr val="dk1"/>
                          </a:solidFill>
                          <a:effectLst/>
                          <a:latin typeface="+mn-lt"/>
                          <a:ea typeface="+mn-ea"/>
                          <a:cs typeface="+mn-cs"/>
                        </a:rPr>
                        <a:t>Okulda yaşanan disiplin olayların nedeni rehber öğretmen koordinasyonunda sınıf rehber öğretmeni ve öğrencilerin diğer diğer öğretmenleriyle iş birliğinde tespit edilerek bu konuda çalışmalar yapılarak öğrencilerin ve velilerin farkındalıkları arttırılacaktır.</a:t>
                      </a:r>
                      <a:endParaRPr lang="tr-TR" sz="900" b="1"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2674">
                <a:tc vMerge="1">
                  <a:txBody>
                    <a:bodyPr/>
                    <a:lstStyle/>
                    <a:p>
                      <a:endParaRPr lang="tr-TR"/>
                    </a:p>
                  </a:txBody>
                  <a:tcPr/>
                </a:tc>
                <a:tc gridSpan="2">
                  <a:txBody>
                    <a:bodyPr/>
                    <a:lstStyle/>
                    <a:p>
                      <a:pPr algn="ctr" rtl="0" fontAlgn="t"/>
                      <a:r>
                        <a:rPr lang="tr-TR" sz="800" u="none" strike="noStrike">
                          <a:latin typeface="Times New Roman" pitchFamily="18" charset="0"/>
                          <a:cs typeface="Times New Roman" pitchFamily="18" charset="0"/>
                        </a:rPr>
                        <a:t>S.1.1.4</a:t>
                      </a:r>
                      <a:endParaRPr lang="tr-TR" sz="800" b="1" i="0" u="none" strike="noStrike">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gridSpan="7">
                  <a:txBody>
                    <a:bodyPr/>
                    <a:lstStyle/>
                    <a:p>
                      <a:pPr algn="l" rtl="0" fontAlgn="t"/>
                      <a:r>
                        <a:rPr lang="tr-TR" sz="900" kern="1200" dirty="0" smtClean="0">
                          <a:solidFill>
                            <a:schemeClr val="dk1"/>
                          </a:solidFill>
                          <a:effectLst/>
                          <a:latin typeface="+mn-lt"/>
                          <a:ea typeface="+mn-ea"/>
                          <a:cs typeface="+mn-cs"/>
                        </a:rPr>
                        <a:t>Başarılı ve örnek davranış sergileyen öğrencilerin onur belgesi ile ödüllendirilmesi ve bu öğrencilerin diğer öğrencilere örnek olması sağlanacaktır. </a:t>
                      </a:r>
                      <a:endParaRPr lang="tr-TR" sz="900" b="1"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2347">
                <a:tc vMerge="1">
                  <a:txBody>
                    <a:bodyPr/>
                    <a:lstStyle/>
                    <a:p>
                      <a:endParaRPr lang="tr-TR"/>
                    </a:p>
                  </a:txBody>
                  <a:tcPr/>
                </a:tc>
                <a:tc gridSpan="2">
                  <a:txBody>
                    <a:bodyPr/>
                    <a:lstStyle/>
                    <a:p>
                      <a:pPr algn="ctr" rtl="0" fontAlgn="t"/>
                      <a:r>
                        <a:rPr lang="tr-TR" sz="800" u="none" strike="noStrike">
                          <a:latin typeface="Times New Roman" pitchFamily="18" charset="0"/>
                          <a:cs typeface="Times New Roman" pitchFamily="18" charset="0"/>
                        </a:rPr>
                        <a:t>S.1.1.5</a:t>
                      </a:r>
                      <a:endParaRPr lang="tr-TR" sz="800" b="1" i="0" u="none" strike="noStrike">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gridSpan="7">
                  <a:txBody>
                    <a:bodyPr/>
                    <a:lstStyle/>
                    <a:p>
                      <a:pPr algn="l" rtl="0" fontAlgn="t"/>
                      <a:r>
                        <a:rPr lang="tr-TR" sz="900" kern="1200" dirty="0" smtClean="0">
                          <a:solidFill>
                            <a:schemeClr val="dk1"/>
                          </a:solidFill>
                          <a:effectLst/>
                          <a:latin typeface="+mn-lt"/>
                          <a:ea typeface="+mn-ea"/>
                          <a:cs typeface="+mn-cs"/>
                        </a:rPr>
                        <a:t>Doğa, insan ve teknoloji kaynaklı (deprem, sel, heyelan, yangın, çığ ve salgın hastalıkları vb.) afetlere karşı gerekli tedbirlerin alınması için çalışmalar yapılacaktır.</a:t>
                      </a:r>
                      <a:endParaRPr lang="tr-TR" sz="900" b="1"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4157">
                <a:tc vMerge="1">
                  <a:txBody>
                    <a:bodyPr/>
                    <a:lstStyle/>
                    <a:p>
                      <a:endParaRPr lang="tr-TR"/>
                    </a:p>
                  </a:txBody>
                  <a:tcPr/>
                </a:tc>
                <a:tc gridSpan="2">
                  <a:txBody>
                    <a:bodyPr/>
                    <a:lstStyle/>
                    <a:p>
                      <a:pPr algn="ctr" rtl="0" fontAlgn="t"/>
                      <a:r>
                        <a:rPr lang="tr-TR" sz="800" u="none" strike="noStrike">
                          <a:latin typeface="Times New Roman" pitchFamily="18" charset="0"/>
                          <a:cs typeface="Times New Roman" pitchFamily="18" charset="0"/>
                        </a:rPr>
                        <a:t>S.1.1.6</a:t>
                      </a:r>
                      <a:endParaRPr lang="tr-TR" sz="800" b="1" i="0" u="none" strike="noStrike">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gridSpan="7">
                  <a:txBody>
                    <a:bodyPr/>
                    <a:lstStyle/>
                    <a:p>
                      <a:pPr algn="l" rtl="0" fontAlgn="t"/>
                      <a:r>
                        <a:rPr lang="tr-TR" sz="900" kern="1200" dirty="0" smtClean="0">
                          <a:solidFill>
                            <a:schemeClr val="dk1"/>
                          </a:solidFill>
                          <a:effectLst/>
                          <a:latin typeface="+mn-lt"/>
                          <a:ea typeface="+mn-ea"/>
                          <a:cs typeface="+mn-cs"/>
                        </a:rPr>
                        <a:t>Doğa, insan ve teknoloji kaynaklı (deprem, sel, heyelan, yangın, çığ ve salgın hastalıkları vb.) konularında alan uzmanları ile iş birliğinde öğretmen, öğrenci ve velilerde farkındalık eğitimleri verilecektir.</a:t>
                      </a:r>
                      <a:endParaRPr lang="tr-TR" sz="900" b="0"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1236">
                <a:tc vMerge="1">
                  <a:txBody>
                    <a:bodyPr/>
                    <a:lstStyle/>
                    <a:p>
                      <a:endParaRPr lang="tr-TR"/>
                    </a:p>
                  </a:txBody>
                  <a:tcPr/>
                </a:tc>
                <a:tc gridSpan="2">
                  <a:txBody>
                    <a:bodyPr/>
                    <a:lstStyle/>
                    <a:p>
                      <a:pPr algn="ctr" rtl="0" fontAlgn="t"/>
                      <a:r>
                        <a:rPr lang="tr-TR" sz="800" u="none" strike="noStrike">
                          <a:latin typeface="Times New Roman" pitchFamily="18" charset="0"/>
                          <a:cs typeface="Times New Roman" pitchFamily="18" charset="0"/>
                        </a:rPr>
                        <a:t>S.1.1.7</a:t>
                      </a:r>
                      <a:endParaRPr lang="tr-TR" sz="800" b="1" i="0" u="none" strike="noStrike">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gridSpan="7">
                  <a:txBody>
                    <a:bodyPr/>
                    <a:lstStyle/>
                    <a:p>
                      <a:pPr algn="l" rtl="0" fontAlgn="t"/>
                      <a:r>
                        <a:rPr lang="tr-TR" sz="900" kern="1200" dirty="0" smtClean="0">
                          <a:solidFill>
                            <a:schemeClr val="dk1"/>
                          </a:solidFill>
                          <a:effectLst/>
                          <a:latin typeface="+mn-lt"/>
                          <a:ea typeface="+mn-ea"/>
                          <a:cs typeface="+mn-cs"/>
                        </a:rPr>
                        <a:t>Sivil savunma alanında kulüp faaliyetleri kapsamında etkinlikler düzenlenecektir</a:t>
                      </a:r>
                      <a:r>
                        <a:rPr lang="tr-TR" sz="1800" kern="1200" dirty="0" smtClean="0">
                          <a:solidFill>
                            <a:schemeClr val="dk1"/>
                          </a:solidFill>
                          <a:effectLst/>
                          <a:latin typeface="+mn-lt"/>
                          <a:ea typeface="+mn-ea"/>
                          <a:cs typeface="+mn-cs"/>
                        </a:rPr>
                        <a:t>.</a:t>
                      </a:r>
                      <a:endParaRPr lang="tr-TR" sz="800" b="0"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7740">
                <a:tc vMerge="1">
                  <a:txBody>
                    <a:bodyPr/>
                    <a:lstStyle/>
                    <a:p>
                      <a:endParaRPr lang="tr-TR"/>
                    </a:p>
                  </a:txBody>
                  <a:tcPr/>
                </a:tc>
                <a:tc gridSpan="2">
                  <a:txBody>
                    <a:bodyPr/>
                    <a:lstStyle/>
                    <a:p>
                      <a:pPr algn="ctr" rtl="0" fontAlgn="t"/>
                      <a:r>
                        <a:rPr lang="tr-TR" sz="800" u="none" strike="noStrike">
                          <a:latin typeface="Times New Roman" pitchFamily="18" charset="0"/>
                          <a:cs typeface="Times New Roman" pitchFamily="18" charset="0"/>
                        </a:rPr>
                        <a:t>S.1.1.8</a:t>
                      </a:r>
                      <a:endParaRPr lang="tr-TR" sz="800" b="1" i="0" u="none" strike="noStrike">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gridSpan="7">
                  <a:txBody>
                    <a:bodyPr/>
                    <a:lstStyle/>
                    <a:p>
                      <a:pPr algn="l" rtl="0" fontAlgn="t"/>
                      <a:r>
                        <a:rPr lang="tr-TR" sz="900" kern="1200" dirty="0" smtClean="0">
                          <a:solidFill>
                            <a:schemeClr val="dk1"/>
                          </a:solidFill>
                          <a:effectLst/>
                          <a:latin typeface="+mn-lt"/>
                          <a:ea typeface="+mn-ea"/>
                          <a:cs typeface="+mn-cs"/>
                        </a:rPr>
                        <a:t>Okulun afet ve acil durum eylem planının güncel tutulması sağlanacaktır.</a:t>
                      </a:r>
                      <a:endParaRPr lang="tr-TR" sz="900" b="0"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4157">
                <a:tc>
                  <a:txBody>
                    <a:bodyPr/>
                    <a:lstStyle/>
                    <a:p>
                      <a:pPr algn="ctr" rtl="0" fontAlgn="ctr"/>
                      <a:endParaRPr lang="tr-TR" sz="800" b="1" i="0" u="none" strike="noStrike" dirty="0">
                        <a:solidFill>
                          <a:srgbClr val="000000"/>
                        </a:solidFill>
                        <a:latin typeface="Times New Roman" pitchFamily="18" charset="0"/>
                        <a:cs typeface="Times New Roman" pitchFamily="18" charset="0"/>
                      </a:endParaRPr>
                    </a:p>
                  </a:txBody>
                  <a:tcPr marL="2854" marR="2854" marT="2854" marB="0" anchor="ctr"/>
                </a:tc>
                <a:tc gridSpan="2">
                  <a:txBody>
                    <a:bodyPr/>
                    <a:lstStyle/>
                    <a:p>
                      <a:pPr algn="ctr" rtl="0" fontAlgn="t"/>
                      <a:r>
                        <a:rPr lang="tr-TR" sz="800" b="0" i="0" u="none" strike="noStrike" dirty="0" smtClean="0">
                          <a:solidFill>
                            <a:srgbClr val="000000"/>
                          </a:solidFill>
                          <a:latin typeface="Times New Roman" pitchFamily="18" charset="0"/>
                          <a:cs typeface="Times New Roman" pitchFamily="18" charset="0"/>
                        </a:rPr>
                        <a:t>S.1.1.9</a:t>
                      </a:r>
                      <a:endParaRPr lang="tr-TR" sz="800" b="0"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gridSpan="7">
                  <a:txBody>
                    <a:bodyPr/>
                    <a:lstStyle/>
                    <a:p>
                      <a:pPr algn="l" rtl="0" fontAlgn="t"/>
                      <a:r>
                        <a:rPr lang="tr-TR" sz="900" kern="1200" dirty="0" smtClean="0">
                          <a:solidFill>
                            <a:schemeClr val="dk1"/>
                          </a:solidFill>
                          <a:effectLst/>
                          <a:latin typeface="+mn-lt"/>
                          <a:ea typeface="+mn-ea"/>
                          <a:cs typeface="+mn-cs"/>
                        </a:rPr>
                        <a:t>Afet ve acil durum tatbikatları düzenlenecektir. </a:t>
                      </a:r>
                      <a:endParaRPr lang="tr-TR" sz="900" b="0"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8494">
                <a:tc gridSpan="3">
                  <a:txBody>
                    <a:bodyPr/>
                    <a:lstStyle/>
                    <a:p>
                      <a:pPr algn="l" rtl="0" fontAlgn="t"/>
                      <a:r>
                        <a:rPr lang="tr-TR" sz="800" u="none" strike="noStrike">
                          <a:latin typeface="Times New Roman" pitchFamily="18" charset="0"/>
                          <a:cs typeface="Times New Roman" pitchFamily="18" charset="0"/>
                        </a:rPr>
                        <a:t>Riskler  </a:t>
                      </a:r>
                      <a:endParaRPr lang="tr-TR" sz="800" b="1" i="0" u="none" strike="noStrike">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gridSpan="7">
                  <a:txBody>
                    <a:bodyPr/>
                    <a:lstStyle/>
                    <a:p>
                      <a:pPr algn="l" rtl="0" fontAlgn="t"/>
                      <a:r>
                        <a:rPr lang="tr-TR" sz="800" u="none" strike="noStrike" dirty="0">
                          <a:latin typeface="Times New Roman" pitchFamily="18" charset="0"/>
                          <a:cs typeface="Times New Roman" pitchFamily="18" charset="0"/>
                        </a:rPr>
                        <a:t> </a:t>
                      </a:r>
                      <a:r>
                        <a:rPr lang="tr-TR" sz="800" u="none" strike="noStrike" dirty="0" smtClean="0">
                          <a:latin typeface="Times New Roman" pitchFamily="18" charset="0"/>
                          <a:cs typeface="Times New Roman" pitchFamily="18" charset="0"/>
                        </a:rPr>
                        <a:t>Özenti</a:t>
                      </a:r>
                      <a:r>
                        <a:rPr lang="tr-TR" sz="800" u="none" strike="noStrike" baseline="0" dirty="0" smtClean="0">
                          <a:latin typeface="Times New Roman" pitchFamily="18" charset="0"/>
                          <a:cs typeface="Times New Roman" pitchFamily="18" charset="0"/>
                        </a:rPr>
                        <a:t>, arkadaş çevresi, yanlış sosyal medya kullanımı ve denetim yetersizliği.</a:t>
                      </a:r>
                      <a:endParaRPr lang="tr-TR" sz="800" b="0"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8494">
                <a:tc gridSpan="3">
                  <a:txBody>
                    <a:bodyPr/>
                    <a:lstStyle/>
                    <a:p>
                      <a:pPr algn="l" rtl="0" fontAlgn="t"/>
                      <a:r>
                        <a:rPr lang="tr-TR" sz="800" u="none" strike="noStrike">
                          <a:latin typeface="Times New Roman" pitchFamily="18" charset="0"/>
                          <a:cs typeface="Times New Roman" pitchFamily="18" charset="0"/>
                        </a:rPr>
                        <a:t>Maliyet Tahmini  </a:t>
                      </a:r>
                      <a:endParaRPr lang="tr-TR" sz="800" b="1" i="0" u="none" strike="noStrike">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gridSpan="7">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800" b="1" u="none" strike="noStrike" dirty="0">
                          <a:latin typeface="Times New Roman" pitchFamily="18" charset="0"/>
                          <a:cs typeface="Times New Roman" pitchFamily="18" charset="0"/>
                        </a:rPr>
                        <a:t> </a:t>
                      </a:r>
                      <a:r>
                        <a:rPr lang="tr-TR" sz="800" b="1" u="none" strike="noStrike" dirty="0" smtClean="0">
                          <a:latin typeface="+mn-lt"/>
                          <a:cs typeface="+mn-cs"/>
                        </a:rPr>
                        <a:t>83</a:t>
                      </a:r>
                      <a:r>
                        <a:rPr lang="tr-TR" sz="800" b="1" u="none" strike="noStrike" dirty="0" smtClean="0"/>
                        <a:t>.654,00</a:t>
                      </a:r>
                      <a:r>
                        <a:rPr lang="tr-TR" sz="800" b="1" i="0" u="none" strike="noStrike" baseline="0" dirty="0" smtClean="0">
                          <a:solidFill>
                            <a:srgbClr val="000000"/>
                          </a:solidFill>
                          <a:latin typeface="Times New Roman" pitchFamily="18" charset="0"/>
                          <a:cs typeface="Times New Roman" pitchFamily="18" charset="0"/>
                        </a:rPr>
                        <a:t> TL</a:t>
                      </a:r>
                      <a:endParaRPr lang="tr-TR" sz="800" b="1" i="0" u="none" strike="noStrike" dirty="0" smtClean="0">
                        <a:solidFill>
                          <a:srgbClr val="000000"/>
                        </a:solidFill>
                        <a:latin typeface="+mn-lt"/>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8494">
                <a:tc gridSpan="3">
                  <a:txBody>
                    <a:bodyPr/>
                    <a:lstStyle/>
                    <a:p>
                      <a:pPr algn="l" rtl="0" fontAlgn="t"/>
                      <a:r>
                        <a:rPr lang="tr-TR" sz="800" u="none" strike="noStrike" dirty="0">
                          <a:latin typeface="Times New Roman" pitchFamily="18" charset="0"/>
                          <a:cs typeface="Times New Roman" pitchFamily="18" charset="0"/>
                        </a:rPr>
                        <a:t>İhtiyaçlar  </a:t>
                      </a:r>
                      <a:endParaRPr lang="tr-TR" sz="800" b="1"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gridSpan="7">
                  <a:txBody>
                    <a:bodyPr/>
                    <a:lstStyle/>
                    <a:p>
                      <a:pPr algn="l" rtl="0" fontAlgn="t"/>
                      <a:r>
                        <a:rPr lang="tr-TR" sz="800" u="none" strike="noStrike" dirty="0">
                          <a:latin typeface="Times New Roman" pitchFamily="18" charset="0"/>
                          <a:cs typeface="Times New Roman" pitchFamily="18" charset="0"/>
                        </a:rPr>
                        <a:t> </a:t>
                      </a:r>
                      <a:r>
                        <a:rPr lang="tr-TR" sz="800" u="none" strike="noStrike" dirty="0" smtClean="0">
                          <a:latin typeface="Times New Roman" pitchFamily="18" charset="0"/>
                          <a:cs typeface="Times New Roman" pitchFamily="18" charset="0"/>
                        </a:rPr>
                        <a:t>Gerekli</a:t>
                      </a:r>
                      <a:r>
                        <a:rPr lang="tr-TR" sz="800" u="none" strike="noStrike" baseline="0" dirty="0" smtClean="0">
                          <a:latin typeface="Times New Roman" pitchFamily="18" charset="0"/>
                          <a:cs typeface="Times New Roman" pitchFamily="18" charset="0"/>
                        </a:rPr>
                        <a:t> denetimin sağlanması, sosyal medyanın doğru kullanılması </a:t>
                      </a:r>
                      <a:r>
                        <a:rPr lang="tr-TR" sz="800" u="none" strike="noStrike" baseline="0" dirty="0" err="1" smtClean="0">
                          <a:latin typeface="Times New Roman" pitchFamily="18" charset="0"/>
                          <a:cs typeface="Times New Roman" pitchFamily="18" charset="0"/>
                        </a:rPr>
                        <a:t>eğitimi,gerekli</a:t>
                      </a:r>
                      <a:r>
                        <a:rPr lang="tr-TR" sz="800" u="none" strike="noStrike" baseline="0" dirty="0" smtClean="0">
                          <a:latin typeface="Times New Roman" pitchFamily="18" charset="0"/>
                          <a:cs typeface="Times New Roman" pitchFamily="18" charset="0"/>
                        </a:rPr>
                        <a:t> sağlık taramasının yapılması</a:t>
                      </a:r>
                      <a:endParaRPr lang="tr-TR" sz="800" b="0" i="0" u="none" strike="noStrike" dirty="0">
                        <a:solidFill>
                          <a:srgbClr val="000000"/>
                        </a:solidFill>
                        <a:latin typeface="Times New Roman" pitchFamily="18" charset="0"/>
                        <a:cs typeface="Times New Roman" pitchFamily="18" charset="0"/>
                      </a:endParaRPr>
                    </a:p>
                  </a:txBody>
                  <a:tcPr marL="2854" marR="2854" marT="285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4437</TotalTime>
  <Words>19870</Words>
  <Application>Microsoft Office PowerPoint</Application>
  <PresentationFormat>Ekran Gösterisi (4:3)</PresentationFormat>
  <Paragraphs>4978</Paragraphs>
  <Slides>110</Slides>
  <Notes>51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110</vt:i4>
      </vt:variant>
    </vt:vector>
  </HeadingPairs>
  <TitlesOfParts>
    <vt:vector size="112" baseType="lpstr">
      <vt:lpstr>Ofis Teması</vt:lpstr>
      <vt:lpstr>Calismasi</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Casper</dc:creator>
  <cp:lastModifiedBy>Hp</cp:lastModifiedBy>
  <cp:revision>472</cp:revision>
  <dcterms:created xsi:type="dcterms:W3CDTF">2024-04-23T04:36:46Z</dcterms:created>
  <dcterms:modified xsi:type="dcterms:W3CDTF">2024-08-15T06:59:48Z</dcterms:modified>
</cp:coreProperties>
</file>